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300" r:id="rId3"/>
    <p:sldId id="303" r:id="rId4"/>
    <p:sldId id="304" r:id="rId5"/>
    <p:sldId id="302" r:id="rId6"/>
    <p:sldId id="405" r:id="rId7"/>
    <p:sldId id="404" r:id="rId8"/>
    <p:sldId id="301" r:id="rId9"/>
    <p:sldId id="406" r:id="rId10"/>
    <p:sldId id="407" r:id="rId11"/>
    <p:sldId id="408" r:id="rId12"/>
    <p:sldId id="344" r:id="rId13"/>
    <p:sldId id="345" r:id="rId14"/>
    <p:sldId id="425" r:id="rId15"/>
    <p:sldId id="347" r:id="rId16"/>
    <p:sldId id="324" r:id="rId17"/>
    <p:sldId id="323" r:id="rId18"/>
    <p:sldId id="280" r:id="rId19"/>
    <p:sldId id="309" r:id="rId20"/>
    <p:sldId id="305" r:id="rId21"/>
    <p:sldId id="306" r:id="rId22"/>
    <p:sldId id="307" r:id="rId23"/>
    <p:sldId id="308" r:id="rId24"/>
    <p:sldId id="422" r:id="rId25"/>
    <p:sldId id="273" r:id="rId26"/>
    <p:sldId id="363" r:id="rId27"/>
    <p:sldId id="266" r:id="rId28"/>
    <p:sldId id="267" r:id="rId29"/>
    <p:sldId id="272" r:id="rId30"/>
    <p:sldId id="278" r:id="rId31"/>
    <p:sldId id="279" r:id="rId32"/>
    <p:sldId id="281" r:id="rId33"/>
    <p:sldId id="282" r:id="rId34"/>
    <p:sldId id="310" r:id="rId35"/>
    <p:sldId id="311" r:id="rId36"/>
    <p:sldId id="296" r:id="rId37"/>
    <p:sldId id="298" r:id="rId38"/>
    <p:sldId id="297" r:id="rId39"/>
    <p:sldId id="295" r:id="rId40"/>
    <p:sldId id="314" r:id="rId41"/>
    <p:sldId id="325" r:id="rId42"/>
    <p:sldId id="326" r:id="rId43"/>
    <p:sldId id="315" r:id="rId44"/>
    <p:sldId id="316" r:id="rId45"/>
    <p:sldId id="415" r:id="rId46"/>
    <p:sldId id="317" r:id="rId47"/>
    <p:sldId id="299" r:id="rId48"/>
    <p:sldId id="473" r:id="rId49"/>
    <p:sldId id="474" r:id="rId50"/>
    <p:sldId id="420" r:id="rId51"/>
    <p:sldId id="419" r:id="rId52"/>
    <p:sldId id="336" r:id="rId53"/>
    <p:sldId id="400" r:id="rId54"/>
    <p:sldId id="262" r:id="rId55"/>
    <p:sldId id="416" r:id="rId56"/>
    <p:sldId id="417" r:id="rId57"/>
    <p:sldId id="418" r:id="rId58"/>
    <p:sldId id="291" r:id="rId59"/>
    <p:sldId id="293" r:id="rId60"/>
    <p:sldId id="294" r:id="rId61"/>
    <p:sldId id="289" r:id="rId62"/>
    <p:sldId id="360" r:id="rId63"/>
    <p:sldId id="361" r:id="rId64"/>
    <p:sldId id="362" r:id="rId65"/>
    <p:sldId id="288" r:id="rId66"/>
    <p:sldId id="390" r:id="rId67"/>
    <p:sldId id="423" r:id="rId68"/>
    <p:sldId id="434" r:id="rId69"/>
    <p:sldId id="424" r:id="rId70"/>
    <p:sldId id="431" r:id="rId71"/>
    <p:sldId id="432" r:id="rId72"/>
    <p:sldId id="433" r:id="rId73"/>
    <p:sldId id="430" r:id="rId74"/>
    <p:sldId id="426" r:id="rId75"/>
    <p:sldId id="427" r:id="rId76"/>
    <p:sldId id="476" r:id="rId77"/>
    <p:sldId id="429" r:id="rId78"/>
    <p:sldId id="428" r:id="rId79"/>
    <p:sldId id="477" r:id="rId80"/>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116" d="100"/>
          <a:sy n="116" d="100"/>
        </p:scale>
        <p:origin x="1332" y="108"/>
      </p:cViewPr>
      <p:guideLst/>
    </p:cSldViewPr>
  </p:slideViewPr>
  <p:notesTextViewPr>
    <p:cViewPr>
      <p:scale>
        <a:sx n="1" d="1"/>
        <a:sy n="1" d="1"/>
      </p:scale>
      <p:origin x="0" y="0"/>
    </p:cViewPr>
  </p:notesTextViewPr>
  <p:sorterViewPr>
    <p:cViewPr varScale="1">
      <p:scale>
        <a:sx n="100" d="100"/>
        <a:sy n="100" d="100"/>
      </p:scale>
      <p:origin x="0" y="-130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image" Target="../media/image1.wmf"/><Relationship Id="rId5" Type="http://schemas.openxmlformats.org/officeDocument/2006/relationships/image" Target="../media/image5.wmf"/><Relationship Id="rId4"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A3D641-7197-4537-BBB6-2A65D2C00A47}" type="datetimeFigureOut">
              <a:rPr lang="zh-TW" altLang="en-US" smtClean="0"/>
              <a:t>2019/5/10</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879297-EC3A-43A5-94B4-DC61C2630A45}" type="slidenum">
              <a:rPr lang="zh-TW" altLang="en-US" smtClean="0"/>
              <a:t>‹#›</a:t>
            </a:fld>
            <a:endParaRPr lang="zh-TW" altLang="en-US"/>
          </a:p>
        </p:txBody>
      </p:sp>
    </p:spTree>
    <p:extLst>
      <p:ext uri="{BB962C8B-B14F-4D97-AF65-F5344CB8AC3E}">
        <p14:creationId xmlns:p14="http://schemas.microsoft.com/office/powerpoint/2010/main" val="32240600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zh.wikipedia.org/wiki/%E6%91%A9%E5%A4%A9%E5%A4%A7%E6%A8%93#.E4.B8.96.E7.95.8C.E6.9C.80.E9.AB.98.E6.91.A9.E5.A4.A9.E5.A4.A7.E6.A8.93.E5.B9.B4.E8.A1.A8"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sigmoid</a:t>
            </a:r>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6</a:t>
            </a:fld>
            <a:endParaRPr lang="zh-TW" altLang="en-US"/>
          </a:p>
        </p:txBody>
      </p:sp>
    </p:spTree>
    <p:extLst>
      <p:ext uri="{BB962C8B-B14F-4D97-AF65-F5344CB8AC3E}">
        <p14:creationId xmlns:p14="http://schemas.microsoft.com/office/powerpoint/2010/main" val="1066696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For example,</a:t>
            </a:r>
            <a:r>
              <a:rPr lang="en-US" altLang="zh-TW" baseline="0" dirty="0"/>
              <a:t> if we modify “1” to “2”, then we have another function</a:t>
            </a:r>
            <a:endParaRPr lang="zh-TW" altLang="en-US"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7</a:t>
            </a:fld>
            <a:endParaRPr lang="zh-TW" altLang="en-US"/>
          </a:p>
        </p:txBody>
      </p:sp>
    </p:spTree>
    <p:extLst>
      <p:ext uri="{BB962C8B-B14F-4D97-AF65-F5344CB8AC3E}">
        <p14:creationId xmlns:p14="http://schemas.microsoft.com/office/powerpoint/2010/main" val="41606603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5D05C0D-00F1-4D27-9FA2-F1BC4B0526DB}" type="slidenum">
              <a:rPr lang="zh-TW" altLang="en-US" smtClean="0"/>
              <a:t>9</a:t>
            </a:fld>
            <a:endParaRPr lang="zh-TW" altLang="en-US"/>
          </a:p>
        </p:txBody>
      </p:sp>
    </p:spTree>
    <p:extLst>
      <p:ext uri="{BB962C8B-B14F-4D97-AF65-F5344CB8AC3E}">
        <p14:creationId xmlns:p14="http://schemas.microsoft.com/office/powerpoint/2010/main" val="371835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，曾於</a:t>
            </a:r>
            <a:r>
              <a:rPr lang="en-US" altLang="zh-TW" sz="1200" b="0" i="0" kern="1200" dirty="0">
                <a:solidFill>
                  <a:schemeClr val="tx1"/>
                </a:solidFill>
                <a:effectLst/>
                <a:latin typeface="+mn-lt"/>
                <a:ea typeface="+mn-ea"/>
                <a:cs typeface="+mn-cs"/>
              </a:rPr>
              <a:t>2004</a:t>
            </a:r>
            <a:r>
              <a:rPr lang="zh-TW" altLang="en-US" sz="1200" b="0" i="0" kern="1200" dirty="0">
                <a:solidFill>
                  <a:schemeClr val="tx1"/>
                </a:solidFill>
                <a:effectLst/>
                <a:latin typeface="+mn-lt"/>
                <a:ea typeface="+mn-ea"/>
                <a:cs typeface="+mn-cs"/>
              </a:rPr>
              <a:t>年</a:t>
            </a:r>
            <a:r>
              <a:rPr lang="en-US" altLang="zh-TW" sz="1200" b="0" i="0" kern="1200" dirty="0">
                <a:solidFill>
                  <a:schemeClr val="tx1"/>
                </a:solidFill>
                <a:effectLst/>
                <a:latin typeface="+mn-lt"/>
                <a:ea typeface="+mn-ea"/>
                <a:cs typeface="+mn-cs"/>
              </a:rPr>
              <a:t>12</a:t>
            </a:r>
            <a:r>
              <a:rPr lang="zh-TW" altLang="en-US" sz="1200" b="0" i="0" kern="1200" dirty="0">
                <a:solidFill>
                  <a:schemeClr val="tx1"/>
                </a:solidFill>
                <a:effectLst/>
                <a:latin typeface="+mn-lt"/>
                <a:ea typeface="+mn-ea"/>
                <a:cs typeface="+mn-cs"/>
              </a:rPr>
              <a:t>月</a:t>
            </a:r>
            <a:r>
              <a:rPr lang="en-US" altLang="zh-TW" sz="1200" b="0" i="0" kern="1200" dirty="0">
                <a:solidFill>
                  <a:schemeClr val="tx1"/>
                </a:solidFill>
                <a:effectLst/>
                <a:latin typeface="+mn-lt"/>
                <a:ea typeface="+mn-ea"/>
                <a:cs typeface="+mn-cs"/>
              </a:rPr>
              <a:t>31</a:t>
            </a:r>
            <a:r>
              <a:rPr lang="zh-TW" altLang="en-US" sz="1200" b="0" i="0" kern="1200" dirty="0">
                <a:solidFill>
                  <a:schemeClr val="tx1"/>
                </a:solidFill>
                <a:effectLst/>
                <a:latin typeface="+mn-lt"/>
                <a:ea typeface="+mn-ea"/>
                <a:cs typeface="+mn-cs"/>
              </a:rPr>
              <a:t>日至</a:t>
            </a:r>
            <a:r>
              <a:rPr lang="en-US" altLang="zh-TW" sz="1200" b="0" i="0" kern="1200" dirty="0">
                <a:solidFill>
                  <a:schemeClr val="tx1"/>
                </a:solidFill>
                <a:effectLst/>
                <a:latin typeface="+mn-lt"/>
                <a:ea typeface="+mn-ea"/>
                <a:cs typeface="+mn-cs"/>
              </a:rPr>
              <a:t>2010</a:t>
            </a:r>
            <a:r>
              <a:rPr lang="zh-TW" altLang="en-US" sz="1200" b="0" i="0" kern="1200" dirty="0">
                <a:solidFill>
                  <a:schemeClr val="tx1"/>
                </a:solidFill>
                <a:effectLst/>
                <a:latin typeface="+mn-lt"/>
                <a:ea typeface="+mn-ea"/>
                <a:cs typeface="+mn-cs"/>
              </a:rPr>
              <a:t>年</a:t>
            </a:r>
            <a:r>
              <a:rPr lang="en-US" altLang="zh-TW" sz="1200" b="0" i="0" kern="1200" dirty="0">
                <a:solidFill>
                  <a:schemeClr val="tx1"/>
                </a:solidFill>
                <a:effectLst/>
                <a:latin typeface="+mn-lt"/>
                <a:ea typeface="+mn-ea"/>
                <a:cs typeface="+mn-cs"/>
              </a:rPr>
              <a:t>1</a:t>
            </a:r>
            <a:r>
              <a:rPr lang="zh-TW" altLang="en-US" sz="1200" b="0" i="0" kern="1200" dirty="0">
                <a:solidFill>
                  <a:schemeClr val="tx1"/>
                </a:solidFill>
                <a:effectLst/>
                <a:latin typeface="+mn-lt"/>
                <a:ea typeface="+mn-ea"/>
                <a:cs typeface="+mn-cs"/>
              </a:rPr>
              <a:t>月</a:t>
            </a:r>
            <a:r>
              <a:rPr lang="en-US" altLang="zh-TW" sz="1200" b="0" i="0" kern="1200" dirty="0">
                <a:solidFill>
                  <a:schemeClr val="tx1"/>
                </a:solidFill>
                <a:effectLst/>
                <a:latin typeface="+mn-lt"/>
                <a:ea typeface="+mn-ea"/>
                <a:cs typeface="+mn-cs"/>
              </a:rPr>
              <a:t>4</a:t>
            </a:r>
            <a:r>
              <a:rPr lang="zh-TW" altLang="en-US" sz="1200" b="0" i="0" kern="1200" dirty="0">
                <a:solidFill>
                  <a:schemeClr val="tx1"/>
                </a:solidFill>
                <a:effectLst/>
                <a:latin typeface="+mn-lt"/>
                <a:ea typeface="+mn-ea"/>
                <a:cs typeface="+mn-cs"/>
              </a:rPr>
              <a:t>日間擁有</a:t>
            </a:r>
            <a:r>
              <a:rPr lang="zh-TW" altLang="en-US" sz="1200" b="0" i="0" u="none" strike="noStrike" kern="1200" dirty="0">
                <a:solidFill>
                  <a:schemeClr val="tx1"/>
                </a:solidFill>
                <a:effectLst/>
                <a:latin typeface="+mn-lt"/>
                <a:ea typeface="+mn-ea"/>
                <a:cs typeface="+mn-cs"/>
                <a:hlinkClick r:id="rId3" tooltip="摩天大樓"/>
              </a:rPr>
              <a:t>世界第一高樓</a:t>
            </a:r>
            <a:r>
              <a:rPr lang="zh-TW" altLang="en-US" sz="1200" b="0" i="0" kern="1200" dirty="0">
                <a:solidFill>
                  <a:schemeClr val="tx1"/>
                </a:solidFill>
                <a:effectLst/>
                <a:latin typeface="+mn-lt"/>
                <a:ea typeface="+mn-ea"/>
                <a:cs typeface="+mn-cs"/>
              </a:rPr>
              <a:t>的紀錄</a:t>
            </a:r>
            <a:endParaRPr lang="zh-TW" altLang="en-US" dirty="0"/>
          </a:p>
        </p:txBody>
      </p:sp>
      <p:sp>
        <p:nvSpPr>
          <p:cNvPr id="4" name="投影片編號版面配置區 3"/>
          <p:cNvSpPr>
            <a:spLocks noGrp="1"/>
          </p:cNvSpPr>
          <p:nvPr>
            <p:ph type="sldNum" sz="quarter" idx="10"/>
          </p:nvPr>
        </p:nvSpPr>
        <p:spPr/>
        <p:txBody>
          <a:bodyPr/>
          <a:lstStyle/>
          <a:p>
            <a:fld id="{C31D52DD-5747-49A1-9B72-395A65AA9687}" type="slidenum">
              <a:rPr lang="zh-TW" altLang="en-US" smtClean="0"/>
              <a:t>11</a:t>
            </a:fld>
            <a:endParaRPr lang="zh-TW" altLang="en-US"/>
          </a:p>
        </p:txBody>
      </p:sp>
    </p:spTree>
    <p:extLst>
      <p:ext uri="{BB962C8B-B14F-4D97-AF65-F5344CB8AC3E}">
        <p14:creationId xmlns:p14="http://schemas.microsoft.com/office/powerpoint/2010/main" val="33635135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7CFA0917-520B-4DA4-BE49-6A6BEE63909A}" type="datetime1">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2401034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EFBFBBB8-E80A-46FC-92A1-FB8913C04562}" type="datetime1">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1548420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7E65968-48CC-4F21-82F8-8848D8E6BE20}" type="datetime1">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25954977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4E4BB83D-304B-4421-9075-66A32A3B30FA}" type="datetime1">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3100263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按一下以編輯母片文字樣式</a:t>
            </a:r>
          </a:p>
        </p:txBody>
      </p:sp>
      <p:sp>
        <p:nvSpPr>
          <p:cNvPr id="4" name="Date Placeholder 3"/>
          <p:cNvSpPr>
            <a:spLocks noGrp="1"/>
          </p:cNvSpPr>
          <p:nvPr>
            <p:ph type="dt" sz="half" idx="10"/>
          </p:nvPr>
        </p:nvSpPr>
        <p:spPr/>
        <p:txBody>
          <a:bodyPr/>
          <a:lstStyle/>
          <a:p>
            <a:fld id="{A5C4C0C0-9573-41C6-857E-F4559562A541}" type="datetime1">
              <a:rPr lang="zh-TW" altLang="en-US" smtClean="0"/>
              <a:t>2019/5/10</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1094872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4E62D1D0-CBF8-4FDF-A0ED-25E3B97E1BD7}" type="datetime1">
              <a:rPr lang="zh-TW" altLang="en-US" smtClean="0"/>
              <a:t>2019/5/10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20851323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47AA1DC0-A33D-46F5-A43B-8016D951C1EC}" type="datetime1">
              <a:rPr lang="zh-TW" altLang="en-US" smtClean="0"/>
              <a:t>2019/5/10</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42679710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E4BF810F-70DA-4A26-B7E9-71E65D4BD7E8}" type="datetime1">
              <a:rPr lang="zh-TW" altLang="en-US" smtClean="0"/>
              <a:t>2019/5/10</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402382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35A5FC-5AA3-44F8-9CB3-342264AAAA17}" type="datetime1">
              <a:rPr lang="zh-TW" altLang="en-US" smtClean="0"/>
              <a:t>2019/5/10</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326026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5325F467-01CE-44E8-9A76-F72DB5F6EDF6}" type="datetime1">
              <a:rPr lang="zh-TW" altLang="en-US" smtClean="0"/>
              <a:t>2019/5/10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3547273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按一下以編輯母片文字樣式</a:t>
            </a:r>
          </a:p>
        </p:txBody>
      </p:sp>
      <p:sp>
        <p:nvSpPr>
          <p:cNvPr id="5" name="Date Placeholder 4"/>
          <p:cNvSpPr>
            <a:spLocks noGrp="1"/>
          </p:cNvSpPr>
          <p:nvPr>
            <p:ph type="dt" sz="half" idx="10"/>
          </p:nvPr>
        </p:nvSpPr>
        <p:spPr/>
        <p:txBody>
          <a:bodyPr/>
          <a:lstStyle/>
          <a:p>
            <a:fld id="{7D270BD2-6D68-4BE9-B8E6-6529E3BDE33D}" type="datetime1">
              <a:rPr lang="zh-TW" altLang="en-US" smtClean="0"/>
              <a:t>2019/5/10</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129221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8D3D3F-69D2-47A7-9DE4-FD94FC80895B}" type="datetime1">
              <a:rPr lang="zh-TW" altLang="en-US" smtClean="0"/>
              <a:t>2019/5/10</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A660C4-8EC1-4890-874E-5CA0D19E2E89}" type="slidenum">
              <a:rPr lang="zh-TW" altLang="en-US" smtClean="0"/>
              <a:t>‹#›</a:t>
            </a:fld>
            <a:endParaRPr lang="zh-TW" altLang="en-US"/>
          </a:p>
        </p:txBody>
      </p:sp>
    </p:spTree>
    <p:extLst>
      <p:ext uri="{BB962C8B-B14F-4D97-AF65-F5344CB8AC3E}">
        <p14:creationId xmlns:p14="http://schemas.microsoft.com/office/powerpoint/2010/main" val="7632711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emf"/><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36.png"/><Relationship Id="rId7"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34.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hyperlink" Target="https://github.com/scutan90/DeepLearning-500-question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1410.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192.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8" Type="http://schemas.openxmlformats.org/officeDocument/2006/relationships/image" Target="../media/image58.png"/><Relationship Id="rId7" Type="http://schemas.openxmlformats.org/officeDocument/2006/relationships/image" Target="../media/image57.png"/><Relationship Id="rId17" Type="http://schemas.openxmlformats.org/officeDocument/2006/relationships/image" Target="../media/image109.png"/><Relationship Id="rId16" Type="http://schemas.openxmlformats.org/officeDocument/2006/relationships/image" Target="../media/image108.png"/><Relationship Id="rId1" Type="http://schemas.openxmlformats.org/officeDocument/2006/relationships/slideLayout" Target="../slideLayouts/slideLayout2.xml"/><Relationship Id="rId11" Type="http://schemas.openxmlformats.org/officeDocument/2006/relationships/image" Target="../media/image61.png"/><Relationship Id="rId15" Type="http://schemas.openxmlformats.org/officeDocument/2006/relationships/image" Target="../media/image107.png"/><Relationship Id="rId10" Type="http://schemas.openxmlformats.org/officeDocument/2006/relationships/image" Target="../media/image60.png"/><Relationship Id="rId9" Type="http://schemas.openxmlformats.org/officeDocument/2006/relationships/image" Target="../media/image59.png"/></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10.png"/><Relationship Id="rId12" Type="http://schemas.openxmlformats.org/officeDocument/2006/relationships/image" Target="../media/image114.png"/><Relationship Id="rId1" Type="http://schemas.openxmlformats.org/officeDocument/2006/relationships/slideLayout" Target="../slideLayouts/slideLayout7.xml"/><Relationship Id="rId11" Type="http://schemas.openxmlformats.org/officeDocument/2006/relationships/image" Target="../media/image113.png"/><Relationship Id="rId10" Type="http://schemas.openxmlformats.org/officeDocument/2006/relationships/image" Target="../media/image112.png"/><Relationship Id="rId9" Type="http://schemas.openxmlformats.org/officeDocument/2006/relationships/image" Target="../media/image111.png"/></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3.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10" Type="http://schemas.openxmlformats.org/officeDocument/2006/relationships/image" Target="../media/image174.png"/><Relationship Id="rId4" Type="http://schemas.openxmlformats.org/officeDocument/2006/relationships/image" Target="../media/image96.png"/><Relationship Id="rId9" Type="http://schemas.openxmlformats.org/officeDocument/2006/relationships/image" Target="../media/image101.png"/></Relationships>
</file>

<file path=ppt/slides/_rels/slide4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 Id="rId5" Type="http://schemas.openxmlformats.org/officeDocument/2006/relationships/image" Target="../media/image175.png"/></Relationships>
</file>

<file path=ppt/slides/_rels/slide4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46.xml.rels><?xml version="1.0" encoding="UTF-8" standalone="yes"?>
<Relationships xmlns="http://schemas.openxmlformats.org/package/2006/relationships"><Relationship Id="rId7" Type="http://schemas.openxmlformats.org/officeDocument/2006/relationships/image" Target="../media/image178.png"/><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0.xml.rels><?xml version="1.0" encoding="UTF-8" standalone="yes"?>
<Relationships xmlns="http://schemas.openxmlformats.org/package/2006/relationships"><Relationship Id="rId7" Type="http://schemas.openxmlformats.org/officeDocument/2006/relationships/hyperlink" Target="https://en.wikipedia.org/wiki/Gradient" TargetMode="External"/><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emf"/><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58.xml.rels><?xml version="1.0" encoding="UTF-8" standalone="yes"?>
<Relationships xmlns="http://schemas.openxmlformats.org/package/2006/relationships"><Relationship Id="rId8" Type="http://schemas.openxmlformats.org/officeDocument/2006/relationships/image" Target="../media/image45.png"/><Relationship Id="rId7" Type="http://schemas.openxmlformats.org/officeDocument/2006/relationships/image" Target="../media/image440.png"/><Relationship Id="rId2" Type="http://schemas.openxmlformats.org/officeDocument/2006/relationships/image" Target="../media/image44.emf"/><Relationship Id="rId1" Type="http://schemas.openxmlformats.org/officeDocument/2006/relationships/slideLayout" Target="../slideLayouts/slideLayout7.xml"/><Relationship Id="rId6" Type="http://schemas.openxmlformats.org/officeDocument/2006/relationships/image" Target="../media/image430.png"/><Relationship Id="rId9" Type="http://schemas.openxmlformats.org/officeDocument/2006/relationships/image" Target="../media/image450.png"/></Relationships>
</file>

<file path=ppt/slides/_rels/slide5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em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oleObject" Target="../embeddings/oleObject5.bin"/><Relationship Id="rId3" Type="http://schemas.openxmlformats.org/officeDocument/2006/relationships/notesSlide" Target="../notesSlides/notesSlide1.xml"/><Relationship Id="rId7" Type="http://schemas.openxmlformats.org/officeDocument/2006/relationships/image" Target="../media/image2.wmf"/><Relationship Id="rId12"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4.bin"/><Relationship Id="rId5" Type="http://schemas.openxmlformats.org/officeDocument/2006/relationships/image" Target="../media/image1.wmf"/><Relationship Id="rId10" Type="http://schemas.openxmlformats.org/officeDocument/2006/relationships/image" Target="../media/image3.wmf"/><Relationship Id="rId4" Type="http://schemas.openxmlformats.org/officeDocument/2006/relationships/oleObject" Target="../embeddings/oleObject1.bin"/><Relationship Id="rId9" Type="http://schemas.openxmlformats.org/officeDocument/2006/relationships/oleObject" Target="../embeddings/oleObject3.bin"/><Relationship Id="rId14" Type="http://schemas.openxmlformats.org/officeDocument/2006/relationships/image" Target="../media/image5.wmf"/></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46.emf"/><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hyperlink" Target="https://github.com/scutan90/DeepLearning-500-questions" TargetMode="Externa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hyperlink" Target="https://github.com/scutan90/DeepLearning-500-questions" TargetMode="Externa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51.png"/><Relationship Id="rId4" Type="http://schemas.openxmlformats.org/officeDocument/2006/relationships/image" Target="../media/image205.png"/></Relationships>
</file>

<file path=ppt/slides/_rels/slide7.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71.png"/><Relationship Id="rId4" Type="http://schemas.openxmlformats.org/officeDocument/2006/relationships/image" Target="../media/image36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3.xml"/><Relationship Id="rId7" Type="http://schemas.openxmlformats.org/officeDocument/2006/relationships/image" Target="../media/image8.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7.wmf"/><Relationship Id="rId4" Type="http://schemas.openxmlformats.org/officeDocument/2006/relationships/oleObject" Target="../embeddings/oleObject6.bin"/><Relationship Id="rId9" Type="http://schemas.openxmlformats.org/officeDocument/2006/relationships/image" Target="../media/image9.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72869" y="3540125"/>
            <a:ext cx="7772400" cy="1776413"/>
          </a:xfrm>
        </p:spPr>
        <p:txBody>
          <a:bodyPr>
            <a:normAutofit/>
          </a:bodyPr>
          <a:lstStyle/>
          <a:p>
            <a:r>
              <a:rPr lang="zh-TW" altLang="en-US" dirty="0" smtClean="0"/>
              <a:t>學習是什麼</a:t>
            </a:r>
            <a:r>
              <a:rPr lang="en-US" altLang="zh-TW" dirty="0" smtClean="0"/>
              <a:t>?</a:t>
            </a:r>
            <a:br>
              <a:rPr lang="en-US" altLang="zh-TW" dirty="0" smtClean="0"/>
            </a:br>
            <a:r>
              <a:rPr lang="zh-TW" altLang="en-US" sz="2800" dirty="0" smtClean="0"/>
              <a:t>機器</a:t>
            </a:r>
            <a:r>
              <a:rPr lang="en-US" altLang="zh-TW" sz="2800" dirty="0" smtClean="0"/>
              <a:t>(</a:t>
            </a:r>
            <a:r>
              <a:rPr lang="zh-TW" altLang="en-US" sz="2800" dirty="0" smtClean="0"/>
              <a:t>程式</a:t>
            </a:r>
            <a:r>
              <a:rPr lang="en-US" altLang="zh-TW" sz="2800" dirty="0" smtClean="0"/>
              <a:t>)</a:t>
            </a:r>
            <a:r>
              <a:rPr lang="zh-TW" altLang="en-US" sz="2800" dirty="0" smtClean="0"/>
              <a:t>是怎麼學習</a:t>
            </a:r>
            <a:r>
              <a:rPr lang="en-US" altLang="zh-TW" sz="2800" dirty="0" smtClean="0"/>
              <a:t>?</a:t>
            </a:r>
            <a:br>
              <a:rPr lang="en-US" altLang="zh-TW" sz="2800" dirty="0" smtClean="0"/>
            </a:br>
            <a:r>
              <a:rPr lang="zh-TW" altLang="en-US" sz="2800" dirty="0" smtClean="0"/>
              <a:t>學習的各種眉眉角角</a:t>
            </a:r>
            <a:r>
              <a:rPr lang="en-US" altLang="zh-TW" sz="2800" dirty="0" smtClean="0"/>
              <a:t>!!</a:t>
            </a:r>
            <a:endParaRPr lang="zh-TW" altLang="en-US" sz="2800" dirty="0"/>
          </a:p>
        </p:txBody>
      </p:sp>
      <p:sp>
        <p:nvSpPr>
          <p:cNvPr id="3" name="副標題 2"/>
          <p:cNvSpPr>
            <a:spLocks noGrp="1"/>
          </p:cNvSpPr>
          <p:nvPr>
            <p:ph type="subTitle" idx="1"/>
          </p:nvPr>
        </p:nvSpPr>
        <p:spPr>
          <a:xfrm>
            <a:off x="1030069" y="5707063"/>
            <a:ext cx="6858000" cy="465137"/>
          </a:xfrm>
        </p:spPr>
        <p:txBody>
          <a:bodyPr/>
          <a:lstStyle/>
          <a:p>
            <a:r>
              <a:rPr lang="en-US" altLang="zh-TW" dirty="0" err="1"/>
              <a:t>Backprogation</a:t>
            </a:r>
            <a:r>
              <a:rPr lang="en-US" altLang="zh-TW" dirty="0"/>
              <a:t> and optimizer</a:t>
            </a:r>
            <a:endParaRPr lang="zh-TW" altLang="en-US" dirty="0"/>
          </a:p>
          <a:p>
            <a:endParaRPr lang="zh-TW" altLang="en-US" dirty="0"/>
          </a:p>
        </p:txBody>
      </p:sp>
      <p:sp>
        <p:nvSpPr>
          <p:cNvPr id="4" name="矩形 3"/>
          <p:cNvSpPr/>
          <p:nvPr/>
        </p:nvSpPr>
        <p:spPr>
          <a:xfrm>
            <a:off x="572869" y="704670"/>
            <a:ext cx="6888424" cy="2308324"/>
          </a:xfrm>
          <a:prstGeom prst="rect">
            <a:avLst/>
          </a:prstGeom>
        </p:spPr>
        <p:txBody>
          <a:bodyPr wrap="none">
            <a:spAutoFit/>
          </a:bodyPr>
          <a:lstStyle/>
          <a:p>
            <a:r>
              <a:rPr lang="zh-TW" altLang="en-US" sz="7200" dirty="0" smtClean="0"/>
              <a:t>機器學習</a:t>
            </a:r>
            <a:endParaRPr lang="en-US" altLang="zh-TW" sz="7200" dirty="0" smtClean="0"/>
          </a:p>
          <a:p>
            <a:r>
              <a:rPr lang="en-US" altLang="zh-TW" sz="7200" dirty="0" smtClean="0"/>
              <a:t>Machine Learning</a:t>
            </a:r>
            <a:endParaRPr lang="zh-TW" altLang="en-US" sz="7200" dirty="0"/>
          </a:p>
        </p:txBody>
      </p:sp>
      <p:sp>
        <p:nvSpPr>
          <p:cNvPr id="5" name="投影片編號版面配置區 4"/>
          <p:cNvSpPr>
            <a:spLocks noGrp="1"/>
          </p:cNvSpPr>
          <p:nvPr>
            <p:ph type="sldNum" sz="quarter" idx="12"/>
          </p:nvPr>
        </p:nvSpPr>
        <p:spPr/>
        <p:txBody>
          <a:bodyPr/>
          <a:lstStyle/>
          <a:p>
            <a:fld id="{EBA660C4-8EC1-4890-874E-5CA0D19E2E89}" type="slidenum">
              <a:rPr lang="zh-TW" altLang="en-US" smtClean="0"/>
              <a:t>1</a:t>
            </a:fld>
            <a:endParaRPr lang="zh-TW" altLang="en-US"/>
          </a:p>
        </p:txBody>
      </p:sp>
    </p:spTree>
    <p:extLst>
      <p:ext uri="{BB962C8B-B14F-4D97-AF65-F5344CB8AC3E}">
        <p14:creationId xmlns:p14="http://schemas.microsoft.com/office/powerpoint/2010/main" val="37175170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rot="5400000">
            <a:off x="4026217" y="2617301"/>
            <a:ext cx="5940000" cy="1435649"/>
          </a:xfrm>
          <a:prstGeom prst="rect">
            <a:avLst/>
          </a:prstGeom>
        </p:spPr>
      </p:pic>
      <p:pic>
        <p:nvPicPr>
          <p:cNvPr id="5" name="圖片 4"/>
          <p:cNvPicPr>
            <a:picLocks noChangeAspect="1"/>
          </p:cNvPicPr>
          <p:nvPr/>
        </p:nvPicPr>
        <p:blipFill>
          <a:blip r:embed="rId3"/>
          <a:stretch>
            <a:fillRect/>
          </a:stretch>
        </p:blipFill>
        <p:spPr>
          <a:xfrm rot="16200000">
            <a:off x="1126468" y="4736078"/>
            <a:ext cx="2160000" cy="711056"/>
          </a:xfrm>
          <a:prstGeom prst="rect">
            <a:avLst/>
          </a:prstGeom>
        </p:spPr>
      </p:pic>
      <p:pic>
        <p:nvPicPr>
          <p:cNvPr id="6" name="圖片 5"/>
          <p:cNvPicPr>
            <a:picLocks noChangeAspect="1"/>
          </p:cNvPicPr>
          <p:nvPr/>
        </p:nvPicPr>
        <p:blipFill>
          <a:blip r:embed="rId4"/>
          <a:stretch>
            <a:fillRect/>
          </a:stretch>
        </p:blipFill>
        <p:spPr>
          <a:xfrm flipV="1">
            <a:off x="4154004" y="1225508"/>
            <a:ext cx="951870" cy="5130000"/>
          </a:xfrm>
          <a:prstGeom prst="rect">
            <a:avLst/>
          </a:prstGeom>
        </p:spPr>
      </p:pic>
      <p:sp>
        <p:nvSpPr>
          <p:cNvPr id="8" name="文字方塊 7"/>
          <p:cNvSpPr txBox="1"/>
          <p:nvPr/>
        </p:nvSpPr>
        <p:spPr>
          <a:xfrm>
            <a:off x="1603224" y="3267468"/>
            <a:ext cx="1215431"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8 layers</a:t>
            </a:r>
            <a:endParaRPr lang="zh-TW" altLang="en-US" sz="2400" dirty="0"/>
          </a:p>
        </p:txBody>
      </p:sp>
      <p:sp>
        <p:nvSpPr>
          <p:cNvPr id="9" name="文字方塊 8"/>
          <p:cNvSpPr txBox="1"/>
          <p:nvPr/>
        </p:nvSpPr>
        <p:spPr>
          <a:xfrm>
            <a:off x="4553549" y="2089406"/>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19 layers</a:t>
            </a:r>
            <a:endParaRPr lang="zh-TW" altLang="en-US" sz="2400" dirty="0"/>
          </a:p>
        </p:txBody>
      </p:sp>
      <p:sp>
        <p:nvSpPr>
          <p:cNvPr id="10" name="文字方塊 9"/>
          <p:cNvSpPr txBox="1"/>
          <p:nvPr/>
        </p:nvSpPr>
        <p:spPr>
          <a:xfrm>
            <a:off x="7099194" y="1065629"/>
            <a:ext cx="1416156"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22 layers</a:t>
            </a:r>
            <a:endParaRPr lang="zh-TW" altLang="en-US" sz="2400" dirty="0"/>
          </a:p>
        </p:txBody>
      </p:sp>
      <p:sp>
        <p:nvSpPr>
          <p:cNvPr id="11" name="文字方塊 10"/>
          <p:cNvSpPr txBox="1"/>
          <p:nvPr/>
        </p:nvSpPr>
        <p:spPr>
          <a:xfrm>
            <a:off x="893548" y="6214211"/>
            <a:ext cx="2464174" cy="461665"/>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3647336" y="6260151"/>
            <a:ext cx="1870262" cy="461665"/>
          </a:xfrm>
          <a:prstGeom prst="rect">
            <a:avLst/>
          </a:prstGeom>
          <a:noFill/>
        </p:spPr>
        <p:txBody>
          <a:bodyPr wrap="square" rtlCol="0">
            <a:spAutoFit/>
          </a:bodyPr>
          <a:lstStyle/>
          <a:p>
            <a:pPr algn="ctr"/>
            <a:r>
              <a:rPr lang="en-US" altLang="zh-TW" sz="2400" dirty="0"/>
              <a:t>VGG (2014)</a:t>
            </a:r>
            <a:endParaRPr lang="zh-TW" altLang="en-US" sz="2400" dirty="0"/>
          </a:p>
        </p:txBody>
      </p:sp>
      <p:sp>
        <p:nvSpPr>
          <p:cNvPr id="14" name="文字方塊 13"/>
          <p:cNvSpPr txBox="1"/>
          <p:nvPr/>
        </p:nvSpPr>
        <p:spPr>
          <a:xfrm>
            <a:off x="5953756" y="6228240"/>
            <a:ext cx="2450981" cy="461665"/>
          </a:xfrm>
          <a:prstGeom prst="rect">
            <a:avLst/>
          </a:prstGeom>
          <a:noFill/>
        </p:spPr>
        <p:txBody>
          <a:bodyPr wrap="square" rtlCol="0">
            <a:spAutoFit/>
          </a:bodyPr>
          <a:lstStyle/>
          <a:p>
            <a:pPr algn="ctr"/>
            <a:r>
              <a:rPr lang="en-US" altLang="zh-TW" sz="2400" dirty="0" err="1"/>
              <a:t>GoogleNet</a:t>
            </a:r>
            <a:r>
              <a:rPr lang="en-US" altLang="zh-TW" sz="2400" dirty="0"/>
              <a:t> (2014)</a:t>
            </a:r>
            <a:endParaRPr lang="zh-TW" altLang="en-US" sz="2400" dirty="0"/>
          </a:p>
        </p:txBody>
      </p:sp>
      <p:sp>
        <p:nvSpPr>
          <p:cNvPr id="15" name="文字方塊 14"/>
          <p:cNvSpPr txBox="1"/>
          <p:nvPr/>
        </p:nvSpPr>
        <p:spPr>
          <a:xfrm>
            <a:off x="789648" y="4571387"/>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16" name="文字方塊 15"/>
          <p:cNvSpPr txBox="1"/>
          <p:nvPr/>
        </p:nvSpPr>
        <p:spPr>
          <a:xfrm>
            <a:off x="3053233" y="4016348"/>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17" name="文字方塊 16"/>
          <p:cNvSpPr txBox="1"/>
          <p:nvPr/>
        </p:nvSpPr>
        <p:spPr>
          <a:xfrm>
            <a:off x="5527495" y="3790508"/>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18" name="矩形 17"/>
          <p:cNvSpPr/>
          <p:nvPr/>
        </p:nvSpPr>
        <p:spPr>
          <a:xfrm>
            <a:off x="314796" y="1853463"/>
            <a:ext cx="2503860" cy="923330"/>
          </a:xfrm>
          <a:prstGeom prst="rect">
            <a:avLst/>
          </a:prstGeom>
        </p:spPr>
        <p:txBody>
          <a:bodyPr wrap="square">
            <a:spAutoFit/>
          </a:bodyPr>
          <a:lstStyle/>
          <a:p>
            <a:r>
              <a:rPr lang="zh-TW" altLang="en-US" dirty="0"/>
              <a:t>http://cs231n.stanford.edu/slides/winter1516_lecture8.pdf</a:t>
            </a:r>
          </a:p>
        </p:txBody>
      </p:sp>
      <p:sp>
        <p:nvSpPr>
          <p:cNvPr id="19" name="文字方塊 18"/>
          <p:cNvSpPr txBox="1"/>
          <p:nvPr/>
        </p:nvSpPr>
        <p:spPr>
          <a:xfrm>
            <a:off x="369439" y="258408"/>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Tree>
    <p:extLst>
      <p:ext uri="{BB962C8B-B14F-4D97-AF65-F5344CB8AC3E}">
        <p14:creationId xmlns:p14="http://schemas.microsoft.com/office/powerpoint/2010/main" val="40310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0"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3" grpId="0"/>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3"/>
          <a:stretch>
            <a:fillRect/>
          </a:stretch>
        </p:blipFill>
        <p:spPr>
          <a:xfrm>
            <a:off x="6093729" y="-420596"/>
            <a:ext cx="454038" cy="6480000"/>
          </a:xfrm>
          <a:prstGeom prst="rect">
            <a:avLst/>
          </a:prstGeom>
        </p:spPr>
      </p:pic>
      <p:pic>
        <p:nvPicPr>
          <p:cNvPr id="5" name="圖片 4"/>
          <p:cNvPicPr>
            <a:picLocks noChangeAspect="1"/>
          </p:cNvPicPr>
          <p:nvPr/>
        </p:nvPicPr>
        <p:blipFill>
          <a:blip r:embed="rId4"/>
          <a:stretch>
            <a:fillRect/>
          </a:stretch>
        </p:blipFill>
        <p:spPr>
          <a:xfrm rot="5400000">
            <a:off x="4024994" y="5398387"/>
            <a:ext cx="932400" cy="225354"/>
          </a:xfrm>
          <a:prstGeom prst="rect">
            <a:avLst/>
          </a:prstGeom>
        </p:spPr>
      </p:pic>
      <p:pic>
        <p:nvPicPr>
          <p:cNvPr id="6" name="圖片 5"/>
          <p:cNvPicPr>
            <a:picLocks noChangeAspect="1"/>
          </p:cNvPicPr>
          <p:nvPr/>
        </p:nvPicPr>
        <p:blipFill>
          <a:blip r:embed="rId5"/>
          <a:stretch>
            <a:fillRect/>
          </a:stretch>
        </p:blipFill>
        <p:spPr>
          <a:xfrm rot="16200000">
            <a:off x="1362159" y="5773421"/>
            <a:ext cx="255600" cy="84142"/>
          </a:xfrm>
          <a:prstGeom prst="rect">
            <a:avLst/>
          </a:prstGeom>
        </p:spPr>
      </p:pic>
      <p:pic>
        <p:nvPicPr>
          <p:cNvPr id="7" name="圖片 6"/>
          <p:cNvPicPr>
            <a:picLocks noChangeAspect="1"/>
          </p:cNvPicPr>
          <p:nvPr/>
        </p:nvPicPr>
        <p:blipFill>
          <a:blip r:embed="rId6"/>
          <a:stretch>
            <a:fillRect/>
          </a:stretch>
        </p:blipFill>
        <p:spPr>
          <a:xfrm flipV="1">
            <a:off x="2876875" y="5136892"/>
            <a:ext cx="149627" cy="806400"/>
          </a:xfrm>
          <a:prstGeom prst="rect">
            <a:avLst/>
          </a:prstGeom>
        </p:spPr>
      </p:pic>
      <p:sp>
        <p:nvSpPr>
          <p:cNvPr id="12" name="文字方塊 11"/>
          <p:cNvSpPr txBox="1"/>
          <p:nvPr/>
        </p:nvSpPr>
        <p:spPr>
          <a:xfrm>
            <a:off x="737659" y="5927519"/>
            <a:ext cx="1449074" cy="830997"/>
          </a:xfrm>
          <a:prstGeom prst="rect">
            <a:avLst/>
          </a:prstGeom>
          <a:noFill/>
        </p:spPr>
        <p:txBody>
          <a:bodyPr wrap="square" rtlCol="0">
            <a:spAutoFit/>
          </a:bodyPr>
          <a:lstStyle/>
          <a:p>
            <a:pPr algn="ctr"/>
            <a:r>
              <a:rPr lang="en-US" altLang="zh-TW" sz="2400" dirty="0" err="1"/>
              <a:t>AlexNet</a:t>
            </a:r>
            <a:r>
              <a:rPr lang="en-US" altLang="zh-TW" sz="2400" dirty="0"/>
              <a:t> (2012)</a:t>
            </a:r>
            <a:endParaRPr lang="zh-TW" altLang="en-US" sz="2400" dirty="0"/>
          </a:p>
        </p:txBody>
      </p:sp>
      <p:sp>
        <p:nvSpPr>
          <p:cNvPr id="13" name="文字方塊 12"/>
          <p:cNvSpPr txBox="1"/>
          <p:nvPr/>
        </p:nvSpPr>
        <p:spPr>
          <a:xfrm>
            <a:off x="2017258" y="5927518"/>
            <a:ext cx="1870262" cy="830997"/>
          </a:xfrm>
          <a:prstGeom prst="rect">
            <a:avLst/>
          </a:prstGeom>
          <a:noFill/>
        </p:spPr>
        <p:txBody>
          <a:bodyPr wrap="square" rtlCol="0">
            <a:spAutoFit/>
          </a:bodyPr>
          <a:lstStyle/>
          <a:p>
            <a:pPr algn="ctr"/>
            <a:r>
              <a:rPr lang="en-US" altLang="zh-TW" sz="2400" dirty="0"/>
              <a:t>VGG </a:t>
            </a:r>
          </a:p>
          <a:p>
            <a:pPr algn="ctr"/>
            <a:r>
              <a:rPr lang="en-US" altLang="zh-TW" sz="2400" dirty="0"/>
              <a:t>(2014)</a:t>
            </a:r>
            <a:endParaRPr lang="zh-TW" altLang="en-US" sz="2400" dirty="0"/>
          </a:p>
        </p:txBody>
      </p:sp>
      <p:sp>
        <p:nvSpPr>
          <p:cNvPr id="14" name="文字方塊 13"/>
          <p:cNvSpPr txBox="1"/>
          <p:nvPr/>
        </p:nvSpPr>
        <p:spPr>
          <a:xfrm>
            <a:off x="3265704" y="5898489"/>
            <a:ext cx="2450981" cy="830997"/>
          </a:xfrm>
          <a:prstGeom prst="rect">
            <a:avLst/>
          </a:prstGeom>
          <a:noFill/>
        </p:spPr>
        <p:txBody>
          <a:bodyPr wrap="square" rtlCol="0">
            <a:spAutoFit/>
          </a:bodyPr>
          <a:lstStyle/>
          <a:p>
            <a:pPr algn="ctr"/>
            <a:r>
              <a:rPr lang="en-US" altLang="zh-TW" sz="2400" dirty="0" err="1"/>
              <a:t>GoogleNet</a:t>
            </a:r>
            <a:r>
              <a:rPr lang="en-US" altLang="zh-TW" sz="2400" dirty="0"/>
              <a:t> </a:t>
            </a:r>
          </a:p>
          <a:p>
            <a:pPr algn="ctr"/>
            <a:r>
              <a:rPr lang="en-US" altLang="zh-TW" sz="2400" dirty="0"/>
              <a:t>(2014)</a:t>
            </a:r>
            <a:endParaRPr lang="zh-TW" altLang="en-US" sz="2400" dirty="0"/>
          </a:p>
        </p:txBody>
      </p:sp>
      <p:sp>
        <p:nvSpPr>
          <p:cNvPr id="15" name="文字方塊 14"/>
          <p:cNvSpPr txBox="1"/>
          <p:nvPr/>
        </p:nvSpPr>
        <p:spPr>
          <a:xfrm>
            <a:off x="4588821" y="1715553"/>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152 layers</a:t>
            </a:r>
            <a:endParaRPr lang="zh-TW" altLang="en-US" sz="2400" dirty="0"/>
          </a:p>
        </p:txBody>
      </p:sp>
      <p:sp>
        <p:nvSpPr>
          <p:cNvPr id="17" name="文字方塊 16"/>
          <p:cNvSpPr txBox="1"/>
          <p:nvPr/>
        </p:nvSpPr>
        <p:spPr>
          <a:xfrm>
            <a:off x="5050100" y="4255315"/>
            <a:ext cx="1270000" cy="461665"/>
          </a:xfrm>
          <a:prstGeom prst="rect">
            <a:avLst/>
          </a:prstGeom>
          <a:noFill/>
        </p:spPr>
        <p:txBody>
          <a:bodyPr wrap="square" rtlCol="0">
            <a:spAutoFit/>
          </a:bodyPr>
          <a:lstStyle/>
          <a:p>
            <a:pPr algn="ctr"/>
            <a:r>
              <a:rPr lang="en-US" altLang="zh-TW" sz="2400" dirty="0">
                <a:solidFill>
                  <a:srgbClr val="FF0000"/>
                </a:solidFill>
              </a:rPr>
              <a:t>3.57%</a:t>
            </a:r>
            <a:endParaRPr lang="zh-TW" altLang="en-US" sz="2400" dirty="0">
              <a:solidFill>
                <a:srgbClr val="FF0000"/>
              </a:solidFill>
            </a:endParaRPr>
          </a:p>
        </p:txBody>
      </p:sp>
      <p:sp>
        <p:nvSpPr>
          <p:cNvPr id="18" name="文字方塊 17"/>
          <p:cNvSpPr txBox="1"/>
          <p:nvPr/>
        </p:nvSpPr>
        <p:spPr>
          <a:xfrm>
            <a:off x="5050100" y="5921899"/>
            <a:ext cx="2450981" cy="830997"/>
          </a:xfrm>
          <a:prstGeom prst="rect">
            <a:avLst/>
          </a:prstGeom>
          <a:noFill/>
        </p:spPr>
        <p:txBody>
          <a:bodyPr wrap="square" rtlCol="0">
            <a:spAutoFit/>
          </a:bodyPr>
          <a:lstStyle/>
          <a:p>
            <a:pPr algn="ctr"/>
            <a:r>
              <a:rPr lang="en-US" altLang="zh-TW" sz="2400" dirty="0"/>
              <a:t>Residual Net </a:t>
            </a:r>
          </a:p>
          <a:p>
            <a:pPr algn="ctr"/>
            <a:r>
              <a:rPr lang="en-US" altLang="zh-TW" sz="2400" dirty="0"/>
              <a:t>(2015)</a:t>
            </a:r>
            <a:endParaRPr lang="zh-TW" altLang="en-US" sz="2400" dirty="0"/>
          </a:p>
        </p:txBody>
      </p:sp>
      <p:grpSp>
        <p:nvGrpSpPr>
          <p:cNvPr id="2" name="群組 1"/>
          <p:cNvGrpSpPr/>
          <p:nvPr/>
        </p:nvGrpSpPr>
        <p:grpSpPr>
          <a:xfrm>
            <a:off x="7182194" y="1153594"/>
            <a:ext cx="1652144" cy="5620695"/>
            <a:chOff x="7182194" y="1153594"/>
            <a:chExt cx="1652144" cy="5620695"/>
          </a:xfrm>
        </p:grpSpPr>
        <p:pic>
          <p:nvPicPr>
            <p:cNvPr id="10" name="圖片 9"/>
            <p:cNvPicPr>
              <a:picLocks noChangeAspect="1"/>
            </p:cNvPicPr>
            <p:nvPr/>
          </p:nvPicPr>
          <p:blipFill>
            <a:blip r:embed="rId7"/>
            <a:stretch>
              <a:fillRect/>
            </a:stretch>
          </p:blipFill>
          <p:spPr>
            <a:xfrm>
              <a:off x="7678877" y="1640939"/>
              <a:ext cx="840310" cy="4276800"/>
            </a:xfrm>
            <a:prstGeom prst="rect">
              <a:avLst/>
            </a:prstGeom>
          </p:spPr>
        </p:pic>
        <p:sp>
          <p:nvSpPr>
            <p:cNvPr id="19" name="文字方塊 18"/>
            <p:cNvSpPr txBox="1"/>
            <p:nvPr/>
          </p:nvSpPr>
          <p:spPr>
            <a:xfrm>
              <a:off x="7458824" y="5943292"/>
              <a:ext cx="1157567" cy="830997"/>
            </a:xfrm>
            <a:prstGeom prst="rect">
              <a:avLst/>
            </a:prstGeom>
            <a:noFill/>
          </p:spPr>
          <p:txBody>
            <a:bodyPr wrap="square" rtlCol="0">
              <a:spAutoFit/>
            </a:bodyPr>
            <a:lstStyle/>
            <a:p>
              <a:pPr algn="ctr"/>
              <a:r>
                <a:rPr lang="en-US" altLang="zh-TW" sz="2400" dirty="0"/>
                <a:t>Taipei</a:t>
              </a:r>
            </a:p>
            <a:p>
              <a:pPr algn="ctr"/>
              <a:r>
                <a:rPr lang="en-US" altLang="zh-TW" sz="2400" dirty="0"/>
                <a:t>101</a:t>
              </a:r>
              <a:endParaRPr lang="zh-TW" altLang="en-US" sz="2400" dirty="0"/>
            </a:p>
          </p:txBody>
        </p:sp>
        <p:sp>
          <p:nvSpPr>
            <p:cNvPr id="20" name="文字方塊 19"/>
            <p:cNvSpPr txBox="1"/>
            <p:nvPr/>
          </p:nvSpPr>
          <p:spPr>
            <a:xfrm>
              <a:off x="7182194" y="1153594"/>
              <a:ext cx="1652144"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101 layers</a:t>
              </a:r>
              <a:endParaRPr lang="zh-TW" altLang="en-US" sz="2400" dirty="0"/>
            </a:p>
          </p:txBody>
        </p:sp>
      </p:grpSp>
      <p:sp>
        <p:nvSpPr>
          <p:cNvPr id="24" name="文字方塊 23"/>
          <p:cNvSpPr txBox="1"/>
          <p:nvPr/>
        </p:nvSpPr>
        <p:spPr>
          <a:xfrm>
            <a:off x="224124" y="5529771"/>
            <a:ext cx="1270000" cy="461665"/>
          </a:xfrm>
          <a:prstGeom prst="rect">
            <a:avLst/>
          </a:prstGeom>
          <a:noFill/>
        </p:spPr>
        <p:txBody>
          <a:bodyPr wrap="square" rtlCol="0">
            <a:spAutoFit/>
          </a:bodyPr>
          <a:lstStyle/>
          <a:p>
            <a:pPr algn="ctr"/>
            <a:r>
              <a:rPr lang="en-US" altLang="zh-TW" sz="2400" dirty="0">
                <a:solidFill>
                  <a:srgbClr val="FF0000"/>
                </a:solidFill>
              </a:rPr>
              <a:t>16.4%</a:t>
            </a:r>
            <a:endParaRPr lang="zh-TW" altLang="en-US" sz="2400" dirty="0">
              <a:solidFill>
                <a:srgbClr val="FF0000"/>
              </a:solidFill>
            </a:endParaRPr>
          </a:p>
        </p:txBody>
      </p:sp>
      <p:sp>
        <p:nvSpPr>
          <p:cNvPr id="25" name="文字方塊 24"/>
          <p:cNvSpPr txBox="1"/>
          <p:nvPr/>
        </p:nvSpPr>
        <p:spPr>
          <a:xfrm>
            <a:off x="1828754" y="5289959"/>
            <a:ext cx="1270000" cy="461665"/>
          </a:xfrm>
          <a:prstGeom prst="rect">
            <a:avLst/>
          </a:prstGeom>
          <a:noFill/>
        </p:spPr>
        <p:txBody>
          <a:bodyPr wrap="square" rtlCol="0">
            <a:spAutoFit/>
          </a:bodyPr>
          <a:lstStyle/>
          <a:p>
            <a:pPr algn="ctr"/>
            <a:r>
              <a:rPr lang="en-US" altLang="zh-TW" sz="2400" dirty="0">
                <a:solidFill>
                  <a:srgbClr val="FF0000"/>
                </a:solidFill>
              </a:rPr>
              <a:t>7.3%</a:t>
            </a:r>
            <a:endParaRPr lang="zh-TW" altLang="en-US" sz="2400" dirty="0">
              <a:solidFill>
                <a:srgbClr val="FF0000"/>
              </a:solidFill>
            </a:endParaRPr>
          </a:p>
        </p:txBody>
      </p:sp>
      <p:sp>
        <p:nvSpPr>
          <p:cNvPr id="26" name="文字方塊 25"/>
          <p:cNvSpPr txBox="1"/>
          <p:nvPr/>
        </p:nvSpPr>
        <p:spPr>
          <a:xfrm>
            <a:off x="3318821" y="5301372"/>
            <a:ext cx="1270000" cy="461665"/>
          </a:xfrm>
          <a:prstGeom prst="rect">
            <a:avLst/>
          </a:prstGeom>
          <a:noFill/>
        </p:spPr>
        <p:txBody>
          <a:bodyPr wrap="square" rtlCol="0">
            <a:spAutoFit/>
          </a:bodyPr>
          <a:lstStyle/>
          <a:p>
            <a:pPr algn="ctr"/>
            <a:r>
              <a:rPr lang="en-US" altLang="zh-TW" sz="2400" dirty="0">
                <a:solidFill>
                  <a:srgbClr val="FF0000"/>
                </a:solidFill>
              </a:rPr>
              <a:t>6.7%</a:t>
            </a:r>
            <a:endParaRPr lang="zh-TW" altLang="en-US" sz="2400" dirty="0">
              <a:solidFill>
                <a:srgbClr val="FF0000"/>
              </a:solidFill>
            </a:endParaRPr>
          </a:p>
        </p:txBody>
      </p:sp>
      <p:sp>
        <p:nvSpPr>
          <p:cNvPr id="21" name="文字方塊 20"/>
          <p:cNvSpPr txBox="1"/>
          <p:nvPr/>
        </p:nvSpPr>
        <p:spPr>
          <a:xfrm>
            <a:off x="369439" y="258408"/>
            <a:ext cx="5325106" cy="584775"/>
          </a:xfrm>
          <a:prstGeom prst="rect">
            <a:avLst/>
          </a:prstGeom>
          <a:noFill/>
        </p:spPr>
        <p:txBody>
          <a:bodyPr wrap="square" rtlCol="0">
            <a:spAutoFit/>
          </a:bodyPr>
          <a:lstStyle/>
          <a:p>
            <a:pPr algn="ctr"/>
            <a:r>
              <a:rPr lang="en-US" altLang="zh-TW" sz="3200" dirty="0"/>
              <a:t>Deep = Many hidden layers</a:t>
            </a:r>
            <a:endParaRPr lang="zh-TW" altLang="en-US" sz="3200" dirty="0"/>
          </a:p>
        </p:txBody>
      </p:sp>
      <p:sp>
        <p:nvSpPr>
          <p:cNvPr id="22" name="文字方塊 21"/>
          <p:cNvSpPr txBox="1"/>
          <p:nvPr/>
        </p:nvSpPr>
        <p:spPr>
          <a:xfrm>
            <a:off x="537541" y="2831107"/>
            <a:ext cx="1480558" cy="830997"/>
          </a:xfrm>
          <a:prstGeom prst="rect">
            <a:avLst/>
          </a:prstGeom>
          <a:noFill/>
        </p:spPr>
        <p:txBody>
          <a:bodyPr wrap="square" rtlCol="0">
            <a:spAutoFit/>
          </a:bodyPr>
          <a:lstStyle/>
          <a:p>
            <a:pPr algn="ctr"/>
            <a:r>
              <a:rPr lang="en-US" altLang="zh-TW" sz="2400" dirty="0"/>
              <a:t>Special </a:t>
            </a:r>
          </a:p>
          <a:p>
            <a:pPr algn="ctr"/>
            <a:r>
              <a:rPr lang="en-US" altLang="zh-TW" sz="2400" dirty="0"/>
              <a:t>structure</a:t>
            </a:r>
            <a:endParaRPr lang="zh-TW" altLang="en-US" sz="2400" dirty="0"/>
          </a:p>
        </p:txBody>
      </p:sp>
      <p:cxnSp>
        <p:nvCxnSpPr>
          <p:cNvPr id="27" name="直線單箭頭接點 26"/>
          <p:cNvCxnSpPr/>
          <p:nvPr/>
        </p:nvCxnSpPr>
        <p:spPr>
          <a:xfrm flipV="1">
            <a:off x="2845981" y="3813360"/>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2083573" y="2649750"/>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6" name="矩形 35"/>
          <p:cNvSpPr/>
          <p:nvPr/>
        </p:nvSpPr>
        <p:spPr>
          <a:xfrm>
            <a:off x="2083573" y="3502548"/>
            <a:ext cx="1567543" cy="3193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7" name="直線單箭頭接點 36"/>
          <p:cNvCxnSpPr/>
          <p:nvPr/>
        </p:nvCxnSpPr>
        <p:spPr>
          <a:xfrm flipV="1">
            <a:off x="2847356" y="2969064"/>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2847356" y="2116266"/>
            <a:ext cx="0" cy="533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橢圓 38"/>
          <p:cNvSpPr/>
          <p:nvPr/>
        </p:nvSpPr>
        <p:spPr>
          <a:xfrm>
            <a:off x="2158866" y="271940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0" name="橢圓 39"/>
          <p:cNvSpPr/>
          <p:nvPr/>
        </p:nvSpPr>
        <p:spPr>
          <a:xfrm>
            <a:off x="2405927" y="2718956"/>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1" name="橢圓 40"/>
          <p:cNvSpPr/>
          <p:nvPr/>
        </p:nvSpPr>
        <p:spPr>
          <a:xfrm>
            <a:off x="2661220" y="2718956"/>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2" name="橢圓 41"/>
          <p:cNvSpPr/>
          <p:nvPr/>
        </p:nvSpPr>
        <p:spPr>
          <a:xfrm>
            <a:off x="2900875" y="2721950"/>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3" name="橢圓 42"/>
          <p:cNvSpPr/>
          <p:nvPr/>
        </p:nvSpPr>
        <p:spPr>
          <a:xfrm>
            <a:off x="3143525" y="2718956"/>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4" name="橢圓 43"/>
          <p:cNvSpPr/>
          <p:nvPr/>
        </p:nvSpPr>
        <p:spPr>
          <a:xfrm>
            <a:off x="3403229" y="271876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5" name="橢圓 44"/>
          <p:cNvSpPr/>
          <p:nvPr/>
        </p:nvSpPr>
        <p:spPr>
          <a:xfrm>
            <a:off x="2158866" y="351792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6" name="橢圓 45"/>
          <p:cNvSpPr/>
          <p:nvPr/>
        </p:nvSpPr>
        <p:spPr>
          <a:xfrm>
            <a:off x="2405927" y="351747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7" name="橢圓 46"/>
          <p:cNvSpPr/>
          <p:nvPr/>
        </p:nvSpPr>
        <p:spPr>
          <a:xfrm>
            <a:off x="2661220" y="351747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8" name="橢圓 47"/>
          <p:cNvSpPr/>
          <p:nvPr/>
        </p:nvSpPr>
        <p:spPr>
          <a:xfrm>
            <a:off x="2900875" y="3520471"/>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49" name="橢圓 48"/>
          <p:cNvSpPr/>
          <p:nvPr/>
        </p:nvSpPr>
        <p:spPr>
          <a:xfrm>
            <a:off x="3143525" y="3517477"/>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sp>
        <p:nvSpPr>
          <p:cNvPr id="50" name="橢圓 49"/>
          <p:cNvSpPr/>
          <p:nvPr/>
        </p:nvSpPr>
        <p:spPr>
          <a:xfrm>
            <a:off x="3403229" y="3517288"/>
            <a:ext cx="180000" cy="1800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dirty="0"/>
          </a:p>
        </p:txBody>
      </p:sp>
      <p:cxnSp>
        <p:nvCxnSpPr>
          <p:cNvPr id="51" name="直線接點 50"/>
          <p:cNvCxnSpPr/>
          <p:nvPr/>
        </p:nvCxnSpPr>
        <p:spPr>
          <a:xfrm>
            <a:off x="2846338" y="4094850"/>
            <a:ext cx="113677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直線接點 51"/>
          <p:cNvCxnSpPr/>
          <p:nvPr/>
        </p:nvCxnSpPr>
        <p:spPr>
          <a:xfrm flipV="1">
            <a:off x="3983110" y="2481721"/>
            <a:ext cx="0" cy="156888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線接點 52"/>
          <p:cNvCxnSpPr/>
          <p:nvPr/>
        </p:nvCxnSpPr>
        <p:spPr>
          <a:xfrm flipH="1">
            <a:off x="2901352" y="2481721"/>
            <a:ext cx="1040141" cy="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5994400" y="2437031"/>
            <a:ext cx="553367" cy="7887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矩形 55"/>
          <p:cNvSpPr/>
          <p:nvPr/>
        </p:nvSpPr>
        <p:spPr>
          <a:xfrm>
            <a:off x="532733" y="2046177"/>
            <a:ext cx="3674221" cy="243997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 name="直線接點 8"/>
          <p:cNvCxnSpPr/>
          <p:nvPr/>
        </p:nvCxnSpPr>
        <p:spPr>
          <a:xfrm flipH="1" flipV="1">
            <a:off x="4206954" y="2046177"/>
            <a:ext cx="1787446" cy="3908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線接點 56"/>
          <p:cNvCxnSpPr/>
          <p:nvPr/>
        </p:nvCxnSpPr>
        <p:spPr>
          <a:xfrm flipH="1">
            <a:off x="4206954" y="3246605"/>
            <a:ext cx="1764304" cy="126694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379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P spid="22" grpId="0"/>
      <p:bldP spid="35" grpId="0" animBg="1"/>
      <p:bldP spid="36"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5" grpId="0" animBg="1"/>
      <p:bldP spid="5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12</a:t>
            </a:fld>
            <a:endParaRPr lang="zh-TW" altLang="en-US"/>
          </a:p>
        </p:txBody>
      </p:sp>
      <p:sp>
        <p:nvSpPr>
          <p:cNvPr id="3" name="AutoShape 2" descr="ãhandwritten digit CNNãçåçæå°çµæ"/>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4" name="圖片 3"/>
          <p:cNvPicPr>
            <a:picLocks noChangeAspect="1"/>
          </p:cNvPicPr>
          <p:nvPr/>
        </p:nvPicPr>
        <p:blipFill>
          <a:blip r:embed="rId2"/>
          <a:stretch>
            <a:fillRect/>
          </a:stretch>
        </p:blipFill>
        <p:spPr>
          <a:xfrm>
            <a:off x="2037457" y="933449"/>
            <a:ext cx="4487168" cy="4467225"/>
          </a:xfrm>
          <a:prstGeom prst="rect">
            <a:avLst/>
          </a:prstGeom>
        </p:spPr>
      </p:pic>
      <p:sp>
        <p:nvSpPr>
          <p:cNvPr id="5" name="矩形 4"/>
          <p:cNvSpPr/>
          <p:nvPr/>
        </p:nvSpPr>
        <p:spPr>
          <a:xfrm>
            <a:off x="460375" y="5620813"/>
            <a:ext cx="1379673" cy="646331"/>
          </a:xfrm>
          <a:prstGeom prst="rect">
            <a:avLst/>
          </a:prstGeom>
        </p:spPr>
        <p:txBody>
          <a:bodyPr wrap="none">
            <a:spAutoFit/>
          </a:bodyPr>
          <a:lstStyle/>
          <a:p>
            <a:r>
              <a:rPr lang="en-US" altLang="zh-TW" dirty="0" smtClean="0"/>
              <a:t>multiclass </a:t>
            </a:r>
          </a:p>
          <a:p>
            <a:r>
              <a:rPr lang="en-US" altLang="zh-TW" dirty="0" smtClean="0"/>
              <a:t>classification</a:t>
            </a:r>
            <a:endParaRPr lang="zh-TW" altLang="en-US" dirty="0"/>
          </a:p>
        </p:txBody>
      </p:sp>
    </p:spTree>
    <p:extLst>
      <p:ext uri="{BB962C8B-B14F-4D97-AF65-F5344CB8AC3E}">
        <p14:creationId xmlns:p14="http://schemas.microsoft.com/office/powerpoint/2010/main" val="1222276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102189" y="132756"/>
            <a:ext cx="1059068"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2400" y="142875"/>
            <a:ext cx="1562100"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fld id="{EBA660C4-8EC1-4890-874E-5CA0D19E2E89}" type="slidenum">
              <a:rPr lang="zh-TW" altLang="en-US" smtClean="0"/>
              <a:t>13</a:t>
            </a:fld>
            <a:endParaRPr lang="zh-TW" altLang="en-US"/>
          </a:p>
        </p:txBody>
      </p:sp>
      <p:pic>
        <p:nvPicPr>
          <p:cNvPr id="3074" name="Picture 2" descr="ãhandwritten digit CNN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 y="2955926"/>
            <a:ext cx="8361157" cy="19174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1736" y="127364"/>
            <a:ext cx="3286125" cy="830997"/>
          </a:xfrm>
          <a:prstGeom prst="rect">
            <a:avLst/>
          </a:prstGeom>
        </p:spPr>
        <p:txBody>
          <a:bodyPr wrap="square">
            <a:spAutoFit/>
          </a:bodyPr>
          <a:lstStyle/>
          <a:p>
            <a:r>
              <a:rPr lang="zh-TW" altLang="en-US" sz="2400" dirty="0" smtClean="0"/>
              <a:t>每一張手寫的數字都是</a:t>
            </a:r>
            <a:r>
              <a:rPr lang="en-US" altLang="zh-TW" sz="2400" dirty="0" smtClean="0"/>
              <a:t>28*28(=784)</a:t>
            </a:r>
            <a:endParaRPr lang="zh-TW" altLang="en-US" sz="2400" dirty="0"/>
          </a:p>
        </p:txBody>
      </p:sp>
      <p:sp>
        <p:nvSpPr>
          <p:cNvPr id="5" name="向下箭號 4"/>
          <p:cNvSpPr/>
          <p:nvPr/>
        </p:nvSpPr>
        <p:spPr>
          <a:xfrm>
            <a:off x="800100" y="2737023"/>
            <a:ext cx="709612" cy="441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8394" y="4396315"/>
            <a:ext cx="1810111" cy="954107"/>
          </a:xfrm>
          <a:prstGeom prst="rect">
            <a:avLst/>
          </a:prstGeom>
        </p:spPr>
        <p:txBody>
          <a:bodyPr wrap="none">
            <a:spAutoFit/>
          </a:bodyPr>
          <a:lstStyle/>
          <a:p>
            <a:r>
              <a:rPr lang="zh-TW" altLang="en-US" sz="2800" dirty="0" smtClean="0"/>
              <a:t>輸入層有</a:t>
            </a:r>
            <a:endParaRPr lang="en-US" altLang="zh-TW" sz="2800" dirty="0" smtClean="0"/>
          </a:p>
          <a:p>
            <a:r>
              <a:rPr lang="en-US" altLang="zh-TW" sz="2800" dirty="0" smtClean="0"/>
              <a:t>784</a:t>
            </a:r>
            <a:r>
              <a:rPr lang="zh-TW" altLang="en-US" sz="2800" dirty="0" smtClean="0"/>
              <a:t>個單</a:t>
            </a:r>
            <a:r>
              <a:rPr lang="zh-TW" altLang="en-US" sz="2800" dirty="0"/>
              <a:t>元</a:t>
            </a:r>
          </a:p>
        </p:txBody>
      </p:sp>
      <p:sp>
        <p:nvSpPr>
          <p:cNvPr id="8" name="左大括弧 7"/>
          <p:cNvSpPr/>
          <p:nvPr/>
        </p:nvSpPr>
        <p:spPr>
          <a:xfrm rot="16200000">
            <a:off x="4648596" y="1749218"/>
            <a:ext cx="473668" cy="6257745"/>
          </a:xfrm>
          <a:prstGeom prst="leftBrace">
            <a:avLst>
              <a:gd name="adj1" fmla="val 8333"/>
              <a:gd name="adj2" fmla="val 49239"/>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9" name="圖片 8"/>
          <p:cNvPicPr>
            <a:picLocks noChangeAspect="1"/>
          </p:cNvPicPr>
          <p:nvPr/>
        </p:nvPicPr>
        <p:blipFill>
          <a:blip r:embed="rId3"/>
          <a:stretch>
            <a:fillRect/>
          </a:stretch>
        </p:blipFill>
        <p:spPr>
          <a:xfrm>
            <a:off x="344592" y="960149"/>
            <a:ext cx="4551502" cy="1793718"/>
          </a:xfrm>
          <a:prstGeom prst="rect">
            <a:avLst/>
          </a:prstGeom>
        </p:spPr>
      </p:pic>
      <p:sp>
        <p:nvSpPr>
          <p:cNvPr id="12" name="矩形 11"/>
          <p:cNvSpPr/>
          <p:nvPr/>
        </p:nvSpPr>
        <p:spPr>
          <a:xfrm>
            <a:off x="2215035" y="626710"/>
            <a:ext cx="2845651" cy="369332"/>
          </a:xfrm>
          <a:prstGeom prst="rect">
            <a:avLst/>
          </a:prstGeom>
        </p:spPr>
        <p:txBody>
          <a:bodyPr wrap="none">
            <a:spAutoFit/>
          </a:bodyPr>
          <a:lstStyle/>
          <a:p>
            <a:r>
              <a:rPr lang="zh-TW" altLang="en-US" dirty="0" smtClean="0"/>
              <a:t>用</a:t>
            </a:r>
            <a:r>
              <a:rPr lang="en-US" altLang="zh-TW" dirty="0" smtClean="0"/>
              <a:t>28*28</a:t>
            </a:r>
            <a:r>
              <a:rPr lang="zh-TW" altLang="en-US" dirty="0" smtClean="0"/>
              <a:t>矩陣來代表一張圖</a:t>
            </a:r>
            <a:endParaRPr lang="zh-TW" altLang="en-US" dirty="0"/>
          </a:p>
        </p:txBody>
      </p:sp>
      <p:sp>
        <p:nvSpPr>
          <p:cNvPr id="15" name="矩形 14"/>
          <p:cNvSpPr/>
          <p:nvPr/>
        </p:nvSpPr>
        <p:spPr>
          <a:xfrm>
            <a:off x="2127130" y="5412472"/>
            <a:ext cx="3918189" cy="646331"/>
          </a:xfrm>
          <a:prstGeom prst="rect">
            <a:avLst/>
          </a:prstGeom>
        </p:spPr>
        <p:txBody>
          <a:bodyPr wrap="none">
            <a:spAutoFit/>
          </a:bodyPr>
          <a:lstStyle/>
          <a:p>
            <a:r>
              <a:rPr lang="zh-TW" altLang="en-US" dirty="0" smtClean="0"/>
              <a:t>網路架構設計</a:t>
            </a:r>
            <a:r>
              <a:rPr lang="en-US" altLang="zh-TW" dirty="0" smtClean="0"/>
              <a:t>:</a:t>
            </a:r>
            <a:r>
              <a:rPr lang="zh-TW" altLang="en-US" dirty="0" smtClean="0"/>
              <a:t>使用那些層</a:t>
            </a:r>
            <a:endParaRPr lang="en-US" altLang="zh-TW" dirty="0" smtClean="0"/>
          </a:p>
          <a:p>
            <a:r>
              <a:rPr lang="en-US" altLang="zh-TW" dirty="0" smtClean="0"/>
              <a:t>Convolution? Pooling? </a:t>
            </a:r>
            <a:r>
              <a:rPr lang="en-US" altLang="zh-TW" dirty="0" err="1" smtClean="0"/>
              <a:t>Dropout?Dense</a:t>
            </a:r>
            <a:r>
              <a:rPr lang="en-US" altLang="zh-TW" dirty="0" smtClean="0"/>
              <a:t>?</a:t>
            </a:r>
            <a:endParaRPr lang="en-US" altLang="zh-TW" dirty="0"/>
          </a:p>
        </p:txBody>
      </p:sp>
      <p:sp>
        <p:nvSpPr>
          <p:cNvPr id="16" name="矩形 15"/>
          <p:cNvSpPr/>
          <p:nvPr/>
        </p:nvSpPr>
        <p:spPr>
          <a:xfrm>
            <a:off x="1756557" y="2836887"/>
            <a:ext cx="6221627" cy="20635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66559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561975" y="286148"/>
            <a:ext cx="7886700" cy="3203971"/>
          </a:xfrm>
          <a:prstGeom prst="rect">
            <a:avLst/>
          </a:prstGeom>
        </p:spPr>
      </p:pic>
      <p:sp>
        <p:nvSpPr>
          <p:cNvPr id="4" name="投影片編號版面配置區 3"/>
          <p:cNvSpPr>
            <a:spLocks noGrp="1"/>
          </p:cNvSpPr>
          <p:nvPr>
            <p:ph type="sldNum" sz="quarter" idx="12"/>
          </p:nvPr>
        </p:nvSpPr>
        <p:spPr/>
        <p:txBody>
          <a:bodyPr/>
          <a:lstStyle/>
          <a:p>
            <a:fld id="{EBA660C4-8EC1-4890-874E-5CA0D19E2E89}" type="slidenum">
              <a:rPr lang="zh-TW" altLang="en-US" smtClean="0"/>
              <a:t>14</a:t>
            </a:fld>
            <a:endParaRPr lang="zh-TW" altLang="en-US"/>
          </a:p>
        </p:txBody>
      </p:sp>
      <p:pic>
        <p:nvPicPr>
          <p:cNvPr id="6" name="Picture 2" descr="01_intro_cn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238" y="3490119"/>
            <a:ext cx="3554112" cy="308610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69643" y="3337350"/>
            <a:ext cx="2310248" cy="461665"/>
          </a:xfrm>
          <a:prstGeom prst="rect">
            <a:avLst/>
          </a:prstGeom>
        </p:spPr>
        <p:txBody>
          <a:bodyPr wrap="none">
            <a:spAutoFit/>
          </a:bodyPr>
          <a:lstStyle/>
          <a:p>
            <a:r>
              <a:rPr lang="en-US" altLang="zh-TW" sz="2400" dirty="0" smtClean="0"/>
              <a:t>Convolution</a:t>
            </a:r>
            <a:r>
              <a:rPr lang="zh-TW" altLang="en-US" sz="2400" dirty="0" smtClean="0"/>
              <a:t>運算</a:t>
            </a:r>
            <a:endParaRPr lang="zh-TW" altLang="en-US" sz="2400" dirty="0"/>
          </a:p>
        </p:txBody>
      </p:sp>
      <p:pic>
        <p:nvPicPr>
          <p:cNvPr id="8" name="Picture 2" descr="Convolutional Fil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5325" y="4332415"/>
            <a:ext cx="3819971" cy="163795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4323755" y="3799015"/>
            <a:ext cx="1779333" cy="369332"/>
          </a:xfrm>
          <a:prstGeom prst="rect">
            <a:avLst/>
          </a:prstGeom>
        </p:spPr>
        <p:txBody>
          <a:bodyPr wrap="none">
            <a:spAutoFit/>
          </a:bodyPr>
          <a:lstStyle/>
          <a:p>
            <a:r>
              <a:rPr lang="zh-TW" altLang="en-US" dirty="0" smtClean="0"/>
              <a:t>Ｍ</a:t>
            </a:r>
            <a:r>
              <a:rPr lang="en-US" altLang="zh-TW" dirty="0" err="1" smtClean="0"/>
              <a:t>axPooling</a:t>
            </a:r>
            <a:r>
              <a:rPr lang="zh-TW" altLang="en-US" dirty="0" smtClean="0"/>
              <a:t>運算</a:t>
            </a:r>
            <a:endParaRPr lang="zh-TW" altLang="en-US" dirty="0"/>
          </a:p>
        </p:txBody>
      </p:sp>
    </p:spTree>
    <p:extLst>
      <p:ext uri="{BB962C8B-B14F-4D97-AF65-F5344CB8AC3E}">
        <p14:creationId xmlns:p14="http://schemas.microsoft.com/office/powerpoint/2010/main" val="1836024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15</a:t>
            </a:fld>
            <a:endParaRPr lang="zh-TW" altLang="en-US"/>
          </a:p>
        </p:txBody>
      </p:sp>
      <mc:AlternateContent xmlns:mc="http://schemas.openxmlformats.org/markup-compatibility/2006" xmlns:a14="http://schemas.microsoft.com/office/drawing/2010/main">
        <mc:Choice Requires="a14">
          <p:sp>
            <p:nvSpPr>
              <p:cNvPr id="3" name="文字方塊 2"/>
              <p:cNvSpPr txBox="1"/>
              <p:nvPr/>
            </p:nvSpPr>
            <p:spPr>
              <a:xfrm>
                <a:off x="6010672" y="333375"/>
                <a:ext cx="967765" cy="6597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4400" i="1" smtClean="0">
                              <a:latin typeface="Cambria Math" panose="02040503050406030204" pitchFamily="18" charset="0"/>
                            </a:rPr>
                          </m:ctrlPr>
                        </m:dPr>
                        <m:e>
                          <m:eqArr>
                            <m:eqArrPr>
                              <m:ctrlPr>
                                <a:rPr lang="en-US" altLang="zh-TW" sz="4400" i="1" smtClean="0">
                                  <a:latin typeface="Cambria Math" panose="02040503050406030204" pitchFamily="18" charset="0"/>
                                </a:rPr>
                              </m:ctrlPr>
                            </m:eqArrPr>
                            <m:e>
                              <m:eqArr>
                                <m:eqArrPr>
                                  <m:ctrlPr>
                                    <a:rPr lang="en-US" altLang="zh-TW" sz="4400" i="1" smtClean="0">
                                      <a:latin typeface="Cambria Math" panose="02040503050406030204" pitchFamily="18" charset="0"/>
                                    </a:rPr>
                                  </m:ctrlPr>
                                </m:eqArrPr>
                                <m:e>
                                  <m:r>
                                    <a:rPr lang="en-US" altLang="zh-TW" sz="4400" b="0" i="1" smtClean="0">
                                      <a:latin typeface="Cambria Math" panose="02040503050406030204" pitchFamily="18" charset="0"/>
                                    </a:rPr>
                                    <m:t>0</m:t>
                                  </m:r>
                                </m:e>
                                <m:e>
                                  <m:r>
                                    <a:rPr lang="en-US" altLang="zh-TW" sz="4400" b="1" i="1" smtClean="0">
                                      <a:solidFill>
                                        <a:srgbClr val="FF0000"/>
                                      </a:solidFill>
                                      <a:effectLst>
                                        <a:outerShdw blurRad="38100" dist="38100" dir="2700000" algn="tl">
                                          <a:srgbClr val="000000">
                                            <a:alpha val="43137"/>
                                          </a:srgbClr>
                                        </a:outerShdw>
                                      </a:effectLst>
                                      <a:latin typeface="Cambria Math" panose="02040503050406030204" pitchFamily="18" charset="0"/>
                                    </a:rPr>
                                    <m:t>𝟏</m:t>
                                  </m:r>
                                </m:e>
                              </m:eqAr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qArr>
                        </m:e>
                      </m:d>
                    </m:oMath>
                  </m:oMathPara>
                </a14:m>
                <a:endParaRPr lang="en-US" altLang="zh-TW" sz="4400" dirty="0" smtClean="0"/>
              </a:p>
              <a:p>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6010672" y="333375"/>
                <a:ext cx="967765" cy="6597191"/>
              </a:xfrm>
              <a:prstGeom prst="rect">
                <a:avLst/>
              </a:prstGeom>
              <a:blipFill rotWithShape="0">
                <a:blip r:embed="rId5"/>
                <a:stretch>
                  <a:fillRect/>
                </a:stretch>
              </a:blipFill>
            </p:spPr>
            <p:txBody>
              <a:bodyPr/>
              <a:lstStyle/>
              <a:p>
                <a:r>
                  <a:rPr lang="zh-TW" altLang="en-US">
                    <a:noFill/>
                  </a:rPr>
                  <a:t> </a:t>
                </a:r>
              </a:p>
            </p:txBody>
          </p:sp>
        </mc:Fallback>
      </mc:AlternateContent>
      <p:pic>
        <p:nvPicPr>
          <p:cNvPr id="4" name="圖片 3"/>
          <p:cNvPicPr>
            <a:picLocks noChangeAspect="1"/>
          </p:cNvPicPr>
          <p:nvPr/>
        </p:nvPicPr>
        <p:blipFill rotWithShape="1">
          <a:blip r:embed="rId6"/>
          <a:srcRect r="60944"/>
          <a:stretch/>
        </p:blipFill>
        <p:spPr>
          <a:xfrm>
            <a:off x="7133534" y="148508"/>
            <a:ext cx="1777624" cy="1793718"/>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104696" y="333375"/>
                <a:ext cx="1042337" cy="6597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4400" i="1" smtClean="0">
                              <a:latin typeface="Cambria Math" panose="02040503050406030204" pitchFamily="18" charset="0"/>
                            </a:rPr>
                          </m:ctrlPr>
                        </m:dPr>
                        <m:e>
                          <m:eqArr>
                            <m:eqArrPr>
                              <m:ctrlPr>
                                <a:rPr lang="en-US" altLang="zh-TW" sz="4400" i="1" smtClean="0">
                                  <a:latin typeface="Cambria Math" panose="02040503050406030204" pitchFamily="18" charset="0"/>
                                </a:rPr>
                              </m:ctrlPr>
                            </m:eqArrPr>
                            <m:e>
                              <m:eqArr>
                                <m:eqArrPr>
                                  <m:ctrlPr>
                                    <a:rPr lang="en-US" altLang="zh-TW" sz="4400" i="1" smtClean="0">
                                      <a:latin typeface="Cambria Math" panose="02040503050406030204" pitchFamily="18" charset="0"/>
                                    </a:rPr>
                                  </m:ctrlPr>
                                </m:eqArrPr>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1</m:t>
                                  </m:r>
                                </m:e>
                              </m:eqArr>
                            </m:e>
                            <m:e>
                              <m:r>
                                <a:rPr lang="en-US" altLang="zh-TW" sz="4400" b="0" i="1" smtClean="0">
                                  <a:latin typeface="Cambria Math" panose="02040503050406030204" pitchFamily="18" charset="0"/>
                                </a:rPr>
                                <m:t>2</m:t>
                              </m:r>
                            </m:e>
                            <m:e>
                              <m:r>
                                <a:rPr lang="en-US" altLang="zh-TW" sz="4400" b="0" i="1" smtClean="0">
                                  <a:latin typeface="Cambria Math" panose="02040503050406030204" pitchFamily="18" charset="0"/>
                                </a:rPr>
                                <m:t>3</m:t>
                              </m:r>
                            </m:e>
                            <m:e>
                              <m:r>
                                <a:rPr lang="en-US" altLang="zh-TW" sz="4400" b="0" i="1" smtClean="0">
                                  <a:latin typeface="Cambria Math" panose="02040503050406030204" pitchFamily="18" charset="0"/>
                                </a:rPr>
                                <m:t>4</m:t>
                              </m:r>
                            </m:e>
                            <m:e>
                              <m:r>
                                <a:rPr lang="en-US" altLang="zh-TW" sz="4400" b="0" i="1" smtClean="0">
                                  <a:latin typeface="Cambria Math" panose="02040503050406030204" pitchFamily="18" charset="0"/>
                                </a:rPr>
                                <m:t>5</m:t>
                              </m:r>
                            </m:e>
                            <m:e>
                              <m:r>
                                <a:rPr lang="en-US" altLang="zh-TW" sz="4400" b="0" i="1" smtClean="0">
                                  <a:latin typeface="Cambria Math" panose="02040503050406030204" pitchFamily="18" charset="0"/>
                                </a:rPr>
                                <m:t>6</m:t>
                              </m:r>
                            </m:e>
                            <m:e>
                              <m:r>
                                <a:rPr lang="en-US" altLang="zh-TW" sz="4400" b="0" i="1" smtClean="0">
                                  <a:latin typeface="Cambria Math" panose="02040503050406030204" pitchFamily="18" charset="0"/>
                                </a:rPr>
                                <m:t>7</m:t>
                              </m:r>
                            </m:e>
                            <m:e>
                              <m:r>
                                <a:rPr lang="en-US" altLang="zh-TW" sz="4400" b="0" i="1" smtClean="0">
                                  <a:latin typeface="Cambria Math" panose="02040503050406030204" pitchFamily="18" charset="0"/>
                                </a:rPr>
                                <m:t>8</m:t>
                              </m:r>
                            </m:e>
                            <m:e>
                              <m:r>
                                <a:rPr lang="en-US" altLang="zh-TW" sz="4400" b="0" i="1" smtClean="0">
                                  <a:latin typeface="Cambria Math" panose="02040503050406030204" pitchFamily="18" charset="0"/>
                                </a:rPr>
                                <m:t>9</m:t>
                              </m:r>
                            </m:e>
                          </m:eqArr>
                        </m:e>
                      </m:d>
                    </m:oMath>
                  </m:oMathPara>
                </a14:m>
                <a:endParaRPr lang="en-US" altLang="zh-TW" sz="4400" dirty="0" smtClean="0"/>
              </a:p>
              <a:p>
                <a:endParaRPr lang="zh-TW" altLang="en-US"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04696" y="333375"/>
                <a:ext cx="1042337" cy="6597191"/>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3060261" y="257175"/>
                <a:ext cx="1701941" cy="6601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4400" i="1" smtClean="0">
                              <a:latin typeface="Cambria Math" panose="02040503050406030204" pitchFamily="18" charset="0"/>
                            </a:rPr>
                          </m:ctrlPr>
                        </m:dPr>
                        <m:e>
                          <m:eqArr>
                            <m:eqArrPr>
                              <m:ctrlPr>
                                <a:rPr lang="en-US" altLang="zh-TW" sz="4400" i="1" smtClean="0">
                                  <a:latin typeface="Cambria Math" panose="02040503050406030204" pitchFamily="18" charset="0"/>
                                </a:rPr>
                              </m:ctrlPr>
                            </m:eqArrPr>
                            <m:e>
                              <m:eqArr>
                                <m:eqArrPr>
                                  <m:ctrlPr>
                                    <a:rPr lang="en-US" altLang="zh-TW" sz="4400" i="1" smtClean="0">
                                      <a:latin typeface="Cambria Math" panose="02040503050406030204" pitchFamily="18" charset="0"/>
                                    </a:rPr>
                                  </m:ctrlPr>
                                </m:eqArrPr>
                                <m:e>
                                  <m:r>
                                    <a:rPr lang="en-US" altLang="zh-TW" sz="4400" b="0" i="1" smtClean="0">
                                      <a:latin typeface="Cambria Math" panose="02040503050406030204" pitchFamily="18" charset="0"/>
                                    </a:rPr>
                                    <m:t>0.1</m:t>
                                  </m:r>
                                </m:e>
                                <m:e>
                                  <m:r>
                                    <a:rPr lang="en-US" altLang="zh-TW" sz="4400" b="1" i="1" smtClean="0">
                                      <a:solidFill>
                                        <a:srgbClr val="FF0000"/>
                                      </a:solidFill>
                                      <a:effectLst>
                                        <a:outerShdw blurRad="38100" dist="38100" dir="2700000" algn="tl">
                                          <a:srgbClr val="000000">
                                            <a:alpha val="43137"/>
                                          </a:srgbClr>
                                        </a:outerShdw>
                                      </a:effectLst>
                                      <a:latin typeface="Cambria Math" panose="02040503050406030204" pitchFamily="18" charset="0"/>
                                    </a:rPr>
                                    <m:t>𝟎</m:t>
                                  </m:r>
                                  <m:r>
                                    <a:rPr lang="en-US" altLang="zh-TW" sz="44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altLang="zh-TW" sz="4400" b="1" i="1" smtClean="0">
                                      <a:solidFill>
                                        <a:srgbClr val="FF0000"/>
                                      </a:solidFill>
                                      <a:effectLst>
                                        <a:outerShdw blurRad="38100" dist="38100" dir="2700000" algn="tl">
                                          <a:srgbClr val="000000">
                                            <a:alpha val="43137"/>
                                          </a:srgbClr>
                                        </a:outerShdw>
                                      </a:effectLst>
                                      <a:latin typeface="Cambria Math" panose="02040503050406030204" pitchFamily="18" charset="0"/>
                                    </a:rPr>
                                    <m:t>𝟔</m:t>
                                  </m:r>
                                </m:e>
                              </m:eqAr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0.1</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0.1</m:t>
                              </m:r>
                            </m:e>
                            <m:e>
                              <m:r>
                                <a:rPr lang="en-US" altLang="zh-TW" sz="4400" b="0" i="1" smtClean="0">
                                  <a:latin typeface="Cambria Math" panose="02040503050406030204" pitchFamily="18" charset="0"/>
                                </a:rPr>
                                <m:t>0.05</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0.05</m:t>
                              </m:r>
                            </m:e>
                          </m:eqArr>
                        </m:e>
                      </m:d>
                    </m:oMath>
                  </m:oMathPara>
                </a14:m>
                <a:endParaRPr lang="en-US" altLang="zh-TW" sz="4400" dirty="0" smtClean="0"/>
              </a:p>
              <a:p>
                <a:endParaRPr lang="zh-TW" altLang="en-US"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3060261" y="257175"/>
                <a:ext cx="1701941" cy="6601615"/>
              </a:xfrm>
              <a:prstGeom prst="rect">
                <a:avLst/>
              </a:prstGeom>
              <a:blipFill rotWithShape="0">
                <a:blip r:embed="rId8"/>
                <a:stretch>
                  <a:fillRect/>
                </a:stretch>
              </a:blipFill>
            </p:spPr>
            <p:txBody>
              <a:bodyPr/>
              <a:lstStyle/>
              <a:p>
                <a:r>
                  <a:rPr lang="zh-TW" altLang="en-US">
                    <a:noFill/>
                  </a:rPr>
                  <a:t> </a:t>
                </a:r>
              </a:p>
            </p:txBody>
          </p:sp>
        </mc:Fallback>
      </mc:AlternateContent>
      <p:sp>
        <p:nvSpPr>
          <p:cNvPr id="7" name="矩形 6"/>
          <p:cNvSpPr/>
          <p:nvPr/>
        </p:nvSpPr>
        <p:spPr>
          <a:xfrm>
            <a:off x="1060911" y="413429"/>
            <a:ext cx="1627369" cy="1815882"/>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輸出層有</a:t>
            </a:r>
            <a:endParaRPr lang="en-US" altLang="zh-TW" sz="2800" b="1" dirty="0" smtClean="0">
              <a:effectLst>
                <a:outerShdw blurRad="38100" dist="38100" dir="2700000" algn="tl">
                  <a:srgbClr val="000000">
                    <a:alpha val="43137"/>
                  </a:srgbClr>
                </a:outerShdw>
              </a:effectLst>
            </a:endParaRPr>
          </a:p>
          <a:p>
            <a:r>
              <a:rPr lang="en-US" altLang="zh-TW" sz="2800" b="1" dirty="0" smtClean="0">
                <a:effectLst>
                  <a:outerShdw blurRad="38100" dist="38100" dir="2700000" algn="tl">
                    <a:srgbClr val="000000">
                      <a:alpha val="43137"/>
                    </a:srgbClr>
                  </a:outerShdw>
                </a:effectLst>
              </a:rPr>
              <a:t>10</a:t>
            </a:r>
            <a:r>
              <a:rPr lang="zh-TW" altLang="en-US" sz="2800" b="1" dirty="0" smtClean="0">
                <a:effectLst>
                  <a:outerShdw blurRad="38100" dist="38100" dir="2700000" algn="tl">
                    <a:srgbClr val="000000">
                      <a:alpha val="43137"/>
                    </a:srgbClr>
                  </a:outerShdw>
                </a:effectLst>
              </a:rPr>
              <a:t>個單元</a:t>
            </a:r>
            <a:endParaRPr lang="en-US" altLang="zh-TW" sz="2800" b="1" dirty="0" smtClean="0">
              <a:effectLst>
                <a:outerShdw blurRad="38100" dist="38100" dir="2700000" algn="tl">
                  <a:srgbClr val="000000">
                    <a:alpha val="43137"/>
                  </a:srgbClr>
                </a:outerShdw>
              </a:effectLst>
            </a:endParaRPr>
          </a:p>
          <a:p>
            <a:r>
              <a:rPr lang="zh-TW" altLang="en-US" sz="2800" b="1" dirty="0" smtClean="0">
                <a:effectLst>
                  <a:outerShdw blurRad="38100" dist="38100" dir="2700000" algn="tl">
                    <a:srgbClr val="000000">
                      <a:alpha val="43137"/>
                    </a:srgbClr>
                  </a:outerShdw>
                </a:effectLst>
              </a:rPr>
              <a:t>代表</a:t>
            </a:r>
            <a:r>
              <a:rPr lang="en-US" altLang="zh-TW" sz="2800" b="1" dirty="0" smtClean="0">
                <a:effectLst>
                  <a:outerShdw blurRad="38100" dist="38100" dir="2700000" algn="tl">
                    <a:srgbClr val="000000">
                      <a:alpha val="43137"/>
                    </a:srgbClr>
                  </a:outerShdw>
                </a:effectLst>
              </a:rPr>
              <a:t>0-9</a:t>
            </a:r>
          </a:p>
          <a:p>
            <a:r>
              <a:rPr lang="zh-TW" altLang="en-US" sz="2800" b="1" dirty="0" smtClean="0">
                <a:effectLst>
                  <a:outerShdw blurRad="38100" dist="38100" dir="2700000" algn="tl">
                    <a:srgbClr val="000000">
                      <a:alpha val="43137"/>
                    </a:srgbClr>
                  </a:outerShdw>
                </a:effectLst>
              </a:rPr>
              <a:t>的機率</a:t>
            </a:r>
            <a:endParaRPr lang="en-US" altLang="zh-TW" sz="2800" b="1" dirty="0" smtClean="0">
              <a:effectLst>
                <a:outerShdw blurRad="38100" dist="38100" dir="2700000" algn="tl">
                  <a:srgbClr val="000000">
                    <a:alpha val="43137"/>
                  </a:srgbClr>
                </a:outerShdw>
              </a:effectLst>
            </a:endParaRPr>
          </a:p>
        </p:txBody>
      </p:sp>
      <p:sp>
        <p:nvSpPr>
          <p:cNvPr id="8" name="矩形 7"/>
          <p:cNvSpPr/>
          <p:nvPr/>
        </p:nvSpPr>
        <p:spPr>
          <a:xfrm>
            <a:off x="4823921" y="3785233"/>
            <a:ext cx="1413474" cy="923330"/>
          </a:xfrm>
          <a:prstGeom prst="rect">
            <a:avLst/>
          </a:prstGeom>
        </p:spPr>
        <p:txBody>
          <a:bodyPr wrap="square">
            <a:spAutoFit/>
          </a:bodyPr>
          <a:lstStyle/>
          <a:p>
            <a:r>
              <a:rPr lang="zh-TW" altLang="en-US" b="1" dirty="0" smtClean="0">
                <a:effectLst>
                  <a:outerShdw blurRad="38100" dist="38100" dir="2700000" algn="tl">
                    <a:srgbClr val="000000">
                      <a:alpha val="43137"/>
                    </a:srgbClr>
                  </a:outerShdw>
                </a:effectLst>
              </a:rPr>
              <a:t>全部加起</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來的機率</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為</a:t>
            </a:r>
            <a:r>
              <a:rPr lang="en-US" altLang="zh-TW" b="1" dirty="0" smtClean="0">
                <a:effectLst>
                  <a:outerShdw blurRad="38100" dist="38100" dir="2700000" algn="tl">
                    <a:srgbClr val="000000">
                      <a:alpha val="43137"/>
                    </a:srgbClr>
                  </a:outerShdw>
                </a:effectLst>
              </a:rPr>
              <a:t>1</a:t>
            </a:r>
            <a:endParaRPr lang="zh-TW" altLang="en-US" b="1" dirty="0">
              <a:effectLst>
                <a:outerShdw blurRad="38100" dist="38100" dir="2700000" algn="tl">
                  <a:srgbClr val="000000">
                    <a:alpha val="43137"/>
                  </a:srgbClr>
                </a:outerShdw>
              </a:effectLst>
            </a:endParaRPr>
          </a:p>
        </p:txBody>
      </p:sp>
      <p:sp>
        <p:nvSpPr>
          <p:cNvPr id="9" name="矩形 8"/>
          <p:cNvSpPr/>
          <p:nvPr/>
        </p:nvSpPr>
        <p:spPr>
          <a:xfrm>
            <a:off x="4675704" y="1321370"/>
            <a:ext cx="1334968" cy="923330"/>
          </a:xfrm>
          <a:prstGeom prst="rect">
            <a:avLst/>
          </a:prstGeom>
        </p:spPr>
        <p:txBody>
          <a:bodyPr wrap="square">
            <a:spAutoFit/>
          </a:bodyPr>
          <a:lstStyle/>
          <a:p>
            <a:r>
              <a:rPr lang="zh-TW" altLang="en-US" b="1" dirty="0" smtClean="0">
                <a:effectLst>
                  <a:outerShdw blurRad="38100" dist="38100" dir="2700000" algn="tl">
                    <a:srgbClr val="000000">
                      <a:alpha val="43137"/>
                    </a:srgbClr>
                  </a:outerShdw>
                </a:effectLst>
              </a:rPr>
              <a:t>機率</a:t>
            </a:r>
            <a:r>
              <a:rPr lang="zh-TW" altLang="en-US" b="1" dirty="0">
                <a:effectLst>
                  <a:outerShdw blurRad="38100" dist="38100" dir="2700000" algn="tl">
                    <a:srgbClr val="000000">
                      <a:alpha val="43137"/>
                    </a:srgbClr>
                  </a:outerShdw>
                </a:effectLst>
              </a:rPr>
              <a:t>最</a:t>
            </a:r>
            <a:r>
              <a:rPr lang="zh-TW" altLang="en-US" b="1" dirty="0" smtClean="0">
                <a:effectLst>
                  <a:outerShdw blurRad="38100" dist="38100" dir="2700000" algn="tl">
                    <a:srgbClr val="000000">
                      <a:alpha val="43137"/>
                    </a:srgbClr>
                  </a:outerShdw>
                </a:effectLst>
              </a:rPr>
              <a:t>高</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的就判定</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是哪個數字</a:t>
            </a:r>
            <a:endParaRPr lang="zh-TW" altLang="en-US" b="1" dirty="0">
              <a:effectLst>
                <a:outerShdw blurRad="38100" dist="38100" dir="2700000" algn="tl">
                  <a:srgbClr val="000000">
                    <a:alpha val="43137"/>
                  </a:srgbClr>
                </a:outerShdw>
              </a:effectLst>
            </a:endParaRPr>
          </a:p>
        </p:txBody>
      </p:sp>
      <p:sp>
        <p:nvSpPr>
          <p:cNvPr id="10" name="矩形 9"/>
          <p:cNvSpPr/>
          <p:nvPr/>
        </p:nvSpPr>
        <p:spPr>
          <a:xfrm>
            <a:off x="2057096" y="2475532"/>
            <a:ext cx="1107996" cy="646331"/>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計算後</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輸出</a:t>
            </a:r>
            <a:r>
              <a:rPr lang="zh-TW" altLang="en-US" b="1" dirty="0">
                <a:effectLst>
                  <a:outerShdw blurRad="38100" dist="38100" dir="2700000" algn="tl">
                    <a:srgbClr val="000000">
                      <a:alpha val="43137"/>
                    </a:srgbClr>
                  </a:outerShdw>
                </a:effectLst>
              </a:rPr>
              <a:t>結果</a:t>
            </a:r>
            <a:endParaRPr lang="en-US" altLang="zh-TW" b="1" dirty="0" smtClean="0">
              <a:effectLst>
                <a:outerShdw blurRad="38100" dist="38100" dir="2700000" algn="tl">
                  <a:srgbClr val="000000">
                    <a:alpha val="43137"/>
                  </a:srgbClr>
                </a:outerShdw>
              </a:effectLst>
            </a:endParaRPr>
          </a:p>
        </p:txBody>
      </p:sp>
      <p:sp>
        <p:nvSpPr>
          <p:cNvPr id="11" name="矩形 10"/>
          <p:cNvSpPr/>
          <p:nvPr/>
        </p:nvSpPr>
        <p:spPr>
          <a:xfrm>
            <a:off x="5985723" y="0"/>
            <a:ext cx="1379413" cy="369332"/>
          </a:xfrm>
          <a:prstGeom prst="rect">
            <a:avLst/>
          </a:prstGeom>
        </p:spPr>
        <p:txBody>
          <a:bodyPr wrap="square">
            <a:spAutoFit/>
          </a:bodyPr>
          <a:lstStyle/>
          <a:p>
            <a:r>
              <a:rPr lang="zh-TW" altLang="en-US" b="1" dirty="0" smtClean="0">
                <a:solidFill>
                  <a:srgbClr val="FF0000"/>
                </a:solidFill>
                <a:effectLst>
                  <a:outerShdw blurRad="38100" dist="38100" dir="2700000" algn="tl">
                    <a:srgbClr val="000000">
                      <a:alpha val="43137"/>
                    </a:srgbClr>
                  </a:outerShdw>
                </a:effectLst>
              </a:rPr>
              <a:t>真實的答案</a:t>
            </a:r>
            <a:endParaRPr lang="zh-TW" altLang="en-US" b="1" dirty="0">
              <a:solidFill>
                <a:srgbClr val="FF0000"/>
              </a:solidFill>
              <a:effectLst>
                <a:outerShdw blurRad="38100" dist="38100" dir="2700000" algn="tl">
                  <a:srgbClr val="000000">
                    <a:alpha val="43137"/>
                  </a:srgbClr>
                </a:outerShdw>
              </a:effectLst>
            </a:endParaRPr>
          </a:p>
        </p:txBody>
      </p:sp>
      <p:sp>
        <p:nvSpPr>
          <p:cNvPr id="12" name="矩形 11"/>
          <p:cNvSpPr/>
          <p:nvPr/>
        </p:nvSpPr>
        <p:spPr>
          <a:xfrm>
            <a:off x="3165092" y="-36158"/>
            <a:ext cx="1379413" cy="369332"/>
          </a:xfrm>
          <a:prstGeom prst="rect">
            <a:avLst/>
          </a:prstGeom>
        </p:spPr>
        <p:txBody>
          <a:bodyPr wrap="square">
            <a:spAutoFit/>
          </a:bodyPr>
          <a:lstStyle/>
          <a:p>
            <a:r>
              <a:rPr lang="zh-TW" altLang="en-US" b="1" dirty="0">
                <a:solidFill>
                  <a:srgbClr val="00B050"/>
                </a:solidFill>
                <a:effectLst>
                  <a:outerShdw blurRad="38100" dist="38100" dir="2700000" algn="tl">
                    <a:srgbClr val="000000">
                      <a:alpha val="43137"/>
                    </a:srgbClr>
                  </a:outerShdw>
                </a:effectLst>
              </a:rPr>
              <a:t>計算</a:t>
            </a:r>
            <a:r>
              <a:rPr lang="zh-TW" altLang="en-US" b="1" dirty="0" smtClean="0">
                <a:solidFill>
                  <a:srgbClr val="00B050"/>
                </a:solidFill>
                <a:effectLst>
                  <a:outerShdw blurRad="38100" dist="38100" dir="2700000" algn="tl">
                    <a:srgbClr val="000000">
                      <a:alpha val="43137"/>
                    </a:srgbClr>
                  </a:outerShdw>
                </a:effectLst>
              </a:rPr>
              <a:t>的答案</a:t>
            </a:r>
            <a:endParaRPr lang="zh-TW" altLang="en-US" b="1" dirty="0">
              <a:solidFill>
                <a:srgbClr val="00B050"/>
              </a:solidFill>
              <a:effectLst>
                <a:outerShdw blurRad="38100" dist="38100" dir="2700000" algn="tl">
                  <a:srgbClr val="000000">
                    <a:alpha val="43137"/>
                  </a:srgbClr>
                </a:outerShdw>
              </a:effectLst>
            </a:endParaRPr>
          </a:p>
        </p:txBody>
      </p:sp>
      <p:sp>
        <p:nvSpPr>
          <p:cNvPr id="13" name="矩形 12"/>
          <p:cNvSpPr/>
          <p:nvPr/>
        </p:nvSpPr>
        <p:spPr>
          <a:xfrm>
            <a:off x="1537620" y="3725338"/>
            <a:ext cx="1379673" cy="646331"/>
          </a:xfrm>
          <a:prstGeom prst="rect">
            <a:avLst/>
          </a:prstGeom>
        </p:spPr>
        <p:txBody>
          <a:bodyPr wrap="none">
            <a:spAutoFit/>
          </a:bodyPr>
          <a:lstStyle/>
          <a:p>
            <a:r>
              <a:rPr lang="en-US" altLang="zh-TW" dirty="0" smtClean="0"/>
              <a:t>multiclass </a:t>
            </a:r>
          </a:p>
          <a:p>
            <a:r>
              <a:rPr lang="en-US" altLang="zh-TW" dirty="0" smtClean="0"/>
              <a:t>classification</a:t>
            </a:r>
            <a:endParaRPr lang="zh-TW" altLang="en-US" dirty="0"/>
          </a:p>
        </p:txBody>
      </p:sp>
    </p:spTree>
    <p:extLst>
      <p:ext uri="{BB962C8B-B14F-4D97-AF65-F5344CB8AC3E}">
        <p14:creationId xmlns:p14="http://schemas.microsoft.com/office/powerpoint/2010/main" val="37206983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2380" y="181402"/>
            <a:ext cx="9226380" cy="584775"/>
          </a:xfrm>
          <a:prstGeom prst="rect">
            <a:avLst/>
          </a:prstGeom>
        </p:spPr>
        <p:txBody>
          <a:bodyPr wrap="square">
            <a:spAutoFit/>
          </a:bodyPr>
          <a:lstStyle/>
          <a:p>
            <a:r>
              <a:rPr lang="en-US" altLang="zh-TW" sz="3200" dirty="0" smtClean="0"/>
              <a:t>http://www.asimovinstitute.org/neural-network-zoo/</a:t>
            </a:r>
            <a:endParaRPr lang="zh-TW" altLang="en-US" sz="3200" dirty="0"/>
          </a:p>
        </p:txBody>
      </p:sp>
      <p:pic>
        <p:nvPicPr>
          <p:cNvPr id="3" name="圖片 2"/>
          <p:cNvPicPr>
            <a:picLocks noChangeAspect="1"/>
          </p:cNvPicPr>
          <p:nvPr/>
        </p:nvPicPr>
        <p:blipFill rotWithShape="1">
          <a:blip r:embed="rId2"/>
          <a:srcRect t="1" b="51633"/>
          <a:stretch/>
        </p:blipFill>
        <p:spPr>
          <a:xfrm>
            <a:off x="554356" y="766177"/>
            <a:ext cx="6983265" cy="5741773"/>
          </a:xfrm>
          <a:prstGeom prst="rect">
            <a:avLst/>
          </a:prstGeom>
        </p:spPr>
      </p:pic>
      <p:sp>
        <p:nvSpPr>
          <p:cNvPr id="4" name="投影片編號版面配置區 3"/>
          <p:cNvSpPr>
            <a:spLocks noGrp="1"/>
          </p:cNvSpPr>
          <p:nvPr>
            <p:ph type="sldNum" sz="quarter" idx="12"/>
          </p:nvPr>
        </p:nvSpPr>
        <p:spPr/>
        <p:txBody>
          <a:bodyPr/>
          <a:lstStyle/>
          <a:p>
            <a:fld id="{EBA660C4-8EC1-4890-874E-5CA0D19E2E89}" type="slidenum">
              <a:rPr lang="zh-TW" altLang="en-US" smtClean="0"/>
              <a:t>16</a:t>
            </a:fld>
            <a:endParaRPr lang="zh-TW" altLang="en-US"/>
          </a:p>
        </p:txBody>
      </p:sp>
    </p:spTree>
    <p:extLst>
      <p:ext uri="{BB962C8B-B14F-4D97-AF65-F5344CB8AC3E}">
        <p14:creationId xmlns:p14="http://schemas.microsoft.com/office/powerpoint/2010/main" val="3569152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262"/>
            <a:ext cx="9069858" cy="584775"/>
          </a:xfrm>
          <a:prstGeom prst="rect">
            <a:avLst/>
          </a:prstGeom>
        </p:spPr>
        <p:txBody>
          <a:bodyPr wrap="square">
            <a:spAutoFit/>
          </a:bodyPr>
          <a:lstStyle/>
          <a:p>
            <a:r>
              <a:rPr lang="en-US" altLang="zh-TW" sz="3200" dirty="0" smtClean="0"/>
              <a:t>http://www.asimovinstitute.org/neural-network-zoo/</a:t>
            </a:r>
            <a:endParaRPr lang="zh-TW" altLang="en-US" sz="3200" dirty="0"/>
          </a:p>
        </p:txBody>
      </p:sp>
      <p:pic>
        <p:nvPicPr>
          <p:cNvPr id="3" name="圖片 2"/>
          <p:cNvPicPr>
            <a:picLocks noChangeAspect="1"/>
          </p:cNvPicPr>
          <p:nvPr/>
        </p:nvPicPr>
        <p:blipFill rotWithShape="1">
          <a:blip r:embed="rId2"/>
          <a:srcRect t="37117"/>
          <a:stretch/>
        </p:blipFill>
        <p:spPr>
          <a:xfrm>
            <a:off x="1401643" y="692036"/>
            <a:ext cx="5765276" cy="6163131"/>
          </a:xfrm>
          <a:prstGeom prst="rect">
            <a:avLst/>
          </a:prstGeom>
        </p:spPr>
      </p:pic>
      <p:sp>
        <p:nvSpPr>
          <p:cNvPr id="4" name="投影片編號版面配置區 3"/>
          <p:cNvSpPr>
            <a:spLocks noGrp="1"/>
          </p:cNvSpPr>
          <p:nvPr>
            <p:ph type="sldNum" sz="quarter" idx="12"/>
          </p:nvPr>
        </p:nvSpPr>
        <p:spPr/>
        <p:txBody>
          <a:bodyPr/>
          <a:lstStyle/>
          <a:p>
            <a:fld id="{EBA660C4-8EC1-4890-874E-5CA0D19E2E89}" type="slidenum">
              <a:rPr lang="zh-TW" altLang="en-US" smtClean="0"/>
              <a:t>17</a:t>
            </a:fld>
            <a:endParaRPr lang="zh-TW" altLang="en-US"/>
          </a:p>
        </p:txBody>
      </p:sp>
    </p:spTree>
    <p:extLst>
      <p:ext uri="{BB962C8B-B14F-4D97-AF65-F5344CB8AC3E}">
        <p14:creationId xmlns:p14="http://schemas.microsoft.com/office/powerpoint/2010/main" val="1058497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893257" y="1720840"/>
            <a:ext cx="3687228" cy="2308324"/>
          </a:xfrm>
          <a:prstGeom prst="rect">
            <a:avLst/>
          </a:prstGeom>
        </p:spPr>
        <p:txBody>
          <a:bodyPr wrap="none">
            <a:spAutoFit/>
          </a:bodyPr>
          <a:lstStyle/>
          <a:p>
            <a:r>
              <a:rPr lang="zh-TW" altLang="en-US" sz="7200" b="1" dirty="0" smtClean="0">
                <a:solidFill>
                  <a:schemeClr val="bg1"/>
                </a:solidFill>
                <a:effectLst>
                  <a:outerShdw blurRad="38100" dist="38100" dir="2700000" algn="tl">
                    <a:srgbClr val="000000">
                      <a:alpha val="43137"/>
                    </a:srgbClr>
                  </a:outerShdw>
                </a:effectLst>
              </a:rPr>
              <a:t>學習</a:t>
            </a:r>
            <a:endParaRPr lang="en-US" altLang="zh-TW" sz="7200" b="1" dirty="0" smtClean="0">
              <a:solidFill>
                <a:schemeClr val="bg1"/>
              </a:solidFill>
              <a:effectLst>
                <a:outerShdw blurRad="38100" dist="38100" dir="2700000" algn="tl">
                  <a:srgbClr val="000000">
                    <a:alpha val="43137"/>
                  </a:srgbClr>
                </a:outerShdw>
              </a:effectLst>
            </a:endParaRPr>
          </a:p>
          <a:p>
            <a:r>
              <a:rPr lang="en-US" altLang="zh-TW" sz="7200" b="1" dirty="0" smtClean="0">
                <a:solidFill>
                  <a:schemeClr val="bg1"/>
                </a:solidFill>
                <a:effectLst>
                  <a:outerShdw blurRad="38100" dist="38100" dir="2700000" algn="tl">
                    <a:srgbClr val="000000">
                      <a:alpha val="43137"/>
                    </a:srgbClr>
                  </a:outerShdw>
                </a:effectLst>
              </a:rPr>
              <a:t>Learning </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18</a:t>
            </a:fld>
            <a:endParaRPr lang="zh-TW" altLang="en-US"/>
          </a:p>
        </p:txBody>
      </p:sp>
    </p:spTree>
    <p:extLst>
      <p:ext uri="{BB962C8B-B14F-4D97-AF65-F5344CB8AC3E}">
        <p14:creationId xmlns:p14="http://schemas.microsoft.com/office/powerpoint/2010/main" val="1726846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66675" y="0"/>
            <a:ext cx="921067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802136" cy="1754326"/>
          </a:xfrm>
          <a:prstGeom prst="rect">
            <a:avLst/>
          </a:prstGeom>
        </p:spPr>
        <p:txBody>
          <a:bodyPr wrap="none">
            <a:spAutoFit/>
          </a:bodyPr>
          <a:lstStyle/>
          <a:p>
            <a:r>
              <a:rPr lang="zh-TW" altLang="en-US" sz="5400" dirty="0" smtClean="0">
                <a:solidFill>
                  <a:schemeClr val="bg1"/>
                </a:solidFill>
              </a:rPr>
              <a:t>具有</a:t>
            </a:r>
            <a:r>
              <a:rPr lang="zh-TW" altLang="en-US" sz="5400" dirty="0" smtClean="0">
                <a:solidFill>
                  <a:srgbClr val="FFFF00"/>
                </a:solidFill>
              </a:rPr>
              <a:t>學習能力</a:t>
            </a:r>
            <a:r>
              <a:rPr lang="zh-TW" altLang="en-US" sz="5400" dirty="0" smtClean="0">
                <a:solidFill>
                  <a:schemeClr val="bg1"/>
                </a:solidFill>
              </a:rPr>
              <a:t>的神經網路</a:t>
            </a:r>
            <a:endParaRPr lang="en-US" altLang="zh-TW" sz="5400" dirty="0" smtClean="0">
              <a:solidFill>
                <a:schemeClr val="bg1"/>
              </a:solidFill>
            </a:endParaRPr>
          </a:p>
          <a:p>
            <a:r>
              <a:rPr lang="zh-TW" altLang="en-US" sz="5400" dirty="0">
                <a:solidFill>
                  <a:schemeClr val="bg1"/>
                </a:solidFill>
              </a:rPr>
              <a:t> </a:t>
            </a:r>
            <a:r>
              <a:rPr lang="zh-TW" altLang="en-US" sz="5400" dirty="0" smtClean="0">
                <a:solidFill>
                  <a:schemeClr val="bg1"/>
                </a:solidFill>
              </a:rPr>
              <a:t>                              </a:t>
            </a:r>
            <a:r>
              <a:rPr lang="en-US" altLang="zh-TW" sz="5400" dirty="0" smtClean="0">
                <a:solidFill>
                  <a:schemeClr val="bg1"/>
                </a:solidFill>
              </a:rPr>
              <a:t>(</a:t>
            </a:r>
            <a:r>
              <a:rPr lang="zh-TW" altLang="en-US" sz="5400" dirty="0" smtClean="0">
                <a:solidFill>
                  <a:schemeClr val="bg1"/>
                </a:solidFill>
              </a:rPr>
              <a:t>演算法</a:t>
            </a:r>
            <a:r>
              <a:rPr lang="en-US" altLang="zh-TW" sz="5400" dirty="0" smtClean="0">
                <a:solidFill>
                  <a:schemeClr val="bg1"/>
                </a:solidFill>
              </a:rPr>
              <a:t>)</a:t>
            </a:r>
            <a:endParaRPr lang="zh-TW" altLang="en-US" sz="5400" b="1" dirty="0">
              <a:solidFill>
                <a:schemeClr val="bg1"/>
              </a:solidFill>
              <a:effectLst>
                <a:outerShdw blurRad="38100" dist="38100" dir="2700000" algn="tl">
                  <a:srgbClr val="000000">
                    <a:alpha val="43137"/>
                  </a:srgbClr>
                </a:outerShdw>
              </a:effectLst>
            </a:endParaRP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19</a:t>
            </a:fld>
            <a:endParaRPr lang="zh-TW" altLang="en-US"/>
          </a:p>
        </p:txBody>
      </p:sp>
    </p:spTree>
    <p:extLst>
      <p:ext uri="{BB962C8B-B14F-4D97-AF65-F5344CB8AC3E}">
        <p14:creationId xmlns:p14="http://schemas.microsoft.com/office/powerpoint/2010/main" val="1238732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7650" y="146051"/>
            <a:ext cx="6543675" cy="939799"/>
          </a:xfrm>
        </p:spPr>
        <p:txBody>
          <a:bodyPr/>
          <a:lstStyle/>
          <a:p>
            <a:r>
              <a:rPr lang="zh-TW" altLang="en-US" dirty="0" smtClean="0"/>
              <a:t>人工智慧與資訊安全模組</a:t>
            </a:r>
            <a:endParaRPr lang="zh-TW" altLang="en-US" dirty="0"/>
          </a:p>
        </p:txBody>
      </p:sp>
      <p:graphicFrame>
        <p:nvGraphicFramePr>
          <p:cNvPr id="4" name="內容版面配置區 3"/>
          <p:cNvGraphicFramePr>
            <a:graphicFrameLocks noGrp="1"/>
          </p:cNvGraphicFramePr>
          <p:nvPr>
            <p:ph idx="1"/>
            <p:extLst>
              <p:ext uri="{D42A27DB-BD31-4B8C-83A1-F6EECF244321}">
                <p14:modId xmlns:p14="http://schemas.microsoft.com/office/powerpoint/2010/main" val="727910148"/>
              </p:ext>
            </p:extLst>
          </p:nvPr>
        </p:nvGraphicFramePr>
        <p:xfrm>
          <a:off x="247650" y="1076325"/>
          <a:ext cx="8629650" cy="4302760"/>
        </p:xfrm>
        <a:graphic>
          <a:graphicData uri="http://schemas.openxmlformats.org/drawingml/2006/table">
            <a:tbl>
              <a:tblPr firstRow="1" bandRow="1">
                <a:tableStyleId>{5C22544A-7EE6-4342-B048-85BDC9FD1C3A}</a:tableStyleId>
              </a:tblPr>
              <a:tblGrid>
                <a:gridCol w="1453002"/>
                <a:gridCol w="3700023"/>
                <a:gridCol w="3476625"/>
              </a:tblGrid>
              <a:tr h="370840">
                <a:tc>
                  <a:txBody>
                    <a:bodyPr/>
                    <a:lstStyle/>
                    <a:p>
                      <a:endParaRPr lang="zh-TW" altLang="en-US" dirty="0"/>
                    </a:p>
                  </a:txBody>
                  <a:tcPr/>
                </a:tc>
                <a:tc>
                  <a:txBody>
                    <a:bodyPr/>
                    <a:lstStyle/>
                    <a:p>
                      <a:r>
                        <a:rPr lang="zh-TW" altLang="en-US" dirty="0" smtClean="0"/>
                        <a:t>上課教材</a:t>
                      </a:r>
                      <a:endParaRPr lang="zh-TW" altLang="en-US" dirty="0"/>
                    </a:p>
                  </a:txBody>
                  <a:tcPr/>
                </a:tc>
                <a:tc>
                  <a:txBody>
                    <a:bodyPr/>
                    <a:lstStyle/>
                    <a:p>
                      <a:r>
                        <a:rPr lang="zh-TW" altLang="en-US" dirty="0" smtClean="0"/>
                        <a:t>自主學習</a:t>
                      </a:r>
                      <a:endParaRPr lang="zh-TW" altLang="en-US" dirty="0"/>
                    </a:p>
                  </a:txBody>
                  <a:tcPr/>
                </a:tc>
              </a:tr>
              <a:tr h="370840">
                <a:tc>
                  <a:txBody>
                    <a:bodyPr/>
                    <a:lstStyle/>
                    <a:p>
                      <a:r>
                        <a:rPr lang="zh-TW" altLang="en-US" b="1" dirty="0" smtClean="0">
                          <a:effectLst>
                            <a:outerShdw blurRad="38100" dist="38100" dir="2700000" algn="tl">
                              <a:srgbClr val="000000">
                                <a:alpha val="43137"/>
                              </a:srgbClr>
                            </a:outerShdw>
                          </a:effectLst>
                        </a:rPr>
                        <a:t>基礎資料</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分析</a:t>
                      </a:r>
                      <a:endParaRPr lang="zh-TW" altLang="en-US" b="1" dirty="0">
                        <a:effectLst>
                          <a:outerShdw blurRad="38100" dist="38100" dir="2700000" algn="tl">
                            <a:srgbClr val="000000">
                              <a:alpha val="43137"/>
                            </a:srgbClr>
                          </a:outerShdw>
                        </a:effectLst>
                      </a:endParaRPr>
                    </a:p>
                  </a:txBody>
                  <a:tcPr/>
                </a:tc>
                <a:tc>
                  <a:txBody>
                    <a:bodyPr/>
                    <a:lstStyle/>
                    <a:p>
                      <a:r>
                        <a:rPr lang="en-US" altLang="zh-TW" b="1" dirty="0" err="1" smtClean="0">
                          <a:effectLst>
                            <a:outerShdw blurRad="38100" dist="38100" dir="2700000" algn="tl">
                              <a:srgbClr val="000000">
                                <a:alpha val="43137"/>
                              </a:srgbClr>
                            </a:outerShdw>
                          </a:effectLst>
                        </a:rPr>
                        <a:t>Numpy</a:t>
                      </a:r>
                      <a:r>
                        <a:rPr lang="zh-TW" altLang="en-US" b="1" dirty="0" smtClean="0">
                          <a:effectLst>
                            <a:outerShdw blurRad="38100" dist="38100" dir="2700000" algn="tl">
                              <a:srgbClr val="000000">
                                <a:alpha val="43137"/>
                              </a:srgbClr>
                            </a:outerShdw>
                          </a:effectLst>
                        </a:rPr>
                        <a:t>與</a:t>
                      </a:r>
                      <a:r>
                        <a:rPr lang="en-US" altLang="zh-TW" b="1" dirty="0" err="1" smtClean="0">
                          <a:effectLst>
                            <a:outerShdw blurRad="38100" dist="38100" dir="2700000" algn="tl">
                              <a:srgbClr val="000000">
                                <a:alpha val="43137"/>
                              </a:srgbClr>
                            </a:outerShdw>
                          </a:effectLst>
                        </a:rPr>
                        <a:t>matplotlib</a:t>
                      </a:r>
                      <a:r>
                        <a:rPr lang="zh-TW" altLang="en-US" b="1" dirty="0" smtClean="0">
                          <a:effectLst>
                            <a:outerShdw blurRad="38100" dist="38100" dir="2700000" algn="tl">
                              <a:srgbClr val="000000">
                                <a:alpha val="43137"/>
                              </a:srgbClr>
                            </a:outerShdw>
                          </a:effectLst>
                        </a:rPr>
                        <a:t>使用技術</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感知機初體驗</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神經網路第一堂課</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a:txBody>
                  <a:tcPr/>
                </a:tc>
                <a:tc>
                  <a:txBody>
                    <a:bodyPr/>
                    <a:lstStyle/>
                    <a:p>
                      <a:r>
                        <a:rPr lang="en-US" altLang="zh-TW" b="1" dirty="0" smtClean="0">
                          <a:effectLst>
                            <a:outerShdw blurRad="38100" dist="38100" dir="2700000" algn="tl">
                              <a:srgbClr val="000000">
                                <a:alpha val="43137"/>
                              </a:srgbClr>
                            </a:outerShdw>
                          </a:effectLst>
                        </a:rPr>
                        <a:t>Pandas</a:t>
                      </a:r>
                      <a:r>
                        <a:rPr lang="zh-TW" altLang="en-US" b="1" dirty="0" smtClean="0">
                          <a:effectLst>
                            <a:outerShdw blurRad="38100" dist="38100" dir="2700000" algn="tl">
                              <a:srgbClr val="000000">
                                <a:alpha val="43137"/>
                              </a:srgbClr>
                            </a:outerShdw>
                          </a:effectLst>
                        </a:rPr>
                        <a:t>資料分析</a:t>
                      </a:r>
                      <a:endParaRPr lang="en-US" altLang="zh-TW" b="1" dirty="0" smtClean="0">
                        <a:effectLst>
                          <a:outerShdw blurRad="38100" dist="38100" dir="2700000" algn="tl">
                            <a:srgbClr val="000000">
                              <a:alpha val="43137"/>
                            </a:srgbClr>
                          </a:outerShdw>
                        </a:effectLst>
                      </a:endParaRPr>
                    </a:p>
                    <a:p>
                      <a:r>
                        <a:rPr lang="en-US" altLang="zh-TW" b="1" dirty="0" err="1" smtClean="0">
                          <a:effectLst>
                            <a:outerShdw blurRad="38100" dist="38100" dir="2700000" algn="tl">
                              <a:srgbClr val="000000">
                                <a:alpha val="43137"/>
                              </a:srgbClr>
                            </a:outerShdw>
                          </a:effectLst>
                        </a:rPr>
                        <a:t>Seaborn</a:t>
                      </a:r>
                      <a:r>
                        <a:rPr lang="zh-TW" altLang="en-US" b="1" dirty="0" smtClean="0">
                          <a:effectLst>
                            <a:outerShdw blurRad="38100" dist="38100" dir="2700000" algn="tl">
                              <a:srgbClr val="000000">
                                <a:alpha val="43137"/>
                              </a:srgbClr>
                            </a:outerShdw>
                          </a:effectLst>
                        </a:rPr>
                        <a:t>資料視覺化實戰</a:t>
                      </a:r>
                      <a:endParaRPr lang="zh-TW" altLang="en-US" b="1" dirty="0">
                        <a:effectLst>
                          <a:outerShdw blurRad="38100" dist="38100" dir="2700000" algn="tl">
                            <a:srgbClr val="000000">
                              <a:alpha val="43137"/>
                            </a:srgbClr>
                          </a:outerShdw>
                        </a:effectLst>
                      </a:endParaRPr>
                    </a:p>
                  </a:txBody>
                  <a:tcPr/>
                </a:tc>
              </a:tr>
              <a:tr h="370840">
                <a:tc>
                  <a:txBody>
                    <a:bodyPr/>
                    <a:lstStyle/>
                    <a:p>
                      <a:r>
                        <a:rPr lang="zh-TW" altLang="en-US" b="1" dirty="0" smtClean="0">
                          <a:effectLst>
                            <a:outerShdw blurRad="38100" dist="38100" dir="2700000" algn="tl">
                              <a:srgbClr val="000000">
                                <a:alpha val="43137"/>
                              </a:srgbClr>
                            </a:outerShdw>
                          </a:effectLst>
                        </a:rPr>
                        <a:t>基礎機械學習</a:t>
                      </a:r>
                      <a:r>
                        <a:rPr lang="en-US" altLang="zh-TW" b="1" dirty="0" smtClean="0">
                          <a:effectLst>
                            <a:outerShdw blurRad="38100" dist="38100" dir="2700000" algn="tl">
                              <a:srgbClr val="000000">
                                <a:alpha val="43137"/>
                              </a:srgbClr>
                            </a:outerShdw>
                          </a:effectLst>
                        </a:rPr>
                        <a:t>(ML)</a:t>
                      </a:r>
                      <a:endParaRPr lang="zh-TW" altLang="en-US" b="1" dirty="0">
                        <a:effectLst>
                          <a:outerShdw blurRad="38100" dist="38100" dir="2700000" algn="tl">
                            <a:srgbClr val="000000">
                              <a:alpha val="43137"/>
                            </a:srgbClr>
                          </a:outerShdw>
                        </a:effectLst>
                      </a:endParaRPr>
                    </a:p>
                  </a:txBody>
                  <a:tcPr/>
                </a:tc>
                <a:tc>
                  <a:txBody>
                    <a:bodyPr/>
                    <a:lstStyle/>
                    <a:p>
                      <a:r>
                        <a:rPr lang="en-US" altLang="zh-TW" b="1" dirty="0" smtClean="0">
                          <a:effectLst>
                            <a:outerShdw blurRad="38100" dist="38100" dir="2700000" algn="tl">
                              <a:srgbClr val="000000">
                                <a:alpha val="43137"/>
                              </a:srgbClr>
                            </a:outerShdw>
                          </a:effectLst>
                        </a:rPr>
                        <a:t>BP</a:t>
                      </a:r>
                    </a:p>
                    <a:p>
                      <a:r>
                        <a:rPr lang="zh-TW" altLang="en-US" b="1" dirty="0" smtClean="0">
                          <a:effectLst>
                            <a:outerShdw blurRad="38100" dist="38100" dir="2700000" algn="tl">
                              <a:srgbClr val="000000">
                                <a:alpha val="43137"/>
                              </a:srgbClr>
                            </a:outerShdw>
                          </a:effectLst>
                        </a:rPr>
                        <a:t>多層感知機</a:t>
                      </a:r>
                      <a:endParaRPr lang="en-US" altLang="zh-TW" b="1" dirty="0" smtClean="0">
                        <a:effectLst>
                          <a:outerShdw blurRad="38100" dist="38100" dir="2700000" algn="tl">
                            <a:srgbClr val="000000">
                              <a:alpha val="43137"/>
                            </a:srgbClr>
                          </a:outerShdw>
                        </a:effectLst>
                      </a:endParaRPr>
                    </a:p>
                    <a:p>
                      <a:r>
                        <a:rPr lang="en-US" altLang="zh-TW" b="1" dirty="0" smtClean="0">
                          <a:effectLst>
                            <a:outerShdw blurRad="38100" dist="38100" dir="2700000" algn="tl">
                              <a:srgbClr val="000000">
                                <a:alpha val="43137"/>
                              </a:srgbClr>
                            </a:outerShdw>
                          </a:effectLst>
                        </a:rPr>
                        <a:t>ML</a:t>
                      </a:r>
                      <a:r>
                        <a:rPr lang="zh-TW" altLang="en-US" b="1" dirty="0" smtClean="0">
                          <a:effectLst>
                            <a:outerShdw blurRad="38100" dist="38100" dir="2700000" algn="tl">
                              <a:srgbClr val="000000">
                                <a:alpha val="43137"/>
                              </a:srgbClr>
                            </a:outerShdw>
                          </a:effectLst>
                        </a:rPr>
                        <a:t>的分類問題</a:t>
                      </a:r>
                      <a:endParaRPr lang="zh-TW" altLang="en-US" b="1" dirty="0">
                        <a:effectLst>
                          <a:outerShdw blurRad="38100" dist="38100" dir="2700000" algn="tl">
                            <a:srgbClr val="000000">
                              <a:alpha val="43137"/>
                            </a:srgbClr>
                          </a:outerShdw>
                        </a:effectLst>
                      </a:endParaRPr>
                    </a:p>
                  </a:txBody>
                  <a:tcPr/>
                </a:tc>
                <a:tc>
                  <a:txBody>
                    <a:bodyPr/>
                    <a:lstStyle/>
                    <a:p>
                      <a:r>
                        <a:rPr lang="en-US" altLang="zh-TW" b="1" dirty="0" err="1" smtClean="0">
                          <a:effectLst>
                            <a:outerShdw blurRad="38100" dist="38100" dir="2700000" algn="tl">
                              <a:srgbClr val="000000">
                                <a:alpha val="43137"/>
                              </a:srgbClr>
                            </a:outerShdw>
                          </a:effectLst>
                        </a:rPr>
                        <a:t>Scikit</a:t>
                      </a:r>
                      <a:r>
                        <a:rPr lang="en-US" altLang="zh-TW" b="1" dirty="0" smtClean="0">
                          <a:effectLst>
                            <a:outerShdw blurRad="38100" dist="38100" dir="2700000" algn="tl">
                              <a:srgbClr val="000000">
                                <a:alpha val="43137"/>
                              </a:srgbClr>
                            </a:outerShdw>
                          </a:effectLst>
                        </a:rPr>
                        <a:t>-learn</a:t>
                      </a:r>
                      <a:r>
                        <a:rPr lang="zh-TW" altLang="en-US" b="1" dirty="0" smtClean="0">
                          <a:effectLst>
                            <a:outerShdw blurRad="38100" dist="38100" dir="2700000" algn="tl">
                              <a:srgbClr val="000000">
                                <a:alpha val="43137"/>
                              </a:srgbClr>
                            </a:outerShdw>
                          </a:effectLst>
                        </a:rPr>
                        <a:t>機械學習</a:t>
                      </a:r>
                      <a:endParaRPr lang="en-US" altLang="zh-TW" b="1" dirty="0" smtClean="0">
                        <a:effectLst>
                          <a:outerShdw blurRad="38100" dist="38100" dir="2700000" algn="tl">
                            <a:srgbClr val="000000">
                              <a:alpha val="43137"/>
                            </a:srgbClr>
                          </a:outerShdw>
                        </a:effectLst>
                      </a:endParaRPr>
                    </a:p>
                    <a:p>
                      <a:r>
                        <a:rPr lang="en-US" altLang="zh-TW" b="1" dirty="0" smtClean="0">
                          <a:effectLst>
                            <a:outerShdw blurRad="38100" dist="38100" dir="2700000" algn="tl">
                              <a:srgbClr val="000000">
                                <a:alpha val="43137"/>
                              </a:srgbClr>
                            </a:outerShdw>
                          </a:effectLst>
                        </a:rPr>
                        <a:t>Regression analysis(</a:t>
                      </a:r>
                      <a:r>
                        <a:rPr lang="zh-TW" altLang="en-US" b="1" dirty="0" smtClean="0">
                          <a:effectLst>
                            <a:outerShdw blurRad="38100" dist="38100" dir="2700000" algn="tl">
                              <a:srgbClr val="000000">
                                <a:alpha val="43137"/>
                              </a:srgbClr>
                            </a:outerShdw>
                          </a:effectLst>
                        </a:rPr>
                        <a:t>回歸分析</a:t>
                      </a:r>
                      <a:r>
                        <a:rPr lang="en-US" altLang="zh-TW" b="1" dirty="0" smtClean="0">
                          <a:effectLst>
                            <a:outerShdw blurRad="38100" dist="38100" dir="2700000" algn="tl">
                              <a:srgbClr val="000000">
                                <a:alpha val="43137"/>
                              </a:srgbClr>
                            </a:outerShdw>
                          </a:effectLst>
                        </a:rPr>
                        <a:t>)</a:t>
                      </a:r>
                    </a:p>
                    <a:p>
                      <a:r>
                        <a:rPr lang="en-US" altLang="zh-TW" b="1" dirty="0" smtClean="0">
                          <a:effectLst>
                            <a:outerShdw blurRad="38100" dist="38100" dir="2700000" algn="tl">
                              <a:srgbClr val="000000">
                                <a:alpha val="43137"/>
                              </a:srgbClr>
                            </a:outerShdw>
                          </a:effectLst>
                        </a:rPr>
                        <a:t>Clustering</a:t>
                      </a:r>
                      <a:r>
                        <a:rPr lang="en-US" altLang="zh-TW" b="1" baseline="0" dirty="0" smtClean="0">
                          <a:effectLst>
                            <a:outerShdw blurRad="38100" dist="38100" dir="2700000" algn="tl">
                              <a:srgbClr val="000000">
                                <a:alpha val="43137"/>
                              </a:srgbClr>
                            </a:outerShdw>
                          </a:effectLst>
                        </a:rPr>
                        <a:t> analysis(</a:t>
                      </a:r>
                      <a:r>
                        <a:rPr lang="zh-TW" altLang="en-US" b="1" baseline="0" dirty="0" smtClean="0">
                          <a:effectLst>
                            <a:outerShdw blurRad="38100" dist="38100" dir="2700000" algn="tl">
                              <a:srgbClr val="000000">
                                <a:alpha val="43137"/>
                              </a:srgbClr>
                            </a:outerShdw>
                          </a:effectLst>
                        </a:rPr>
                        <a:t>叢集分析</a:t>
                      </a:r>
                      <a:r>
                        <a:rPr lang="en-US" altLang="zh-TW" b="1" baseline="0"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a:txBody>
                  <a:tcPr/>
                </a:tc>
              </a:tr>
              <a:tr h="370840">
                <a:tc>
                  <a:txBody>
                    <a:bodyPr/>
                    <a:lstStyle/>
                    <a:p>
                      <a:r>
                        <a:rPr lang="zh-TW" altLang="en-US" b="1" dirty="0" smtClean="0">
                          <a:effectLst>
                            <a:outerShdw blurRad="38100" dist="38100" dir="2700000" algn="tl">
                              <a:srgbClr val="000000">
                                <a:alpha val="43137"/>
                              </a:srgbClr>
                            </a:outerShdw>
                          </a:effectLst>
                        </a:rPr>
                        <a:t>深度學習</a:t>
                      </a:r>
                      <a:r>
                        <a:rPr lang="en-US" altLang="zh-TW" b="1" dirty="0" smtClean="0">
                          <a:effectLst>
                            <a:outerShdw blurRad="38100" dist="38100" dir="2700000" algn="tl">
                              <a:srgbClr val="000000">
                                <a:alpha val="43137"/>
                              </a:srgbClr>
                            </a:outerShdw>
                          </a:effectLst>
                        </a:rPr>
                        <a:t>(DL)</a:t>
                      </a:r>
                      <a:r>
                        <a:rPr lang="zh-TW" altLang="en-US" b="1" dirty="0" smtClean="0">
                          <a:effectLst>
                            <a:outerShdw blurRad="38100" dist="38100" dir="2700000" algn="tl">
                              <a:srgbClr val="000000">
                                <a:alpha val="43137"/>
                              </a:srgbClr>
                            </a:outerShdw>
                          </a:effectLst>
                        </a:rPr>
                        <a:t>初體驗</a:t>
                      </a:r>
                      <a:endParaRPr lang="zh-TW" altLang="en-US" b="1" dirty="0">
                        <a:effectLst>
                          <a:outerShdw blurRad="38100" dist="38100" dir="2700000" algn="tl">
                            <a:srgbClr val="000000">
                              <a:alpha val="43137"/>
                            </a:srgbClr>
                          </a:outerShdw>
                        </a:effectLst>
                      </a:endParaRPr>
                    </a:p>
                  </a:txBody>
                  <a:tcPr/>
                </a:tc>
                <a:tc>
                  <a:txBody>
                    <a:bodyPr/>
                    <a:lstStyle/>
                    <a:p>
                      <a:r>
                        <a:rPr lang="zh-TW" altLang="en-US" b="1" dirty="0" smtClean="0">
                          <a:effectLst>
                            <a:outerShdw blurRad="38100" dist="38100" dir="2700000" algn="tl">
                              <a:srgbClr val="000000">
                                <a:alpha val="43137"/>
                              </a:srgbClr>
                            </a:outerShdw>
                          </a:effectLst>
                        </a:rPr>
                        <a:t>神經網路的網路架構</a:t>
                      </a:r>
                      <a:endParaRPr lang="en-US" altLang="zh-TW" b="1" dirty="0" smtClean="0">
                        <a:effectLst>
                          <a:outerShdw blurRad="38100" dist="38100" dir="2700000" algn="tl">
                            <a:srgbClr val="000000">
                              <a:alpha val="43137"/>
                            </a:srgbClr>
                          </a:outerShdw>
                        </a:effectLst>
                      </a:endParaRPr>
                    </a:p>
                    <a:p>
                      <a:r>
                        <a:rPr lang="en-US" altLang="zh-TW" b="1" dirty="0" err="1" smtClean="0">
                          <a:effectLst>
                            <a:outerShdw blurRad="38100" dist="38100" dir="2700000" algn="tl">
                              <a:srgbClr val="000000">
                                <a:alpha val="43137"/>
                              </a:srgbClr>
                            </a:outerShdw>
                          </a:effectLst>
                        </a:rPr>
                        <a:t>Keras</a:t>
                      </a:r>
                      <a:endParaRPr lang="en-US" altLang="zh-TW" b="1" dirty="0" smtClean="0">
                        <a:effectLst>
                          <a:outerShdw blurRad="38100" dist="38100" dir="2700000" algn="tl">
                            <a:srgbClr val="000000">
                              <a:alpha val="43137"/>
                            </a:srgbClr>
                          </a:outerShdw>
                        </a:effectLst>
                      </a:endParaRPr>
                    </a:p>
                    <a:p>
                      <a:r>
                        <a:rPr lang="en-US" altLang="zh-TW" b="1" dirty="0" smtClean="0">
                          <a:effectLst>
                            <a:outerShdw blurRad="38100" dist="38100" dir="2700000" algn="tl">
                              <a:srgbClr val="000000">
                                <a:alpha val="43137"/>
                              </a:srgbClr>
                            </a:outerShdw>
                          </a:effectLst>
                        </a:rPr>
                        <a:t>CNN</a:t>
                      </a:r>
                      <a:endParaRPr lang="zh-TW" altLang="en-US" b="1" dirty="0">
                        <a:effectLst>
                          <a:outerShdw blurRad="38100" dist="38100" dir="2700000" algn="tl">
                            <a:srgbClr val="000000">
                              <a:alpha val="43137"/>
                            </a:srgbClr>
                          </a:outerShdw>
                        </a:effectLst>
                      </a:endParaRPr>
                    </a:p>
                  </a:txBody>
                  <a:tcPr/>
                </a:tc>
                <a:tc>
                  <a:txBody>
                    <a:bodyPr/>
                    <a:lstStyle/>
                    <a:p>
                      <a:r>
                        <a:rPr lang="zh-TW" altLang="en-US" b="1" dirty="0" smtClean="0">
                          <a:effectLst>
                            <a:outerShdw blurRad="38100" dist="38100" dir="2700000" algn="tl">
                              <a:srgbClr val="000000">
                                <a:alpha val="43137"/>
                              </a:srgbClr>
                            </a:outerShdw>
                          </a:effectLst>
                        </a:rPr>
                        <a:t>實戰</a:t>
                      </a:r>
                      <a:r>
                        <a:rPr lang="en-US" altLang="zh-TW" b="1" dirty="0" err="1" smtClean="0">
                          <a:effectLst>
                            <a:outerShdw blurRad="38100" dist="38100" dir="2700000" algn="tl">
                              <a:srgbClr val="000000">
                                <a:alpha val="43137"/>
                              </a:srgbClr>
                            </a:outerShdw>
                          </a:effectLst>
                        </a:rPr>
                        <a:t>Tensorflow</a:t>
                      </a:r>
                      <a:endParaRPr lang="zh-TW" altLang="en-US" b="1" dirty="0">
                        <a:effectLst>
                          <a:outerShdw blurRad="38100" dist="38100" dir="2700000" algn="tl">
                            <a:srgbClr val="000000">
                              <a:alpha val="43137"/>
                            </a:srgbClr>
                          </a:outerShdw>
                        </a:effectLst>
                      </a:endParaRPr>
                    </a:p>
                  </a:txBody>
                  <a:tcPr/>
                </a:tc>
              </a:tr>
              <a:tr h="370840">
                <a:tc>
                  <a:txBody>
                    <a:bodyPr/>
                    <a:lstStyle/>
                    <a:p>
                      <a:r>
                        <a:rPr lang="zh-TW" altLang="en-US" b="1" dirty="0" smtClean="0">
                          <a:effectLst>
                            <a:outerShdw blurRad="38100" dist="38100" dir="2700000" algn="tl">
                              <a:srgbClr val="000000">
                                <a:alpha val="43137"/>
                              </a:srgbClr>
                            </a:outerShdw>
                          </a:effectLst>
                        </a:rPr>
                        <a:t>人工智慧與資訊安全體驗專案</a:t>
                      </a:r>
                      <a:endParaRPr lang="zh-TW" altLang="en-US" b="1" dirty="0">
                        <a:effectLst>
                          <a:outerShdw blurRad="38100" dist="38100" dir="2700000" algn="tl">
                            <a:srgbClr val="000000">
                              <a:alpha val="43137"/>
                            </a:srgbClr>
                          </a:outerShdw>
                        </a:effectLst>
                      </a:endParaRPr>
                    </a:p>
                  </a:txBody>
                  <a:tcPr>
                    <a:solidFill>
                      <a:schemeClr val="accent4">
                        <a:lumMod val="20000"/>
                        <a:lumOff val="80000"/>
                      </a:schemeClr>
                    </a:solidFill>
                  </a:tcPr>
                </a:tc>
                <a:tc>
                  <a:txBody>
                    <a:bodyPr/>
                    <a:lstStyle/>
                    <a:p>
                      <a:r>
                        <a:rPr lang="zh-TW" altLang="en-US" b="1" dirty="0" smtClean="0">
                          <a:effectLst>
                            <a:outerShdw blurRad="38100" dist="38100" dir="2700000" algn="tl">
                              <a:srgbClr val="000000">
                                <a:alpha val="43137"/>
                              </a:srgbClr>
                            </a:outerShdw>
                          </a:effectLst>
                        </a:rPr>
                        <a:t>垃圾郵件的偵測</a:t>
                      </a:r>
                      <a:endParaRPr lang="zh-TW" altLang="en-US" b="1" dirty="0">
                        <a:effectLst>
                          <a:outerShdw blurRad="38100" dist="38100" dir="2700000" algn="tl">
                            <a:srgbClr val="000000">
                              <a:alpha val="43137"/>
                            </a:srgbClr>
                          </a:outerShdw>
                        </a:effectLst>
                      </a:endParaRPr>
                    </a:p>
                  </a:txBody>
                  <a:tcPr>
                    <a:solidFill>
                      <a:schemeClr val="accent4">
                        <a:lumMod val="20000"/>
                        <a:lumOff val="80000"/>
                      </a:schemeClr>
                    </a:solidFill>
                  </a:tcPr>
                </a:tc>
                <a:tc>
                  <a:txBody>
                    <a:bodyPr/>
                    <a:lstStyle/>
                    <a:p>
                      <a:r>
                        <a:rPr lang="zh-TW" altLang="en-US" b="1" dirty="0" smtClean="0">
                          <a:effectLst>
                            <a:outerShdw blurRad="38100" dist="38100" dir="2700000" algn="tl">
                              <a:srgbClr val="000000">
                                <a:alpha val="43137"/>
                              </a:srgbClr>
                            </a:outerShdw>
                          </a:effectLst>
                        </a:rPr>
                        <a:t> </a:t>
                      </a:r>
                      <a:r>
                        <a:rPr lang="en-US" altLang="zh-TW" b="1" dirty="0" smtClean="0">
                          <a:effectLst>
                            <a:outerShdw blurRad="38100" dist="38100" dir="2700000" algn="tl">
                              <a:srgbClr val="000000">
                                <a:alpha val="43137"/>
                              </a:srgbClr>
                            </a:outerShdw>
                          </a:effectLst>
                        </a:rPr>
                        <a:t>Web shell</a:t>
                      </a:r>
                      <a:r>
                        <a:rPr lang="zh-TW" altLang="en-US" b="1" dirty="0" smtClean="0">
                          <a:effectLst>
                            <a:outerShdw blurRad="38100" dist="38100" dir="2700000" algn="tl">
                              <a:srgbClr val="000000">
                                <a:alpha val="43137"/>
                              </a:srgbClr>
                            </a:outerShdw>
                          </a:effectLst>
                        </a:rPr>
                        <a:t>偵測</a:t>
                      </a:r>
                      <a:endParaRPr lang="en-US" altLang="zh-TW" b="1" dirty="0" smtClean="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b="1" dirty="0" smtClean="0">
                          <a:effectLst>
                            <a:outerShdw blurRad="38100" dist="38100" dir="2700000" algn="tl">
                              <a:srgbClr val="000000">
                                <a:alpha val="43137"/>
                              </a:srgbClr>
                            </a:outerShdw>
                          </a:effectLst>
                        </a:rPr>
                        <a:t>惡意程式偵測與分類</a:t>
                      </a:r>
                      <a:endParaRPr lang="en-US" altLang="zh-TW" b="1" dirty="0" smtClean="0">
                        <a:effectLst>
                          <a:outerShdw blurRad="38100" dist="38100" dir="2700000" algn="tl">
                            <a:srgbClr val="000000">
                              <a:alpha val="43137"/>
                            </a:srgbClr>
                          </a:outerShdw>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b="1" dirty="0" smtClean="0">
                          <a:effectLst>
                            <a:outerShdw blurRad="38100" dist="38100" dir="2700000" algn="tl">
                              <a:srgbClr val="000000">
                                <a:alpha val="43137"/>
                              </a:srgbClr>
                            </a:outerShdw>
                          </a:effectLst>
                        </a:rPr>
                        <a:t>Anomaly Detection</a:t>
                      </a:r>
                    </a:p>
                    <a:p>
                      <a:r>
                        <a:rPr lang="en-US" altLang="zh-TW" b="1" dirty="0" smtClean="0">
                          <a:effectLst>
                            <a:outerShdw blurRad="38100" dist="38100" dir="2700000" algn="tl">
                              <a:srgbClr val="000000">
                                <a:alpha val="43137"/>
                              </a:srgbClr>
                            </a:outerShdw>
                          </a:effectLst>
                        </a:rPr>
                        <a:t>AI</a:t>
                      </a:r>
                      <a:r>
                        <a:rPr lang="zh-TW" altLang="en-US" b="1" dirty="0" smtClean="0">
                          <a:effectLst>
                            <a:outerShdw blurRad="38100" dist="38100" dir="2700000" algn="tl">
                              <a:srgbClr val="000000">
                                <a:alpha val="43137"/>
                              </a:srgbClr>
                            </a:outerShdw>
                          </a:effectLst>
                        </a:rPr>
                        <a:t>強化的攻擊與安全防禦技術</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針對</a:t>
                      </a:r>
                      <a:r>
                        <a:rPr lang="en-US" altLang="zh-TW" b="1" dirty="0" smtClean="0">
                          <a:effectLst>
                            <a:outerShdw blurRad="38100" dist="38100" dir="2700000" algn="tl">
                              <a:srgbClr val="000000">
                                <a:alpha val="43137"/>
                              </a:srgbClr>
                            </a:outerShdw>
                          </a:effectLst>
                        </a:rPr>
                        <a:t>AI</a:t>
                      </a:r>
                      <a:r>
                        <a:rPr lang="zh-TW" altLang="en-US" b="1" dirty="0" smtClean="0">
                          <a:effectLst>
                            <a:outerShdw blurRad="38100" dist="38100" dir="2700000" algn="tl">
                              <a:srgbClr val="000000">
                                <a:alpha val="43137"/>
                              </a:srgbClr>
                            </a:outerShdw>
                          </a:effectLst>
                        </a:rPr>
                        <a:t>的攻擊</a:t>
                      </a:r>
                      <a:endParaRPr lang="zh-TW" altLang="en-US" b="1" dirty="0">
                        <a:effectLst>
                          <a:outerShdw blurRad="38100" dist="38100" dir="2700000" algn="tl">
                            <a:srgbClr val="000000">
                              <a:alpha val="43137"/>
                            </a:srgbClr>
                          </a:outerShdw>
                        </a:effectLst>
                      </a:endParaRPr>
                    </a:p>
                  </a:txBody>
                  <a:tcPr>
                    <a:solidFill>
                      <a:schemeClr val="accent4">
                        <a:lumMod val="20000"/>
                        <a:lumOff val="80000"/>
                      </a:schemeClr>
                    </a:solidFill>
                  </a:tcPr>
                </a:tc>
              </a:tr>
            </a:tbl>
          </a:graphicData>
        </a:graphic>
      </p:graphicFrame>
      <p:sp>
        <p:nvSpPr>
          <p:cNvPr id="5" name="矩形 4"/>
          <p:cNvSpPr/>
          <p:nvPr/>
        </p:nvSpPr>
        <p:spPr>
          <a:xfrm>
            <a:off x="4629150" y="5753784"/>
            <a:ext cx="3185487" cy="646331"/>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高中職生人工智慧與資訊安全</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種子師資暑訓營</a:t>
            </a:r>
            <a:endParaRPr lang="zh-TW" altLang="en-US" b="1" dirty="0">
              <a:effectLst>
                <a:outerShdw blurRad="38100" dist="38100" dir="2700000" algn="tl">
                  <a:srgbClr val="000000">
                    <a:alpha val="43137"/>
                  </a:srgbClr>
                </a:outerShdw>
              </a:effectLst>
            </a:endParaRPr>
          </a:p>
        </p:txBody>
      </p:sp>
      <p:sp>
        <p:nvSpPr>
          <p:cNvPr id="6" name="矩形 5"/>
          <p:cNvSpPr/>
          <p:nvPr/>
        </p:nvSpPr>
        <p:spPr>
          <a:xfrm>
            <a:off x="247650" y="5707618"/>
            <a:ext cx="3877985"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高中職生人工智慧與資訊安全暑訓營</a:t>
            </a:r>
            <a:endParaRPr lang="zh-TW" altLang="en-US" b="1" dirty="0">
              <a:effectLst>
                <a:outerShdw blurRad="38100" dist="38100" dir="2700000" algn="tl">
                  <a:srgbClr val="000000">
                    <a:alpha val="43137"/>
                  </a:srgbClr>
                </a:outerShdw>
              </a:effectLst>
            </a:endParaRPr>
          </a:p>
        </p:txBody>
      </p:sp>
      <p:sp>
        <p:nvSpPr>
          <p:cNvPr id="7" name="投影片編號版面配置區 6"/>
          <p:cNvSpPr>
            <a:spLocks noGrp="1"/>
          </p:cNvSpPr>
          <p:nvPr>
            <p:ph type="sldNum" sz="quarter" idx="12"/>
          </p:nvPr>
        </p:nvSpPr>
        <p:spPr/>
        <p:txBody>
          <a:bodyPr/>
          <a:lstStyle/>
          <a:p>
            <a:fld id="{EBA660C4-8EC1-4890-874E-5CA0D19E2E89}" type="slidenum">
              <a:rPr lang="zh-TW" altLang="en-US" smtClean="0"/>
              <a:t>2</a:t>
            </a:fld>
            <a:endParaRPr lang="zh-TW" altLang="en-US"/>
          </a:p>
        </p:txBody>
      </p:sp>
    </p:spTree>
    <p:extLst>
      <p:ext uri="{BB962C8B-B14F-4D97-AF65-F5344CB8AC3E}">
        <p14:creationId xmlns:p14="http://schemas.microsoft.com/office/powerpoint/2010/main" val="1306894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sp>
        <p:nvSpPr>
          <p:cNvPr id="5" name="矩形 4"/>
          <p:cNvSpPr/>
          <p:nvPr/>
        </p:nvSpPr>
        <p:spPr>
          <a:xfrm>
            <a:off x="2183709" y="2732776"/>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2635026" y="530651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480096" y="273277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7103755" y="3855177"/>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3" name="矩形 2"/>
          <p:cNvSpPr/>
          <p:nvPr/>
        </p:nvSpPr>
        <p:spPr>
          <a:xfrm>
            <a:off x="1106771" y="1503039"/>
            <a:ext cx="3920560"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步驟一</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將</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p>
          <a:p>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隨機設定</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例如全為</a:t>
            </a:r>
            <a:r>
              <a:rPr lang="en-US" altLang="zh-TW" b="1" dirty="0" smtClean="0">
                <a:solidFill>
                  <a:srgbClr val="FF0000"/>
                </a:solidFill>
                <a:effectLst>
                  <a:outerShdw blurRad="38100" dist="38100" dir="2700000" algn="tl">
                    <a:srgbClr val="000000">
                      <a:alpha val="43137"/>
                    </a:srgbClr>
                  </a:outerShdw>
                </a:effectLst>
              </a:rPr>
              <a:t>0)</a:t>
            </a:r>
            <a:endParaRPr lang="zh-TW" altLang="en-US" b="1" dirty="0" smtClean="0">
              <a:solidFill>
                <a:srgbClr val="FF0000"/>
              </a:solidFill>
              <a:effectLst>
                <a:outerShdw blurRad="38100" dist="38100" dir="2700000" algn="tl">
                  <a:srgbClr val="000000">
                    <a:alpha val="43137"/>
                  </a:srgbClr>
                </a:outerShdw>
              </a:effectLst>
            </a:endParaRPr>
          </a:p>
        </p:txBody>
      </p:sp>
      <p:cxnSp>
        <p:nvCxnSpPr>
          <p:cNvPr id="8" name="直線單箭頭接點 7"/>
          <p:cNvCxnSpPr/>
          <p:nvPr/>
        </p:nvCxnSpPr>
        <p:spPr>
          <a:xfrm flipV="1">
            <a:off x="810140" y="2533135"/>
            <a:ext cx="5667632" cy="16476"/>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566240" y="2289655"/>
            <a:ext cx="2031325"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計算</a:t>
            </a:r>
            <a:r>
              <a:rPr lang="zh-TW" altLang="en-US" b="1" dirty="0">
                <a:solidFill>
                  <a:srgbClr val="002060"/>
                </a:solidFill>
                <a:effectLst>
                  <a:outerShdw blurRad="38100" dist="38100" dir="2700000" algn="tl">
                    <a:srgbClr val="000000">
                      <a:alpha val="43137"/>
                    </a:srgbClr>
                  </a:outerShdw>
                </a:effectLst>
              </a:rPr>
              <a:t>出</a:t>
            </a:r>
            <a:r>
              <a:rPr lang="zh-TW" altLang="en-US" b="1" dirty="0" smtClean="0">
                <a:solidFill>
                  <a:srgbClr val="002060"/>
                </a:solidFill>
                <a:effectLst>
                  <a:outerShdw blurRad="38100" dist="38100" dir="2700000" algn="tl">
                    <a:srgbClr val="000000">
                      <a:alpha val="43137"/>
                    </a:srgbClr>
                  </a:outerShdw>
                </a:effectLst>
              </a:rPr>
              <a:t>模型</a:t>
            </a:r>
            <a:r>
              <a:rPr lang="zh-TW" altLang="en-US" b="1" dirty="0">
                <a:solidFill>
                  <a:srgbClr val="002060"/>
                </a:solidFill>
                <a:effectLst>
                  <a:outerShdw blurRad="38100" dist="38100" dir="2700000" algn="tl">
                    <a:srgbClr val="000000">
                      <a:alpha val="43137"/>
                    </a:srgbClr>
                  </a:outerShdw>
                </a:effectLst>
              </a:rPr>
              <a:t>結果值</a:t>
            </a:r>
          </a:p>
        </p:txBody>
      </p:sp>
      <p:sp>
        <p:nvSpPr>
          <p:cNvPr id="39" name="矩形 38"/>
          <p:cNvSpPr/>
          <p:nvPr/>
        </p:nvSpPr>
        <p:spPr>
          <a:xfrm>
            <a:off x="6566240" y="1508405"/>
            <a:ext cx="1633781"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步驟二</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計算出</a:t>
            </a:r>
            <a:endParaRPr lang="en-US" altLang="zh-TW" b="1" dirty="0" smtClean="0">
              <a:solidFill>
                <a:srgbClr val="FF0000"/>
              </a:solidFill>
              <a:effectLst>
                <a:outerShdw blurRad="38100" dist="38100" dir="2700000" algn="tl">
                  <a:srgbClr val="000000">
                    <a:alpha val="43137"/>
                  </a:srgbClr>
                </a:outerShdw>
              </a:effectLst>
            </a:endParaRPr>
          </a:p>
          <a:p>
            <a:r>
              <a:rPr lang="zh-TW" altLang="en-US" b="1" dirty="0" smtClean="0">
                <a:solidFill>
                  <a:srgbClr val="002060"/>
                </a:solidFill>
                <a:effectLst>
                  <a:outerShdw blurRad="38100" dist="38100" dir="2700000" algn="tl">
                    <a:srgbClr val="000000">
                      <a:alpha val="43137"/>
                    </a:srgbClr>
                  </a:outerShdw>
                </a:effectLst>
              </a:rPr>
              <a:t>模型結果值</a:t>
            </a:r>
          </a:p>
        </p:txBody>
      </p:sp>
      <p:grpSp>
        <p:nvGrpSpPr>
          <p:cNvPr id="40" name="群組 39"/>
          <p:cNvGrpSpPr/>
          <p:nvPr/>
        </p:nvGrpSpPr>
        <p:grpSpPr>
          <a:xfrm>
            <a:off x="810140" y="2933376"/>
            <a:ext cx="5562406" cy="3332833"/>
            <a:chOff x="1201811" y="2201229"/>
            <a:chExt cx="5562406" cy="3332833"/>
          </a:xfrm>
        </p:grpSpPr>
        <p:grpSp>
          <p:nvGrpSpPr>
            <p:cNvPr id="41" name="群組 40"/>
            <p:cNvGrpSpPr/>
            <p:nvPr/>
          </p:nvGrpSpPr>
          <p:grpSpPr>
            <a:xfrm>
              <a:off x="1201811" y="2201229"/>
              <a:ext cx="5562406" cy="3332833"/>
              <a:chOff x="8005971" y="2065789"/>
              <a:chExt cx="5562406" cy="3332833"/>
            </a:xfrm>
          </p:grpSpPr>
          <p:sp>
            <p:nvSpPr>
              <p:cNvPr id="43" name="橢圓 42"/>
              <p:cNvSpPr/>
              <p:nvPr/>
            </p:nvSpPr>
            <p:spPr>
              <a:xfrm>
                <a:off x="9759850" y="2708920"/>
                <a:ext cx="1080120" cy="108012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4" name="群組 43"/>
              <p:cNvGrpSpPr/>
              <p:nvPr/>
            </p:nvGrpSpPr>
            <p:grpSpPr>
              <a:xfrm>
                <a:off x="8005971" y="2065789"/>
                <a:ext cx="5562406" cy="3332833"/>
                <a:chOff x="8005971" y="2065789"/>
                <a:chExt cx="5562406" cy="3332833"/>
              </a:xfrm>
            </p:grpSpPr>
            <p:sp>
              <p:nvSpPr>
                <p:cNvPr id="45" name="文字方塊 44"/>
                <p:cNvSpPr txBox="1"/>
                <p:nvPr/>
              </p:nvSpPr>
              <p:spPr>
                <a:xfrm>
                  <a:off x="9876303" y="2987370"/>
                  <a:ext cx="888385" cy="523220"/>
                </a:xfrm>
                <a:prstGeom prst="rect">
                  <a:avLst/>
                </a:prstGeom>
                <a:noFill/>
              </p:spPr>
              <p:txBody>
                <a:bodyPr wrap="none" rtlCol="0">
                  <a:spAutoFit/>
                </a:bodyPr>
                <a:lstStyle/>
                <a:p>
                  <a:r>
                    <a:rPr lang="en-US" altLang="zh-TW" sz="2800" dirty="0" smtClean="0"/>
                    <a:t>SUM</a:t>
                  </a:r>
                  <a:endParaRPr lang="zh-TW" altLang="en-US" sz="2800" dirty="0"/>
                </a:p>
              </p:txBody>
            </p:sp>
            <p:sp>
              <p:nvSpPr>
                <p:cNvPr id="46" name="文字方塊 45"/>
                <p:cNvSpPr txBox="1"/>
                <p:nvPr/>
              </p:nvSpPr>
              <p:spPr>
                <a:xfrm>
                  <a:off x="11927638" y="2961993"/>
                  <a:ext cx="293670" cy="523220"/>
                </a:xfrm>
                <a:prstGeom prst="rect">
                  <a:avLst/>
                </a:prstGeom>
                <a:noFill/>
              </p:spPr>
              <p:txBody>
                <a:bodyPr wrap="none" rtlCol="0">
                  <a:spAutoFit/>
                </a:bodyPr>
                <a:lstStyle/>
                <a:p>
                  <a:r>
                    <a:rPr lang="en-US" altLang="zh-TW" sz="2800" smtClean="0"/>
                    <a:t>f</a:t>
                  </a:r>
                  <a:endParaRPr lang="zh-TW" altLang="en-US" sz="2800"/>
                </a:p>
              </p:txBody>
            </p:sp>
            <p:sp>
              <p:nvSpPr>
                <p:cNvPr id="47" name="文字方塊 46"/>
                <p:cNvSpPr txBox="1"/>
                <p:nvPr/>
              </p:nvSpPr>
              <p:spPr>
                <a:xfrm>
                  <a:off x="8046579" y="2065789"/>
                  <a:ext cx="421910" cy="369332"/>
                </a:xfrm>
                <a:prstGeom prst="rect">
                  <a:avLst/>
                </a:prstGeom>
                <a:noFill/>
              </p:spPr>
              <p:txBody>
                <a:bodyPr wrap="none" rtlCol="0">
                  <a:spAutoFit/>
                </a:bodyPr>
                <a:lstStyle/>
                <a:p>
                  <a:r>
                    <a:rPr lang="en-US" altLang="zh-TW" dirty="0"/>
                    <a:t>X</a:t>
                  </a:r>
                  <a:r>
                    <a:rPr lang="en-US" altLang="zh-TW" dirty="0" smtClean="0"/>
                    <a:t>1</a:t>
                  </a:r>
                  <a:endParaRPr lang="zh-TW" altLang="en-US" dirty="0"/>
                </a:p>
              </p:txBody>
            </p:sp>
            <p:sp>
              <p:nvSpPr>
                <p:cNvPr id="48" name="文字方塊 47"/>
                <p:cNvSpPr txBox="1"/>
                <p:nvPr/>
              </p:nvSpPr>
              <p:spPr>
                <a:xfrm>
                  <a:off x="8005971" y="2862943"/>
                  <a:ext cx="421910" cy="369332"/>
                </a:xfrm>
                <a:prstGeom prst="rect">
                  <a:avLst/>
                </a:prstGeom>
                <a:noFill/>
              </p:spPr>
              <p:txBody>
                <a:bodyPr wrap="none" rtlCol="0">
                  <a:spAutoFit/>
                </a:bodyPr>
                <a:lstStyle/>
                <a:p>
                  <a:r>
                    <a:rPr lang="en-US" altLang="zh-TW" dirty="0"/>
                    <a:t>X</a:t>
                  </a:r>
                  <a:r>
                    <a:rPr lang="en-US" altLang="zh-TW" dirty="0" smtClean="0"/>
                    <a:t>2</a:t>
                  </a:r>
                  <a:endParaRPr lang="zh-TW" altLang="en-US" dirty="0"/>
                </a:p>
              </p:txBody>
            </p:sp>
            <p:sp>
              <p:nvSpPr>
                <p:cNvPr id="49" name="文字方塊 48"/>
                <p:cNvSpPr txBox="1"/>
                <p:nvPr/>
              </p:nvSpPr>
              <p:spPr>
                <a:xfrm>
                  <a:off x="8055313" y="4477872"/>
                  <a:ext cx="426720" cy="369332"/>
                </a:xfrm>
                <a:prstGeom prst="rect">
                  <a:avLst/>
                </a:prstGeom>
                <a:noFill/>
              </p:spPr>
              <p:txBody>
                <a:bodyPr wrap="none" rtlCol="0">
                  <a:spAutoFit/>
                </a:bodyPr>
                <a:lstStyle/>
                <a:p>
                  <a:r>
                    <a:rPr lang="en-US" altLang="zh-TW" dirty="0" err="1"/>
                    <a:t>X</a:t>
                  </a:r>
                  <a:r>
                    <a:rPr lang="en-US" altLang="zh-TW" dirty="0" err="1" smtClean="0"/>
                    <a:t>n</a:t>
                  </a:r>
                  <a:endParaRPr lang="zh-TW" altLang="en-US" dirty="0"/>
                </a:p>
              </p:txBody>
            </p:sp>
            <p:sp>
              <p:nvSpPr>
                <p:cNvPr id="50" name="文字方塊 49"/>
                <p:cNvSpPr txBox="1"/>
                <p:nvPr/>
              </p:nvSpPr>
              <p:spPr>
                <a:xfrm>
                  <a:off x="9145663" y="2168226"/>
                  <a:ext cx="506870" cy="369332"/>
                </a:xfrm>
                <a:prstGeom prst="rect">
                  <a:avLst/>
                </a:prstGeom>
                <a:noFill/>
              </p:spPr>
              <p:txBody>
                <a:bodyPr wrap="none" rtlCol="0">
                  <a:spAutoFit/>
                </a:bodyPr>
                <a:lstStyle/>
                <a:p>
                  <a:r>
                    <a:rPr lang="en-US" altLang="zh-TW" dirty="0"/>
                    <a:t>W</a:t>
                  </a:r>
                  <a:r>
                    <a:rPr lang="en-US" altLang="zh-TW" dirty="0" smtClean="0"/>
                    <a:t>1</a:t>
                  </a:r>
                  <a:endParaRPr lang="zh-TW" altLang="en-US" dirty="0"/>
                </a:p>
              </p:txBody>
            </p:sp>
            <p:sp>
              <p:nvSpPr>
                <p:cNvPr id="51" name="文字方塊 50"/>
                <p:cNvSpPr txBox="1"/>
                <p:nvPr/>
              </p:nvSpPr>
              <p:spPr>
                <a:xfrm>
                  <a:off x="8932042" y="2784883"/>
                  <a:ext cx="506870" cy="369332"/>
                </a:xfrm>
                <a:prstGeom prst="rect">
                  <a:avLst/>
                </a:prstGeom>
                <a:noFill/>
              </p:spPr>
              <p:txBody>
                <a:bodyPr wrap="none" rtlCol="0">
                  <a:spAutoFit/>
                </a:bodyPr>
                <a:lstStyle/>
                <a:p>
                  <a:r>
                    <a:rPr lang="en-US" altLang="zh-TW" dirty="0"/>
                    <a:t>W</a:t>
                  </a:r>
                  <a:r>
                    <a:rPr lang="en-US" altLang="zh-TW" dirty="0" smtClean="0"/>
                    <a:t>2</a:t>
                  </a:r>
                  <a:endParaRPr lang="zh-TW" altLang="en-US" dirty="0"/>
                </a:p>
              </p:txBody>
            </p:sp>
            <p:sp>
              <p:nvSpPr>
                <p:cNvPr id="52" name="文字方塊 51"/>
                <p:cNvSpPr txBox="1"/>
                <p:nvPr/>
              </p:nvSpPr>
              <p:spPr>
                <a:xfrm>
                  <a:off x="9000011" y="3789040"/>
                  <a:ext cx="504946" cy="369332"/>
                </a:xfrm>
                <a:prstGeom prst="rect">
                  <a:avLst/>
                </a:prstGeom>
                <a:noFill/>
              </p:spPr>
              <p:txBody>
                <a:bodyPr wrap="none" rtlCol="0">
                  <a:spAutoFit/>
                </a:bodyPr>
                <a:lstStyle/>
                <a:p>
                  <a:r>
                    <a:rPr lang="en-US" altLang="zh-TW" dirty="0" err="1"/>
                    <a:t>W</a:t>
                  </a:r>
                  <a:r>
                    <a:rPr lang="en-US" altLang="zh-TW" dirty="0" err="1" smtClean="0"/>
                    <a:t>n</a:t>
                  </a:r>
                  <a:endParaRPr lang="zh-TW" altLang="en-US" dirty="0"/>
                </a:p>
              </p:txBody>
            </p:sp>
            <p:sp>
              <p:nvSpPr>
                <p:cNvPr id="53" name="文字方塊 52"/>
                <p:cNvSpPr txBox="1"/>
                <p:nvPr/>
              </p:nvSpPr>
              <p:spPr>
                <a:xfrm>
                  <a:off x="10068967" y="4176666"/>
                  <a:ext cx="306494" cy="369332"/>
                </a:xfrm>
                <a:prstGeom prst="rect">
                  <a:avLst/>
                </a:prstGeom>
                <a:noFill/>
              </p:spPr>
              <p:txBody>
                <a:bodyPr wrap="none" rtlCol="0">
                  <a:spAutoFit/>
                </a:bodyPr>
                <a:lstStyle/>
                <a:p>
                  <a:r>
                    <a:rPr lang="en-US" altLang="zh-TW" smtClean="0"/>
                    <a:t>b</a:t>
                  </a:r>
                  <a:endParaRPr lang="zh-TW" altLang="en-US"/>
                </a:p>
              </p:txBody>
            </p:sp>
            <p:sp>
              <p:nvSpPr>
                <p:cNvPr id="54" name="文字方塊 53"/>
                <p:cNvSpPr txBox="1"/>
                <p:nvPr/>
              </p:nvSpPr>
              <p:spPr>
                <a:xfrm>
                  <a:off x="13271501" y="2768746"/>
                  <a:ext cx="296876" cy="369332"/>
                </a:xfrm>
                <a:prstGeom prst="rect">
                  <a:avLst/>
                </a:prstGeom>
                <a:noFill/>
              </p:spPr>
              <p:txBody>
                <a:bodyPr wrap="none" rtlCol="0">
                  <a:spAutoFit/>
                </a:bodyPr>
                <a:lstStyle/>
                <a:p>
                  <a:r>
                    <a:rPr lang="en-US" altLang="zh-TW" dirty="0"/>
                    <a:t>Y</a:t>
                  </a:r>
                  <a:endParaRPr lang="zh-TW" altLang="en-US" dirty="0"/>
                </a:p>
              </p:txBody>
            </p:sp>
            <p:sp>
              <p:nvSpPr>
                <p:cNvPr id="55" name="矩形 54"/>
                <p:cNvSpPr/>
                <p:nvPr/>
              </p:nvSpPr>
              <p:spPr>
                <a:xfrm>
                  <a:off x="11594654" y="2769160"/>
                  <a:ext cx="959639" cy="95963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6" name="橢圓 55"/>
                <p:cNvSpPr/>
                <p:nvPr/>
              </p:nvSpPr>
              <p:spPr>
                <a:xfrm>
                  <a:off x="8491108" y="2072446"/>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7" name="橢圓 56"/>
                <p:cNvSpPr/>
                <p:nvPr/>
              </p:nvSpPr>
              <p:spPr>
                <a:xfrm>
                  <a:off x="8456124" y="2943334"/>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8" name="橢圓 57"/>
                <p:cNvSpPr/>
                <p:nvPr/>
              </p:nvSpPr>
              <p:spPr>
                <a:xfrm>
                  <a:off x="8576691" y="4545998"/>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9" name="橢圓 58"/>
                <p:cNvSpPr/>
                <p:nvPr/>
              </p:nvSpPr>
              <p:spPr>
                <a:xfrm>
                  <a:off x="9834562" y="4731591"/>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0" name="直線單箭頭接點 59"/>
                <p:cNvCxnSpPr>
                  <a:stCxn id="56" idx="5"/>
                </p:cNvCxnSpPr>
                <p:nvPr/>
              </p:nvCxnSpPr>
              <p:spPr>
                <a:xfrm>
                  <a:off x="8669117" y="2250455"/>
                  <a:ext cx="1169325" cy="736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a:stCxn id="57" idx="6"/>
                  <a:endCxn id="43" idx="2"/>
                </p:cNvCxnSpPr>
                <p:nvPr/>
              </p:nvCxnSpPr>
              <p:spPr>
                <a:xfrm>
                  <a:off x="8664675" y="3047610"/>
                  <a:ext cx="1095175" cy="2013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2" name="直線單箭頭接點 61"/>
                <p:cNvCxnSpPr>
                  <a:stCxn id="58" idx="7"/>
                  <a:endCxn id="43" idx="3"/>
                </p:cNvCxnSpPr>
                <p:nvPr/>
              </p:nvCxnSpPr>
              <p:spPr>
                <a:xfrm flipV="1">
                  <a:off x="8754700" y="3630860"/>
                  <a:ext cx="1163330" cy="9456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3" name="直線單箭頭接點 62"/>
                <p:cNvCxnSpPr>
                  <a:stCxn id="59" idx="0"/>
                </p:cNvCxnSpPr>
                <p:nvPr/>
              </p:nvCxnSpPr>
              <p:spPr>
                <a:xfrm flipV="1">
                  <a:off x="9938838" y="3744900"/>
                  <a:ext cx="187073" cy="986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直線單箭頭接點 63"/>
                <p:cNvCxnSpPr>
                  <a:stCxn id="43" idx="6"/>
                  <a:endCxn id="55" idx="1"/>
                </p:cNvCxnSpPr>
                <p:nvPr/>
              </p:nvCxnSpPr>
              <p:spPr>
                <a:xfrm>
                  <a:off x="10839970" y="3248980"/>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5" name="橢圓 64"/>
                <p:cNvSpPr/>
                <p:nvPr/>
              </p:nvSpPr>
              <p:spPr>
                <a:xfrm>
                  <a:off x="13308977" y="3119327"/>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文字方塊 65"/>
                <p:cNvSpPr txBox="1"/>
                <p:nvPr/>
              </p:nvSpPr>
              <p:spPr>
                <a:xfrm>
                  <a:off x="8472415" y="3480937"/>
                  <a:ext cx="461665" cy="683842"/>
                </a:xfrm>
                <a:prstGeom prst="rect">
                  <a:avLst/>
                </a:prstGeom>
                <a:noFill/>
              </p:spPr>
              <p:txBody>
                <a:bodyPr vert="eaVert" wrap="none" rtlCol="0">
                  <a:spAutoFit/>
                </a:bodyPr>
                <a:lstStyle/>
                <a:p>
                  <a:r>
                    <a:rPr lang="en-US" altLang="zh-TW" smtClean="0"/>
                    <a:t>………..</a:t>
                  </a:r>
                  <a:endParaRPr lang="zh-TW" altLang="en-US"/>
                </a:p>
              </p:txBody>
            </p:sp>
            <p:sp>
              <p:nvSpPr>
                <p:cNvPr id="67" name="文字方塊 66"/>
                <p:cNvSpPr txBox="1"/>
                <p:nvPr/>
              </p:nvSpPr>
              <p:spPr>
                <a:xfrm>
                  <a:off x="9795969" y="5029290"/>
                  <a:ext cx="301686" cy="369332"/>
                </a:xfrm>
                <a:prstGeom prst="rect">
                  <a:avLst/>
                </a:prstGeom>
                <a:noFill/>
              </p:spPr>
              <p:txBody>
                <a:bodyPr wrap="none" rtlCol="0">
                  <a:spAutoFit/>
                </a:bodyPr>
                <a:lstStyle/>
                <a:p>
                  <a:r>
                    <a:rPr lang="en-US" altLang="zh-TW" smtClean="0"/>
                    <a:t>1</a:t>
                  </a:r>
                  <a:endParaRPr lang="zh-TW" altLang="en-US"/>
                </a:p>
              </p:txBody>
            </p:sp>
          </p:grpSp>
        </p:grpSp>
        <p:cxnSp>
          <p:nvCxnSpPr>
            <p:cNvPr id="42" name="直線單箭頭接點 41"/>
            <p:cNvCxnSpPr/>
            <p:nvPr/>
          </p:nvCxnSpPr>
          <p:spPr>
            <a:xfrm>
              <a:off x="5750133" y="3367715"/>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 name="投影片編號版面配置區 3"/>
          <p:cNvSpPr>
            <a:spLocks noGrp="1"/>
          </p:cNvSpPr>
          <p:nvPr>
            <p:ph type="sldNum" sz="quarter" idx="12"/>
          </p:nvPr>
        </p:nvSpPr>
        <p:spPr/>
        <p:txBody>
          <a:bodyPr/>
          <a:lstStyle/>
          <a:p>
            <a:fld id="{EBA660C4-8EC1-4890-874E-5CA0D19E2E89}" type="slidenum">
              <a:rPr lang="zh-TW" altLang="en-US" smtClean="0"/>
              <a:t>20</a:t>
            </a:fld>
            <a:endParaRPr lang="zh-TW" altLang="en-US"/>
          </a:p>
        </p:txBody>
      </p:sp>
    </p:spTree>
    <p:extLst>
      <p:ext uri="{BB962C8B-B14F-4D97-AF65-F5344CB8AC3E}">
        <p14:creationId xmlns:p14="http://schemas.microsoft.com/office/powerpoint/2010/main" val="2404244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sp>
        <p:nvSpPr>
          <p:cNvPr id="5" name="矩形 4"/>
          <p:cNvSpPr/>
          <p:nvPr/>
        </p:nvSpPr>
        <p:spPr>
          <a:xfrm>
            <a:off x="2412309" y="2605305"/>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3006713" y="5190716"/>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708696" y="2605305"/>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7332355" y="3727706"/>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11" name="矩形 10"/>
          <p:cNvSpPr/>
          <p:nvPr/>
        </p:nvSpPr>
        <p:spPr>
          <a:xfrm>
            <a:off x="7332355" y="1754744"/>
            <a:ext cx="877163"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真實值</a:t>
            </a:r>
            <a:endParaRPr lang="zh-TW" altLang="en-US" b="1" dirty="0">
              <a:solidFill>
                <a:srgbClr val="002060"/>
              </a:solidFill>
              <a:effectLst>
                <a:outerShdw blurRad="38100" dist="38100" dir="2700000" algn="tl">
                  <a:srgbClr val="000000">
                    <a:alpha val="43137"/>
                  </a:srgbClr>
                </a:outerShdw>
              </a:effectLst>
            </a:endParaRPr>
          </a:p>
        </p:txBody>
      </p:sp>
      <p:cxnSp>
        <p:nvCxnSpPr>
          <p:cNvPr id="13" name="直線單箭頭接點 12"/>
          <p:cNvCxnSpPr>
            <a:stCxn id="11" idx="2"/>
          </p:cNvCxnSpPr>
          <p:nvPr/>
        </p:nvCxnSpPr>
        <p:spPr>
          <a:xfrm>
            <a:off x="7770937" y="2124076"/>
            <a:ext cx="0" cy="160363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7876542" y="2489975"/>
            <a:ext cx="665952"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a:solidFill>
                <a:srgbClr val="002060"/>
              </a:solidFill>
              <a:effectLst>
                <a:outerShdw blurRad="38100" dist="38100" dir="2700000" algn="tl">
                  <a:srgbClr val="000000">
                    <a:alpha val="43137"/>
                  </a:srgbClr>
                </a:outerShdw>
              </a:effectLst>
            </a:endParaRPr>
          </a:p>
        </p:txBody>
      </p:sp>
      <p:sp>
        <p:nvSpPr>
          <p:cNvPr id="17" name="矩形 16"/>
          <p:cNvSpPr/>
          <p:nvPr/>
        </p:nvSpPr>
        <p:spPr>
          <a:xfrm>
            <a:off x="4823915" y="1285618"/>
            <a:ext cx="2095445"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步驟三</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計算出</a:t>
            </a:r>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smtClean="0">
              <a:solidFill>
                <a:srgbClr val="002060"/>
              </a:solidFill>
              <a:effectLst>
                <a:outerShdw blurRad="38100" dist="38100" dir="2700000" algn="tl">
                  <a:srgbClr val="000000">
                    <a:alpha val="43137"/>
                  </a:srgbClr>
                </a:outerShdw>
              </a:effectLst>
            </a:endParaRPr>
          </a:p>
        </p:txBody>
      </p:sp>
      <p:grpSp>
        <p:nvGrpSpPr>
          <p:cNvPr id="44" name="群組 43"/>
          <p:cNvGrpSpPr/>
          <p:nvPr/>
        </p:nvGrpSpPr>
        <p:grpSpPr>
          <a:xfrm>
            <a:off x="810140" y="2933376"/>
            <a:ext cx="5562406" cy="3332833"/>
            <a:chOff x="1201811" y="2201229"/>
            <a:chExt cx="5562406" cy="3332833"/>
          </a:xfrm>
        </p:grpSpPr>
        <p:grpSp>
          <p:nvGrpSpPr>
            <p:cNvPr id="45" name="群組 44"/>
            <p:cNvGrpSpPr/>
            <p:nvPr/>
          </p:nvGrpSpPr>
          <p:grpSpPr>
            <a:xfrm>
              <a:off x="1201811" y="2201229"/>
              <a:ext cx="5562406" cy="3332833"/>
              <a:chOff x="8005971" y="2065789"/>
              <a:chExt cx="5562406" cy="3332833"/>
            </a:xfrm>
          </p:grpSpPr>
          <p:sp>
            <p:nvSpPr>
              <p:cNvPr id="47" name="橢圓 46"/>
              <p:cNvSpPr/>
              <p:nvPr/>
            </p:nvSpPr>
            <p:spPr>
              <a:xfrm>
                <a:off x="9759850" y="2708920"/>
                <a:ext cx="1080120" cy="108012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8" name="群組 47"/>
              <p:cNvGrpSpPr/>
              <p:nvPr/>
            </p:nvGrpSpPr>
            <p:grpSpPr>
              <a:xfrm>
                <a:off x="8005971" y="2065789"/>
                <a:ext cx="5562406" cy="3332833"/>
                <a:chOff x="8005971" y="2065789"/>
                <a:chExt cx="5562406" cy="3332833"/>
              </a:xfrm>
            </p:grpSpPr>
            <p:sp>
              <p:nvSpPr>
                <p:cNvPr id="49" name="文字方塊 48"/>
                <p:cNvSpPr txBox="1"/>
                <p:nvPr/>
              </p:nvSpPr>
              <p:spPr>
                <a:xfrm>
                  <a:off x="9876303" y="2987370"/>
                  <a:ext cx="888385" cy="523220"/>
                </a:xfrm>
                <a:prstGeom prst="rect">
                  <a:avLst/>
                </a:prstGeom>
                <a:noFill/>
              </p:spPr>
              <p:txBody>
                <a:bodyPr wrap="none" rtlCol="0">
                  <a:spAutoFit/>
                </a:bodyPr>
                <a:lstStyle/>
                <a:p>
                  <a:r>
                    <a:rPr lang="en-US" altLang="zh-TW" sz="2800" dirty="0" smtClean="0"/>
                    <a:t>SUM</a:t>
                  </a:r>
                  <a:endParaRPr lang="zh-TW" altLang="en-US" sz="2800" dirty="0"/>
                </a:p>
              </p:txBody>
            </p:sp>
            <p:sp>
              <p:nvSpPr>
                <p:cNvPr id="50" name="文字方塊 49"/>
                <p:cNvSpPr txBox="1"/>
                <p:nvPr/>
              </p:nvSpPr>
              <p:spPr>
                <a:xfrm>
                  <a:off x="11927638" y="2961993"/>
                  <a:ext cx="293670" cy="523220"/>
                </a:xfrm>
                <a:prstGeom prst="rect">
                  <a:avLst/>
                </a:prstGeom>
                <a:noFill/>
              </p:spPr>
              <p:txBody>
                <a:bodyPr wrap="none" rtlCol="0">
                  <a:spAutoFit/>
                </a:bodyPr>
                <a:lstStyle/>
                <a:p>
                  <a:r>
                    <a:rPr lang="en-US" altLang="zh-TW" sz="2800" smtClean="0"/>
                    <a:t>f</a:t>
                  </a:r>
                  <a:endParaRPr lang="zh-TW" altLang="en-US" sz="2800"/>
                </a:p>
              </p:txBody>
            </p:sp>
            <p:sp>
              <p:nvSpPr>
                <p:cNvPr id="51" name="文字方塊 50"/>
                <p:cNvSpPr txBox="1"/>
                <p:nvPr/>
              </p:nvSpPr>
              <p:spPr>
                <a:xfrm>
                  <a:off x="8046579" y="2065789"/>
                  <a:ext cx="421910" cy="369332"/>
                </a:xfrm>
                <a:prstGeom prst="rect">
                  <a:avLst/>
                </a:prstGeom>
                <a:noFill/>
              </p:spPr>
              <p:txBody>
                <a:bodyPr wrap="none" rtlCol="0">
                  <a:spAutoFit/>
                </a:bodyPr>
                <a:lstStyle/>
                <a:p>
                  <a:r>
                    <a:rPr lang="en-US" altLang="zh-TW" dirty="0"/>
                    <a:t>X</a:t>
                  </a:r>
                  <a:r>
                    <a:rPr lang="en-US" altLang="zh-TW" dirty="0" smtClean="0"/>
                    <a:t>1</a:t>
                  </a:r>
                  <a:endParaRPr lang="zh-TW" altLang="en-US" dirty="0"/>
                </a:p>
              </p:txBody>
            </p:sp>
            <p:sp>
              <p:nvSpPr>
                <p:cNvPr id="52" name="文字方塊 51"/>
                <p:cNvSpPr txBox="1"/>
                <p:nvPr/>
              </p:nvSpPr>
              <p:spPr>
                <a:xfrm>
                  <a:off x="8005971" y="2862943"/>
                  <a:ext cx="421910" cy="369332"/>
                </a:xfrm>
                <a:prstGeom prst="rect">
                  <a:avLst/>
                </a:prstGeom>
                <a:noFill/>
              </p:spPr>
              <p:txBody>
                <a:bodyPr wrap="none" rtlCol="0">
                  <a:spAutoFit/>
                </a:bodyPr>
                <a:lstStyle/>
                <a:p>
                  <a:r>
                    <a:rPr lang="en-US" altLang="zh-TW" dirty="0"/>
                    <a:t>X</a:t>
                  </a:r>
                  <a:r>
                    <a:rPr lang="en-US" altLang="zh-TW" dirty="0" smtClean="0"/>
                    <a:t>2</a:t>
                  </a:r>
                  <a:endParaRPr lang="zh-TW" altLang="en-US" dirty="0"/>
                </a:p>
              </p:txBody>
            </p:sp>
            <p:sp>
              <p:nvSpPr>
                <p:cNvPr id="53" name="文字方塊 52"/>
                <p:cNvSpPr txBox="1"/>
                <p:nvPr/>
              </p:nvSpPr>
              <p:spPr>
                <a:xfrm>
                  <a:off x="8055313" y="4477872"/>
                  <a:ext cx="426720" cy="369332"/>
                </a:xfrm>
                <a:prstGeom prst="rect">
                  <a:avLst/>
                </a:prstGeom>
                <a:noFill/>
              </p:spPr>
              <p:txBody>
                <a:bodyPr wrap="none" rtlCol="0">
                  <a:spAutoFit/>
                </a:bodyPr>
                <a:lstStyle/>
                <a:p>
                  <a:r>
                    <a:rPr lang="en-US" altLang="zh-TW" dirty="0" err="1"/>
                    <a:t>X</a:t>
                  </a:r>
                  <a:r>
                    <a:rPr lang="en-US" altLang="zh-TW" dirty="0" err="1" smtClean="0"/>
                    <a:t>n</a:t>
                  </a:r>
                  <a:endParaRPr lang="zh-TW" altLang="en-US" dirty="0"/>
                </a:p>
              </p:txBody>
            </p:sp>
            <p:sp>
              <p:nvSpPr>
                <p:cNvPr id="54" name="文字方塊 53"/>
                <p:cNvSpPr txBox="1"/>
                <p:nvPr/>
              </p:nvSpPr>
              <p:spPr>
                <a:xfrm>
                  <a:off x="9145663" y="2168226"/>
                  <a:ext cx="506870" cy="369332"/>
                </a:xfrm>
                <a:prstGeom prst="rect">
                  <a:avLst/>
                </a:prstGeom>
                <a:noFill/>
              </p:spPr>
              <p:txBody>
                <a:bodyPr wrap="none" rtlCol="0">
                  <a:spAutoFit/>
                </a:bodyPr>
                <a:lstStyle/>
                <a:p>
                  <a:r>
                    <a:rPr lang="en-US" altLang="zh-TW" dirty="0"/>
                    <a:t>W</a:t>
                  </a:r>
                  <a:r>
                    <a:rPr lang="en-US" altLang="zh-TW" dirty="0" smtClean="0"/>
                    <a:t>1</a:t>
                  </a:r>
                  <a:endParaRPr lang="zh-TW" altLang="en-US" dirty="0"/>
                </a:p>
              </p:txBody>
            </p:sp>
            <p:sp>
              <p:nvSpPr>
                <p:cNvPr id="55" name="文字方塊 54"/>
                <p:cNvSpPr txBox="1"/>
                <p:nvPr/>
              </p:nvSpPr>
              <p:spPr>
                <a:xfrm>
                  <a:off x="8932042" y="2784883"/>
                  <a:ext cx="506870" cy="369332"/>
                </a:xfrm>
                <a:prstGeom prst="rect">
                  <a:avLst/>
                </a:prstGeom>
                <a:noFill/>
              </p:spPr>
              <p:txBody>
                <a:bodyPr wrap="none" rtlCol="0">
                  <a:spAutoFit/>
                </a:bodyPr>
                <a:lstStyle/>
                <a:p>
                  <a:r>
                    <a:rPr lang="en-US" altLang="zh-TW" dirty="0"/>
                    <a:t>W</a:t>
                  </a:r>
                  <a:r>
                    <a:rPr lang="en-US" altLang="zh-TW" dirty="0" smtClean="0"/>
                    <a:t>2</a:t>
                  </a:r>
                  <a:endParaRPr lang="zh-TW" altLang="en-US" dirty="0"/>
                </a:p>
              </p:txBody>
            </p:sp>
            <p:sp>
              <p:nvSpPr>
                <p:cNvPr id="56" name="文字方塊 55"/>
                <p:cNvSpPr txBox="1"/>
                <p:nvPr/>
              </p:nvSpPr>
              <p:spPr>
                <a:xfrm>
                  <a:off x="9000011" y="3789040"/>
                  <a:ext cx="504946" cy="369332"/>
                </a:xfrm>
                <a:prstGeom prst="rect">
                  <a:avLst/>
                </a:prstGeom>
                <a:noFill/>
              </p:spPr>
              <p:txBody>
                <a:bodyPr wrap="none" rtlCol="0">
                  <a:spAutoFit/>
                </a:bodyPr>
                <a:lstStyle/>
                <a:p>
                  <a:r>
                    <a:rPr lang="en-US" altLang="zh-TW" dirty="0" err="1"/>
                    <a:t>W</a:t>
                  </a:r>
                  <a:r>
                    <a:rPr lang="en-US" altLang="zh-TW" dirty="0" err="1" smtClean="0"/>
                    <a:t>n</a:t>
                  </a:r>
                  <a:endParaRPr lang="zh-TW" altLang="en-US" dirty="0"/>
                </a:p>
              </p:txBody>
            </p:sp>
            <p:sp>
              <p:nvSpPr>
                <p:cNvPr id="57" name="文字方塊 56"/>
                <p:cNvSpPr txBox="1"/>
                <p:nvPr/>
              </p:nvSpPr>
              <p:spPr>
                <a:xfrm>
                  <a:off x="10068967" y="4176666"/>
                  <a:ext cx="306494" cy="369332"/>
                </a:xfrm>
                <a:prstGeom prst="rect">
                  <a:avLst/>
                </a:prstGeom>
                <a:noFill/>
              </p:spPr>
              <p:txBody>
                <a:bodyPr wrap="none" rtlCol="0">
                  <a:spAutoFit/>
                </a:bodyPr>
                <a:lstStyle/>
                <a:p>
                  <a:r>
                    <a:rPr lang="en-US" altLang="zh-TW" smtClean="0"/>
                    <a:t>b</a:t>
                  </a:r>
                  <a:endParaRPr lang="zh-TW" altLang="en-US"/>
                </a:p>
              </p:txBody>
            </p:sp>
            <p:sp>
              <p:nvSpPr>
                <p:cNvPr id="58" name="文字方塊 57"/>
                <p:cNvSpPr txBox="1"/>
                <p:nvPr/>
              </p:nvSpPr>
              <p:spPr>
                <a:xfrm>
                  <a:off x="13271501" y="2768746"/>
                  <a:ext cx="296876" cy="369332"/>
                </a:xfrm>
                <a:prstGeom prst="rect">
                  <a:avLst/>
                </a:prstGeom>
                <a:noFill/>
              </p:spPr>
              <p:txBody>
                <a:bodyPr wrap="none" rtlCol="0">
                  <a:spAutoFit/>
                </a:bodyPr>
                <a:lstStyle/>
                <a:p>
                  <a:r>
                    <a:rPr lang="en-US" altLang="zh-TW" dirty="0"/>
                    <a:t>Y</a:t>
                  </a:r>
                  <a:endParaRPr lang="zh-TW" altLang="en-US" dirty="0"/>
                </a:p>
              </p:txBody>
            </p:sp>
            <p:sp>
              <p:nvSpPr>
                <p:cNvPr id="59" name="矩形 58"/>
                <p:cNvSpPr/>
                <p:nvPr/>
              </p:nvSpPr>
              <p:spPr>
                <a:xfrm>
                  <a:off x="11594654" y="2769160"/>
                  <a:ext cx="959639" cy="95963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橢圓 59"/>
                <p:cNvSpPr/>
                <p:nvPr/>
              </p:nvSpPr>
              <p:spPr>
                <a:xfrm>
                  <a:off x="8491108" y="2072446"/>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橢圓 60"/>
                <p:cNvSpPr/>
                <p:nvPr/>
              </p:nvSpPr>
              <p:spPr>
                <a:xfrm>
                  <a:off x="8456124" y="2943334"/>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橢圓 61"/>
                <p:cNvSpPr/>
                <p:nvPr/>
              </p:nvSpPr>
              <p:spPr>
                <a:xfrm>
                  <a:off x="8576691" y="4545998"/>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橢圓 62"/>
                <p:cNvSpPr/>
                <p:nvPr/>
              </p:nvSpPr>
              <p:spPr>
                <a:xfrm>
                  <a:off x="9834562" y="4731591"/>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4" name="直線單箭頭接點 63"/>
                <p:cNvCxnSpPr>
                  <a:stCxn id="60" idx="5"/>
                </p:cNvCxnSpPr>
                <p:nvPr/>
              </p:nvCxnSpPr>
              <p:spPr>
                <a:xfrm>
                  <a:off x="8669117" y="2250455"/>
                  <a:ext cx="1169325" cy="736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直線單箭頭接點 64"/>
                <p:cNvCxnSpPr>
                  <a:stCxn id="61" idx="6"/>
                  <a:endCxn id="47" idx="2"/>
                </p:cNvCxnSpPr>
                <p:nvPr/>
              </p:nvCxnSpPr>
              <p:spPr>
                <a:xfrm>
                  <a:off x="8664675" y="3047610"/>
                  <a:ext cx="1095175" cy="2013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6" name="直線單箭頭接點 65"/>
                <p:cNvCxnSpPr>
                  <a:stCxn id="62" idx="7"/>
                  <a:endCxn id="47" idx="3"/>
                </p:cNvCxnSpPr>
                <p:nvPr/>
              </p:nvCxnSpPr>
              <p:spPr>
                <a:xfrm flipV="1">
                  <a:off x="8754700" y="3630860"/>
                  <a:ext cx="1163330" cy="9456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7" name="直線單箭頭接點 66"/>
                <p:cNvCxnSpPr>
                  <a:stCxn id="63" idx="0"/>
                </p:cNvCxnSpPr>
                <p:nvPr/>
              </p:nvCxnSpPr>
              <p:spPr>
                <a:xfrm flipV="1">
                  <a:off x="9938838" y="3744900"/>
                  <a:ext cx="187073" cy="986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a:stCxn id="47" idx="6"/>
                  <a:endCxn id="59" idx="1"/>
                </p:cNvCxnSpPr>
                <p:nvPr/>
              </p:nvCxnSpPr>
              <p:spPr>
                <a:xfrm>
                  <a:off x="10839970" y="3248980"/>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橢圓 68"/>
                <p:cNvSpPr/>
                <p:nvPr/>
              </p:nvSpPr>
              <p:spPr>
                <a:xfrm>
                  <a:off x="13308977" y="3119327"/>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0" name="文字方塊 69"/>
                <p:cNvSpPr txBox="1"/>
                <p:nvPr/>
              </p:nvSpPr>
              <p:spPr>
                <a:xfrm>
                  <a:off x="8472415" y="3480937"/>
                  <a:ext cx="461665" cy="683842"/>
                </a:xfrm>
                <a:prstGeom prst="rect">
                  <a:avLst/>
                </a:prstGeom>
                <a:noFill/>
              </p:spPr>
              <p:txBody>
                <a:bodyPr vert="eaVert" wrap="none" rtlCol="0">
                  <a:spAutoFit/>
                </a:bodyPr>
                <a:lstStyle/>
                <a:p>
                  <a:r>
                    <a:rPr lang="en-US" altLang="zh-TW" smtClean="0"/>
                    <a:t>………..</a:t>
                  </a:r>
                  <a:endParaRPr lang="zh-TW" altLang="en-US"/>
                </a:p>
              </p:txBody>
            </p:sp>
            <p:sp>
              <p:nvSpPr>
                <p:cNvPr id="71" name="文字方塊 70"/>
                <p:cNvSpPr txBox="1"/>
                <p:nvPr/>
              </p:nvSpPr>
              <p:spPr>
                <a:xfrm>
                  <a:off x="9795969" y="5029290"/>
                  <a:ext cx="301686" cy="369332"/>
                </a:xfrm>
                <a:prstGeom prst="rect">
                  <a:avLst/>
                </a:prstGeom>
                <a:noFill/>
              </p:spPr>
              <p:txBody>
                <a:bodyPr wrap="none" rtlCol="0">
                  <a:spAutoFit/>
                </a:bodyPr>
                <a:lstStyle/>
                <a:p>
                  <a:r>
                    <a:rPr lang="en-US" altLang="zh-TW" smtClean="0"/>
                    <a:t>1</a:t>
                  </a:r>
                  <a:endParaRPr lang="zh-TW" altLang="en-US"/>
                </a:p>
              </p:txBody>
            </p:sp>
          </p:grpSp>
        </p:grpSp>
        <p:cxnSp>
          <p:nvCxnSpPr>
            <p:cNvPr id="46" name="直線單箭頭接點 45"/>
            <p:cNvCxnSpPr/>
            <p:nvPr/>
          </p:nvCxnSpPr>
          <p:spPr>
            <a:xfrm>
              <a:off x="5750133" y="3367715"/>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 name="投影片編號版面配置區 2"/>
          <p:cNvSpPr>
            <a:spLocks noGrp="1"/>
          </p:cNvSpPr>
          <p:nvPr>
            <p:ph type="sldNum" sz="quarter" idx="12"/>
          </p:nvPr>
        </p:nvSpPr>
        <p:spPr/>
        <p:txBody>
          <a:bodyPr/>
          <a:lstStyle/>
          <a:p>
            <a:fld id="{EBA660C4-8EC1-4890-874E-5CA0D19E2E89}" type="slidenum">
              <a:rPr lang="zh-TW" altLang="en-US" smtClean="0"/>
              <a:t>21</a:t>
            </a:fld>
            <a:endParaRPr lang="zh-TW" altLang="en-US"/>
          </a:p>
        </p:txBody>
      </p:sp>
    </p:spTree>
    <p:extLst>
      <p:ext uri="{BB962C8B-B14F-4D97-AF65-F5344CB8AC3E}">
        <p14:creationId xmlns:p14="http://schemas.microsoft.com/office/powerpoint/2010/main" val="3701638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sp>
        <p:nvSpPr>
          <p:cNvPr id="10" name="矩形 9"/>
          <p:cNvSpPr/>
          <p:nvPr/>
        </p:nvSpPr>
        <p:spPr>
          <a:xfrm>
            <a:off x="6562028" y="4247403"/>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11" name="矩形 10"/>
          <p:cNvSpPr/>
          <p:nvPr/>
        </p:nvSpPr>
        <p:spPr>
          <a:xfrm>
            <a:off x="6598187" y="3760706"/>
            <a:ext cx="877163"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真實值</a:t>
            </a:r>
            <a:endParaRPr lang="zh-TW" altLang="en-US" b="1" dirty="0">
              <a:solidFill>
                <a:srgbClr val="002060"/>
              </a:solidFill>
              <a:effectLst>
                <a:outerShdw blurRad="38100" dist="38100" dir="2700000" algn="tl">
                  <a:srgbClr val="000000">
                    <a:alpha val="43137"/>
                  </a:srgbClr>
                </a:outerShdw>
              </a:effectLst>
            </a:endParaRPr>
          </a:p>
        </p:txBody>
      </p:sp>
      <p:sp>
        <p:nvSpPr>
          <p:cNvPr id="16" name="矩形 15"/>
          <p:cNvSpPr/>
          <p:nvPr/>
        </p:nvSpPr>
        <p:spPr>
          <a:xfrm>
            <a:off x="8116119" y="3945372"/>
            <a:ext cx="665952"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a:solidFill>
                <a:srgbClr val="002060"/>
              </a:solidFill>
              <a:effectLst>
                <a:outerShdw blurRad="38100" dist="38100" dir="2700000" algn="tl">
                  <a:srgbClr val="000000">
                    <a:alpha val="43137"/>
                  </a:srgbClr>
                </a:outerShdw>
              </a:effectLst>
            </a:endParaRPr>
          </a:p>
        </p:txBody>
      </p:sp>
      <p:sp>
        <p:nvSpPr>
          <p:cNvPr id="17" name="矩形 16"/>
          <p:cNvSpPr/>
          <p:nvPr/>
        </p:nvSpPr>
        <p:spPr>
          <a:xfrm>
            <a:off x="167456" y="1189878"/>
            <a:ext cx="5458987" cy="369332"/>
          </a:xfrm>
          <a:prstGeom prst="rect">
            <a:avLst/>
          </a:prstGeom>
        </p:spPr>
        <p:txBody>
          <a:bodyPr wrap="square">
            <a:spAutoFit/>
          </a:bodyPr>
          <a:lstStyle/>
          <a:p>
            <a:r>
              <a:rPr lang="zh-TW" altLang="en-US" b="1" dirty="0" smtClean="0">
                <a:solidFill>
                  <a:srgbClr val="FF0000"/>
                </a:solidFill>
                <a:effectLst>
                  <a:outerShdw blurRad="38100" dist="38100" dir="2700000" algn="tl">
                    <a:srgbClr val="000000">
                      <a:alpha val="43137"/>
                    </a:srgbClr>
                  </a:outerShdw>
                </a:effectLst>
              </a:rPr>
              <a:t>步驟四</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定義</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00206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的更新策略</a:t>
            </a:r>
          </a:p>
        </p:txBody>
      </p:sp>
      <p:sp>
        <p:nvSpPr>
          <p:cNvPr id="3" name="弧形箭號 (下彎) 2"/>
          <p:cNvSpPr/>
          <p:nvPr/>
        </p:nvSpPr>
        <p:spPr>
          <a:xfrm flipH="1">
            <a:off x="2335244" y="2870299"/>
            <a:ext cx="3714704" cy="991894"/>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矩形 7"/>
          <p:cNvSpPr/>
          <p:nvPr/>
        </p:nvSpPr>
        <p:spPr>
          <a:xfrm>
            <a:off x="866985" y="1476148"/>
            <a:ext cx="3074773" cy="369332"/>
          </a:xfrm>
          <a:prstGeom prst="rect">
            <a:avLst/>
          </a:prstGeom>
        </p:spPr>
        <p:txBody>
          <a:bodyPr wrap="square">
            <a:spAutoFit/>
          </a:bodyPr>
          <a:lstStyle/>
          <a:p>
            <a:r>
              <a:rPr lang="en-US" altLang="zh-TW" dirty="0" smtClean="0"/>
              <a:t>Update the weights and bias</a:t>
            </a:r>
          </a:p>
        </p:txBody>
      </p:sp>
      <p:sp>
        <p:nvSpPr>
          <p:cNvPr id="14" name="矩形 13"/>
          <p:cNvSpPr/>
          <p:nvPr/>
        </p:nvSpPr>
        <p:spPr>
          <a:xfrm>
            <a:off x="1545156" y="2100405"/>
            <a:ext cx="3961194" cy="646331"/>
          </a:xfrm>
          <a:prstGeom prst="rect">
            <a:avLst/>
          </a:prstGeom>
          <a:solidFill>
            <a:schemeClr val="accent4">
              <a:lumMod val="20000"/>
              <a:lumOff val="80000"/>
            </a:schemeClr>
          </a:solidFill>
        </p:spPr>
        <p:txBody>
          <a:bodyPr wrap="square">
            <a:spAutoFit/>
          </a:bodyPr>
          <a:lstStyle/>
          <a:p>
            <a:r>
              <a:rPr lang="en-US" altLang="zh-TW" dirty="0" smtClean="0"/>
              <a:t>W(</a:t>
            </a:r>
            <a:r>
              <a:rPr lang="zh-TW" altLang="en-US" dirty="0" smtClean="0"/>
              <a:t>新的</a:t>
            </a:r>
            <a:r>
              <a:rPr lang="en-US" altLang="zh-TW" dirty="0" smtClean="0"/>
              <a:t>)=W(</a:t>
            </a:r>
            <a:r>
              <a:rPr lang="zh-TW" altLang="en-US" dirty="0" smtClean="0"/>
              <a:t>前一回</a:t>
            </a:r>
            <a:r>
              <a:rPr lang="en-US" altLang="zh-TW" dirty="0" smtClean="0"/>
              <a:t>)+</a:t>
            </a:r>
            <a:r>
              <a:rPr lang="en-US" altLang="zh-TW" dirty="0" smtClean="0">
                <a:latin typeface="新細明體" panose="02020500000000000000" pitchFamily="18" charset="-120"/>
                <a:ea typeface="新細明體" panose="02020500000000000000" pitchFamily="18" charset="-120"/>
              </a:rPr>
              <a:t>△W(</a:t>
            </a:r>
            <a:r>
              <a:rPr lang="zh-TW" altLang="en-US" dirty="0" smtClean="0">
                <a:latin typeface="新細明體" panose="02020500000000000000" pitchFamily="18" charset="-120"/>
                <a:ea typeface="新細明體" panose="02020500000000000000" pitchFamily="18" charset="-120"/>
              </a:rPr>
              <a:t>誤差變動</a:t>
            </a:r>
            <a:r>
              <a:rPr lang="en-US" altLang="zh-TW" dirty="0" smtClean="0">
                <a:latin typeface="新細明體" panose="02020500000000000000" pitchFamily="18" charset="-120"/>
                <a:ea typeface="新細明體" panose="02020500000000000000" pitchFamily="18" charset="-120"/>
              </a:rPr>
              <a:t>)</a:t>
            </a:r>
          </a:p>
          <a:p>
            <a:r>
              <a:rPr lang="en-US" altLang="zh-TW" dirty="0">
                <a:latin typeface="新細明體" panose="02020500000000000000" pitchFamily="18" charset="-120"/>
                <a:ea typeface="新細明體" panose="02020500000000000000" pitchFamily="18" charset="-120"/>
              </a:rPr>
              <a:t>b</a:t>
            </a:r>
            <a:r>
              <a:rPr lang="en-US" altLang="zh-TW" dirty="0" smtClean="0"/>
              <a:t>(</a:t>
            </a:r>
            <a:r>
              <a:rPr lang="zh-TW" altLang="en-US" dirty="0" smtClean="0"/>
              <a:t>新的</a:t>
            </a:r>
            <a:r>
              <a:rPr lang="en-US" altLang="zh-TW" dirty="0" smtClean="0"/>
              <a:t>)=b(</a:t>
            </a:r>
            <a:r>
              <a:rPr lang="zh-TW" altLang="en-US" dirty="0" smtClean="0"/>
              <a:t>前一回</a:t>
            </a:r>
            <a:r>
              <a:rPr lang="en-US" altLang="zh-TW" dirty="0" smtClean="0"/>
              <a:t>)+</a:t>
            </a:r>
            <a:r>
              <a:rPr lang="en-US" altLang="zh-TW" dirty="0" smtClean="0">
                <a:latin typeface="新細明體" panose="02020500000000000000" pitchFamily="18" charset="-120"/>
              </a:rPr>
              <a:t>△b(</a:t>
            </a:r>
            <a:r>
              <a:rPr lang="zh-TW" altLang="en-US" dirty="0">
                <a:latin typeface="新細明體" panose="02020500000000000000" pitchFamily="18" charset="-120"/>
              </a:rPr>
              <a:t>誤差變動</a:t>
            </a:r>
            <a:r>
              <a:rPr lang="en-US" altLang="zh-TW" dirty="0" smtClean="0">
                <a:latin typeface="新細明體" panose="02020500000000000000" pitchFamily="18" charset="-120"/>
              </a:rPr>
              <a:t>)</a:t>
            </a:r>
            <a:endParaRPr lang="en-US" altLang="zh-TW" dirty="0" smtClean="0"/>
          </a:p>
        </p:txBody>
      </p:sp>
      <p:pic>
        <p:nvPicPr>
          <p:cNvPr id="18" name="圖片 17"/>
          <p:cNvPicPr>
            <a:picLocks noChangeAspect="1"/>
          </p:cNvPicPr>
          <p:nvPr/>
        </p:nvPicPr>
        <p:blipFill>
          <a:blip r:embed="rId2"/>
          <a:stretch>
            <a:fillRect/>
          </a:stretch>
        </p:blipFill>
        <p:spPr>
          <a:xfrm>
            <a:off x="5729751" y="1841259"/>
            <a:ext cx="2857963" cy="1181291"/>
          </a:xfrm>
          <a:prstGeom prst="rect">
            <a:avLst/>
          </a:prstGeom>
        </p:spPr>
      </p:pic>
      <p:sp>
        <p:nvSpPr>
          <p:cNvPr id="19" name="矩形 18"/>
          <p:cNvSpPr/>
          <p:nvPr/>
        </p:nvSpPr>
        <p:spPr>
          <a:xfrm>
            <a:off x="6050736" y="1606122"/>
            <a:ext cx="1107996"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學習規</a:t>
            </a:r>
            <a:r>
              <a:rPr lang="zh-TW" altLang="en-US" b="1" dirty="0">
                <a:solidFill>
                  <a:srgbClr val="002060"/>
                </a:solidFill>
                <a:effectLst>
                  <a:outerShdw blurRad="38100" dist="38100" dir="2700000" algn="tl">
                    <a:srgbClr val="000000">
                      <a:alpha val="43137"/>
                    </a:srgbClr>
                  </a:outerShdw>
                </a:effectLst>
              </a:rPr>
              <a:t>則</a:t>
            </a:r>
          </a:p>
        </p:txBody>
      </p:sp>
      <p:sp>
        <p:nvSpPr>
          <p:cNvPr id="20" name="矩形 19"/>
          <p:cNvSpPr/>
          <p:nvPr/>
        </p:nvSpPr>
        <p:spPr>
          <a:xfrm>
            <a:off x="5951477" y="1169693"/>
            <a:ext cx="1569660"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從錯誤中學習</a:t>
            </a:r>
            <a:endParaRPr lang="zh-TW" altLang="en-US" b="1" dirty="0">
              <a:solidFill>
                <a:srgbClr val="002060"/>
              </a:solidFill>
              <a:effectLst>
                <a:outerShdw blurRad="38100" dist="38100" dir="2700000" algn="tl">
                  <a:srgbClr val="000000">
                    <a:alpha val="43137"/>
                  </a:srgbClr>
                </a:outerShdw>
              </a:effectLst>
            </a:endParaRPr>
          </a:p>
        </p:txBody>
      </p:sp>
      <p:sp>
        <p:nvSpPr>
          <p:cNvPr id="21" name="矩形 20"/>
          <p:cNvSpPr/>
          <p:nvPr/>
        </p:nvSpPr>
        <p:spPr>
          <a:xfrm>
            <a:off x="7684012" y="3135509"/>
            <a:ext cx="1397755"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學習率</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learning rate</a:t>
            </a:r>
            <a:endParaRPr lang="zh-TW" altLang="en-US" dirty="0"/>
          </a:p>
        </p:txBody>
      </p:sp>
      <p:cxnSp>
        <p:nvCxnSpPr>
          <p:cNvPr id="23" name="直線單箭頭接點 22"/>
          <p:cNvCxnSpPr>
            <a:stCxn id="21" idx="1"/>
          </p:cNvCxnSpPr>
          <p:nvPr/>
        </p:nvCxnSpPr>
        <p:spPr>
          <a:xfrm flipH="1" flipV="1">
            <a:off x="7158732" y="2898276"/>
            <a:ext cx="525280" cy="5603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55" name="群組 54"/>
          <p:cNvGrpSpPr/>
          <p:nvPr/>
        </p:nvGrpSpPr>
        <p:grpSpPr>
          <a:xfrm>
            <a:off x="874790" y="3250549"/>
            <a:ext cx="5562406" cy="3332833"/>
            <a:chOff x="1201811" y="2201229"/>
            <a:chExt cx="5562406" cy="3332833"/>
          </a:xfrm>
        </p:grpSpPr>
        <p:grpSp>
          <p:nvGrpSpPr>
            <p:cNvPr id="56" name="群組 55"/>
            <p:cNvGrpSpPr/>
            <p:nvPr/>
          </p:nvGrpSpPr>
          <p:grpSpPr>
            <a:xfrm>
              <a:off x="1201811" y="2201229"/>
              <a:ext cx="5562406" cy="3332833"/>
              <a:chOff x="8005971" y="2065789"/>
              <a:chExt cx="5562406" cy="3332833"/>
            </a:xfrm>
          </p:grpSpPr>
          <p:sp>
            <p:nvSpPr>
              <p:cNvPr id="58" name="橢圓 57"/>
              <p:cNvSpPr/>
              <p:nvPr/>
            </p:nvSpPr>
            <p:spPr>
              <a:xfrm>
                <a:off x="9759850" y="2708920"/>
                <a:ext cx="1080120" cy="108012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59" name="群組 58"/>
              <p:cNvGrpSpPr/>
              <p:nvPr/>
            </p:nvGrpSpPr>
            <p:grpSpPr>
              <a:xfrm>
                <a:off x="8005971" y="2065789"/>
                <a:ext cx="5562406" cy="3332833"/>
                <a:chOff x="8005971" y="2065789"/>
                <a:chExt cx="5562406" cy="3332833"/>
              </a:xfrm>
            </p:grpSpPr>
            <p:sp>
              <p:nvSpPr>
                <p:cNvPr id="60" name="文字方塊 59"/>
                <p:cNvSpPr txBox="1"/>
                <p:nvPr/>
              </p:nvSpPr>
              <p:spPr>
                <a:xfrm>
                  <a:off x="9876303" y="2987370"/>
                  <a:ext cx="888385" cy="523220"/>
                </a:xfrm>
                <a:prstGeom prst="rect">
                  <a:avLst/>
                </a:prstGeom>
                <a:noFill/>
              </p:spPr>
              <p:txBody>
                <a:bodyPr wrap="none" rtlCol="0">
                  <a:spAutoFit/>
                </a:bodyPr>
                <a:lstStyle/>
                <a:p>
                  <a:r>
                    <a:rPr lang="en-US" altLang="zh-TW" sz="2800" dirty="0" smtClean="0"/>
                    <a:t>SUM</a:t>
                  </a:r>
                  <a:endParaRPr lang="zh-TW" altLang="en-US" sz="2800" dirty="0"/>
                </a:p>
              </p:txBody>
            </p:sp>
            <p:sp>
              <p:nvSpPr>
                <p:cNvPr id="61" name="文字方塊 60"/>
                <p:cNvSpPr txBox="1"/>
                <p:nvPr/>
              </p:nvSpPr>
              <p:spPr>
                <a:xfrm>
                  <a:off x="11927638" y="2961993"/>
                  <a:ext cx="293670" cy="523220"/>
                </a:xfrm>
                <a:prstGeom prst="rect">
                  <a:avLst/>
                </a:prstGeom>
                <a:noFill/>
              </p:spPr>
              <p:txBody>
                <a:bodyPr wrap="none" rtlCol="0">
                  <a:spAutoFit/>
                </a:bodyPr>
                <a:lstStyle/>
                <a:p>
                  <a:r>
                    <a:rPr lang="en-US" altLang="zh-TW" sz="2800" smtClean="0"/>
                    <a:t>f</a:t>
                  </a:r>
                  <a:endParaRPr lang="zh-TW" altLang="en-US" sz="2800"/>
                </a:p>
              </p:txBody>
            </p:sp>
            <p:sp>
              <p:nvSpPr>
                <p:cNvPr id="62" name="文字方塊 61"/>
                <p:cNvSpPr txBox="1"/>
                <p:nvPr/>
              </p:nvSpPr>
              <p:spPr>
                <a:xfrm>
                  <a:off x="8046579" y="2065789"/>
                  <a:ext cx="421910" cy="369332"/>
                </a:xfrm>
                <a:prstGeom prst="rect">
                  <a:avLst/>
                </a:prstGeom>
                <a:noFill/>
              </p:spPr>
              <p:txBody>
                <a:bodyPr wrap="none" rtlCol="0">
                  <a:spAutoFit/>
                </a:bodyPr>
                <a:lstStyle/>
                <a:p>
                  <a:r>
                    <a:rPr lang="en-US" altLang="zh-TW" dirty="0"/>
                    <a:t>X</a:t>
                  </a:r>
                  <a:r>
                    <a:rPr lang="en-US" altLang="zh-TW" dirty="0" smtClean="0"/>
                    <a:t>1</a:t>
                  </a:r>
                  <a:endParaRPr lang="zh-TW" altLang="en-US" dirty="0"/>
                </a:p>
              </p:txBody>
            </p:sp>
            <p:sp>
              <p:nvSpPr>
                <p:cNvPr id="63" name="文字方塊 62"/>
                <p:cNvSpPr txBox="1"/>
                <p:nvPr/>
              </p:nvSpPr>
              <p:spPr>
                <a:xfrm>
                  <a:off x="8005971" y="2862943"/>
                  <a:ext cx="421910" cy="369332"/>
                </a:xfrm>
                <a:prstGeom prst="rect">
                  <a:avLst/>
                </a:prstGeom>
                <a:noFill/>
              </p:spPr>
              <p:txBody>
                <a:bodyPr wrap="none" rtlCol="0">
                  <a:spAutoFit/>
                </a:bodyPr>
                <a:lstStyle/>
                <a:p>
                  <a:r>
                    <a:rPr lang="en-US" altLang="zh-TW" dirty="0"/>
                    <a:t>X</a:t>
                  </a:r>
                  <a:r>
                    <a:rPr lang="en-US" altLang="zh-TW" dirty="0" smtClean="0"/>
                    <a:t>2</a:t>
                  </a:r>
                  <a:endParaRPr lang="zh-TW" altLang="en-US" dirty="0"/>
                </a:p>
              </p:txBody>
            </p:sp>
            <p:sp>
              <p:nvSpPr>
                <p:cNvPr id="64" name="文字方塊 63"/>
                <p:cNvSpPr txBox="1"/>
                <p:nvPr/>
              </p:nvSpPr>
              <p:spPr>
                <a:xfrm>
                  <a:off x="8055313" y="4477872"/>
                  <a:ext cx="426720" cy="369332"/>
                </a:xfrm>
                <a:prstGeom prst="rect">
                  <a:avLst/>
                </a:prstGeom>
                <a:noFill/>
              </p:spPr>
              <p:txBody>
                <a:bodyPr wrap="none" rtlCol="0">
                  <a:spAutoFit/>
                </a:bodyPr>
                <a:lstStyle/>
                <a:p>
                  <a:r>
                    <a:rPr lang="en-US" altLang="zh-TW" dirty="0" err="1"/>
                    <a:t>X</a:t>
                  </a:r>
                  <a:r>
                    <a:rPr lang="en-US" altLang="zh-TW" dirty="0" err="1" smtClean="0"/>
                    <a:t>n</a:t>
                  </a:r>
                  <a:endParaRPr lang="zh-TW" altLang="en-US" dirty="0"/>
                </a:p>
              </p:txBody>
            </p:sp>
            <p:sp>
              <p:nvSpPr>
                <p:cNvPr id="65" name="文字方塊 64"/>
                <p:cNvSpPr txBox="1"/>
                <p:nvPr/>
              </p:nvSpPr>
              <p:spPr>
                <a:xfrm>
                  <a:off x="9145663" y="2168226"/>
                  <a:ext cx="506870" cy="369332"/>
                </a:xfrm>
                <a:prstGeom prst="rect">
                  <a:avLst/>
                </a:prstGeom>
                <a:noFill/>
              </p:spPr>
              <p:txBody>
                <a:bodyPr wrap="none" rtlCol="0">
                  <a:spAutoFit/>
                </a:bodyPr>
                <a:lstStyle/>
                <a:p>
                  <a:r>
                    <a:rPr lang="en-US" altLang="zh-TW" dirty="0"/>
                    <a:t>W</a:t>
                  </a:r>
                  <a:r>
                    <a:rPr lang="en-US" altLang="zh-TW" dirty="0" smtClean="0"/>
                    <a:t>1</a:t>
                  </a:r>
                  <a:endParaRPr lang="zh-TW" altLang="en-US" dirty="0"/>
                </a:p>
              </p:txBody>
            </p:sp>
            <p:sp>
              <p:nvSpPr>
                <p:cNvPr id="66" name="文字方塊 65"/>
                <p:cNvSpPr txBox="1"/>
                <p:nvPr/>
              </p:nvSpPr>
              <p:spPr>
                <a:xfrm>
                  <a:off x="8932042" y="2784883"/>
                  <a:ext cx="506870" cy="369332"/>
                </a:xfrm>
                <a:prstGeom prst="rect">
                  <a:avLst/>
                </a:prstGeom>
                <a:noFill/>
              </p:spPr>
              <p:txBody>
                <a:bodyPr wrap="none" rtlCol="0">
                  <a:spAutoFit/>
                </a:bodyPr>
                <a:lstStyle/>
                <a:p>
                  <a:r>
                    <a:rPr lang="en-US" altLang="zh-TW" dirty="0"/>
                    <a:t>W</a:t>
                  </a:r>
                  <a:r>
                    <a:rPr lang="en-US" altLang="zh-TW" dirty="0" smtClean="0"/>
                    <a:t>2</a:t>
                  </a:r>
                  <a:endParaRPr lang="zh-TW" altLang="en-US" dirty="0"/>
                </a:p>
              </p:txBody>
            </p:sp>
            <p:sp>
              <p:nvSpPr>
                <p:cNvPr id="67" name="文字方塊 66"/>
                <p:cNvSpPr txBox="1"/>
                <p:nvPr/>
              </p:nvSpPr>
              <p:spPr>
                <a:xfrm>
                  <a:off x="9000011" y="3789040"/>
                  <a:ext cx="504946" cy="369332"/>
                </a:xfrm>
                <a:prstGeom prst="rect">
                  <a:avLst/>
                </a:prstGeom>
                <a:noFill/>
              </p:spPr>
              <p:txBody>
                <a:bodyPr wrap="none" rtlCol="0">
                  <a:spAutoFit/>
                </a:bodyPr>
                <a:lstStyle/>
                <a:p>
                  <a:r>
                    <a:rPr lang="en-US" altLang="zh-TW" dirty="0" err="1"/>
                    <a:t>W</a:t>
                  </a:r>
                  <a:r>
                    <a:rPr lang="en-US" altLang="zh-TW" dirty="0" err="1" smtClean="0"/>
                    <a:t>n</a:t>
                  </a:r>
                  <a:endParaRPr lang="zh-TW" altLang="en-US" dirty="0"/>
                </a:p>
              </p:txBody>
            </p:sp>
            <p:sp>
              <p:nvSpPr>
                <p:cNvPr id="68" name="文字方塊 67"/>
                <p:cNvSpPr txBox="1"/>
                <p:nvPr/>
              </p:nvSpPr>
              <p:spPr>
                <a:xfrm>
                  <a:off x="10068967" y="4176666"/>
                  <a:ext cx="306494" cy="369332"/>
                </a:xfrm>
                <a:prstGeom prst="rect">
                  <a:avLst/>
                </a:prstGeom>
                <a:noFill/>
              </p:spPr>
              <p:txBody>
                <a:bodyPr wrap="none" rtlCol="0">
                  <a:spAutoFit/>
                </a:bodyPr>
                <a:lstStyle/>
                <a:p>
                  <a:r>
                    <a:rPr lang="en-US" altLang="zh-TW" smtClean="0"/>
                    <a:t>b</a:t>
                  </a:r>
                  <a:endParaRPr lang="zh-TW" altLang="en-US"/>
                </a:p>
              </p:txBody>
            </p:sp>
            <p:sp>
              <p:nvSpPr>
                <p:cNvPr id="69" name="文字方塊 68"/>
                <p:cNvSpPr txBox="1"/>
                <p:nvPr/>
              </p:nvSpPr>
              <p:spPr>
                <a:xfrm>
                  <a:off x="13271501" y="2768746"/>
                  <a:ext cx="296876" cy="369332"/>
                </a:xfrm>
                <a:prstGeom prst="rect">
                  <a:avLst/>
                </a:prstGeom>
                <a:noFill/>
              </p:spPr>
              <p:txBody>
                <a:bodyPr wrap="none" rtlCol="0">
                  <a:spAutoFit/>
                </a:bodyPr>
                <a:lstStyle/>
                <a:p>
                  <a:r>
                    <a:rPr lang="en-US" altLang="zh-TW" dirty="0"/>
                    <a:t>Y</a:t>
                  </a:r>
                  <a:endParaRPr lang="zh-TW" altLang="en-US" dirty="0"/>
                </a:p>
              </p:txBody>
            </p:sp>
            <p:sp>
              <p:nvSpPr>
                <p:cNvPr id="70" name="矩形 69"/>
                <p:cNvSpPr/>
                <p:nvPr/>
              </p:nvSpPr>
              <p:spPr>
                <a:xfrm>
                  <a:off x="11594654" y="2769160"/>
                  <a:ext cx="959639" cy="95963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1" name="橢圓 70"/>
                <p:cNvSpPr/>
                <p:nvPr/>
              </p:nvSpPr>
              <p:spPr>
                <a:xfrm>
                  <a:off x="8491108" y="2072446"/>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2" name="橢圓 71"/>
                <p:cNvSpPr/>
                <p:nvPr/>
              </p:nvSpPr>
              <p:spPr>
                <a:xfrm>
                  <a:off x="8456124" y="2943334"/>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3" name="橢圓 72"/>
                <p:cNvSpPr/>
                <p:nvPr/>
              </p:nvSpPr>
              <p:spPr>
                <a:xfrm>
                  <a:off x="8576691" y="4545998"/>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4" name="橢圓 73"/>
                <p:cNvSpPr/>
                <p:nvPr/>
              </p:nvSpPr>
              <p:spPr>
                <a:xfrm>
                  <a:off x="9834562" y="4731591"/>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75" name="直線單箭頭接點 74"/>
                <p:cNvCxnSpPr>
                  <a:stCxn id="71" idx="5"/>
                </p:cNvCxnSpPr>
                <p:nvPr/>
              </p:nvCxnSpPr>
              <p:spPr>
                <a:xfrm>
                  <a:off x="8669117" y="2250455"/>
                  <a:ext cx="1169325" cy="736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a:stCxn id="72" idx="6"/>
                  <a:endCxn id="58" idx="2"/>
                </p:cNvCxnSpPr>
                <p:nvPr/>
              </p:nvCxnSpPr>
              <p:spPr>
                <a:xfrm>
                  <a:off x="8664675" y="3047610"/>
                  <a:ext cx="1095175" cy="2013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a:stCxn id="73" idx="7"/>
                  <a:endCxn id="58" idx="3"/>
                </p:cNvCxnSpPr>
                <p:nvPr/>
              </p:nvCxnSpPr>
              <p:spPr>
                <a:xfrm flipV="1">
                  <a:off x="8754700" y="3630860"/>
                  <a:ext cx="1163330" cy="9456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直線單箭頭接點 77"/>
                <p:cNvCxnSpPr>
                  <a:stCxn id="74" idx="0"/>
                </p:cNvCxnSpPr>
                <p:nvPr/>
              </p:nvCxnSpPr>
              <p:spPr>
                <a:xfrm flipV="1">
                  <a:off x="9938838" y="3744900"/>
                  <a:ext cx="187073" cy="986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9" name="直線單箭頭接點 78"/>
                <p:cNvCxnSpPr>
                  <a:stCxn id="58" idx="6"/>
                  <a:endCxn id="70" idx="1"/>
                </p:cNvCxnSpPr>
                <p:nvPr/>
              </p:nvCxnSpPr>
              <p:spPr>
                <a:xfrm>
                  <a:off x="10839970" y="3248980"/>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0" name="橢圓 79"/>
                <p:cNvSpPr/>
                <p:nvPr/>
              </p:nvSpPr>
              <p:spPr>
                <a:xfrm>
                  <a:off x="13308977" y="3119327"/>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1" name="文字方塊 80"/>
                <p:cNvSpPr txBox="1"/>
                <p:nvPr/>
              </p:nvSpPr>
              <p:spPr>
                <a:xfrm>
                  <a:off x="8472415" y="3480937"/>
                  <a:ext cx="461665" cy="683842"/>
                </a:xfrm>
                <a:prstGeom prst="rect">
                  <a:avLst/>
                </a:prstGeom>
                <a:noFill/>
              </p:spPr>
              <p:txBody>
                <a:bodyPr vert="eaVert" wrap="none" rtlCol="0">
                  <a:spAutoFit/>
                </a:bodyPr>
                <a:lstStyle/>
                <a:p>
                  <a:r>
                    <a:rPr lang="en-US" altLang="zh-TW" smtClean="0"/>
                    <a:t>………..</a:t>
                  </a:r>
                  <a:endParaRPr lang="zh-TW" altLang="en-US"/>
                </a:p>
              </p:txBody>
            </p:sp>
            <p:sp>
              <p:nvSpPr>
                <p:cNvPr id="82" name="文字方塊 81"/>
                <p:cNvSpPr txBox="1"/>
                <p:nvPr/>
              </p:nvSpPr>
              <p:spPr>
                <a:xfrm>
                  <a:off x="9795969" y="5029290"/>
                  <a:ext cx="301686" cy="369332"/>
                </a:xfrm>
                <a:prstGeom prst="rect">
                  <a:avLst/>
                </a:prstGeom>
                <a:noFill/>
              </p:spPr>
              <p:txBody>
                <a:bodyPr wrap="none" rtlCol="0">
                  <a:spAutoFit/>
                </a:bodyPr>
                <a:lstStyle/>
                <a:p>
                  <a:r>
                    <a:rPr lang="en-US" altLang="zh-TW" smtClean="0"/>
                    <a:t>1</a:t>
                  </a:r>
                  <a:endParaRPr lang="zh-TW" altLang="en-US"/>
                </a:p>
              </p:txBody>
            </p:sp>
          </p:grpSp>
        </p:grpSp>
        <p:cxnSp>
          <p:nvCxnSpPr>
            <p:cNvPr id="57" name="直線單箭頭接點 56"/>
            <p:cNvCxnSpPr/>
            <p:nvPr/>
          </p:nvCxnSpPr>
          <p:spPr>
            <a:xfrm>
              <a:off x="5750133" y="3367715"/>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 name="投影片編號版面配置區 3"/>
          <p:cNvSpPr>
            <a:spLocks noGrp="1"/>
          </p:cNvSpPr>
          <p:nvPr>
            <p:ph type="sldNum" sz="quarter" idx="12"/>
          </p:nvPr>
        </p:nvSpPr>
        <p:spPr/>
        <p:txBody>
          <a:bodyPr/>
          <a:lstStyle/>
          <a:p>
            <a:fld id="{EBA660C4-8EC1-4890-874E-5CA0D19E2E89}" type="slidenum">
              <a:rPr lang="zh-TW" altLang="en-US" smtClean="0"/>
              <a:t>22</a:t>
            </a:fld>
            <a:endParaRPr lang="zh-TW" altLang="en-US"/>
          </a:p>
        </p:txBody>
      </p:sp>
    </p:spTree>
    <p:extLst>
      <p:ext uri="{BB962C8B-B14F-4D97-AF65-F5344CB8AC3E}">
        <p14:creationId xmlns:p14="http://schemas.microsoft.com/office/powerpoint/2010/main" val="22780491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sp>
        <p:nvSpPr>
          <p:cNvPr id="10" name="矩形 9"/>
          <p:cNvSpPr/>
          <p:nvPr/>
        </p:nvSpPr>
        <p:spPr>
          <a:xfrm>
            <a:off x="5609309" y="4321113"/>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3" name="矩形 2"/>
          <p:cNvSpPr/>
          <p:nvPr/>
        </p:nvSpPr>
        <p:spPr>
          <a:xfrm>
            <a:off x="387813" y="1585635"/>
            <a:ext cx="4613058"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a:t>
            </a:r>
            <a:r>
              <a:rPr lang="zh-TW" altLang="en-US" b="1" dirty="0">
                <a:solidFill>
                  <a:srgbClr val="FF0000"/>
                </a:solidFill>
                <a:effectLst>
                  <a:outerShdw blurRad="38100" dist="38100" dir="2700000" algn="tl">
                    <a:srgbClr val="000000">
                      <a:alpha val="43137"/>
                    </a:srgbClr>
                  </a:outerShdw>
                </a:effectLst>
              </a:rPr>
              <a:t>五</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使用新的</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p>
          <a:p>
            <a:r>
              <a:rPr lang="zh-TW" altLang="en-US" b="1" dirty="0" smtClean="0">
                <a:solidFill>
                  <a:srgbClr val="FF0000"/>
                </a:solidFill>
                <a:effectLst>
                  <a:outerShdw blurRad="38100" dist="38100" dir="2700000" algn="tl">
                    <a:srgbClr val="000000">
                      <a:alpha val="43137"/>
                    </a:srgbClr>
                  </a:outerShdw>
                </a:effectLst>
              </a:rPr>
              <a:t>             計算直到誤差很小</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定義何時結束</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smtClean="0">
              <a:solidFill>
                <a:srgbClr val="FF0000"/>
              </a:solidFill>
              <a:effectLst>
                <a:outerShdw blurRad="38100" dist="38100" dir="2700000" algn="tl">
                  <a:srgbClr val="000000">
                    <a:alpha val="43137"/>
                  </a:srgbClr>
                </a:outerShdw>
              </a:effectLst>
            </a:endParaRPr>
          </a:p>
        </p:txBody>
      </p:sp>
      <p:sp>
        <p:nvSpPr>
          <p:cNvPr id="8" name="矩形 7"/>
          <p:cNvSpPr/>
          <p:nvPr/>
        </p:nvSpPr>
        <p:spPr>
          <a:xfrm>
            <a:off x="5261447" y="1878408"/>
            <a:ext cx="2749471" cy="707886"/>
          </a:xfrm>
          <a:prstGeom prst="rect">
            <a:avLst/>
          </a:prstGeom>
        </p:spPr>
        <p:txBody>
          <a:bodyPr wrap="none">
            <a:spAutoFit/>
          </a:bodyPr>
          <a:lstStyle/>
          <a:p>
            <a:r>
              <a:rPr lang="zh-TW" altLang="en-US" sz="4000" b="1" dirty="0" smtClean="0">
                <a:effectLst>
                  <a:outerShdw blurRad="38100" dist="38100" dir="2700000" algn="tl">
                    <a:srgbClr val="000000">
                      <a:alpha val="43137"/>
                    </a:srgbClr>
                  </a:outerShdw>
                </a:effectLst>
              </a:rPr>
              <a:t>誤差最小化</a:t>
            </a:r>
            <a:endParaRPr lang="zh-TW" altLang="en-US" sz="4000" b="1" dirty="0">
              <a:effectLst>
                <a:outerShdw blurRad="38100" dist="38100" dir="2700000" algn="tl">
                  <a:srgbClr val="000000">
                    <a:alpha val="43137"/>
                  </a:srgbClr>
                </a:outerShdw>
              </a:effectLst>
            </a:endParaRPr>
          </a:p>
        </p:txBody>
      </p:sp>
      <p:sp>
        <p:nvSpPr>
          <p:cNvPr id="9" name="矩形 8"/>
          <p:cNvSpPr/>
          <p:nvPr/>
        </p:nvSpPr>
        <p:spPr>
          <a:xfrm>
            <a:off x="5383619" y="1246286"/>
            <a:ext cx="1459054" cy="646331"/>
          </a:xfrm>
          <a:prstGeom prst="rect">
            <a:avLst/>
          </a:prstGeom>
        </p:spPr>
        <p:txBody>
          <a:bodyPr wrap="none">
            <a:spAutoFit/>
          </a:bodyPr>
          <a:lstStyle/>
          <a:p>
            <a:r>
              <a:rPr lang="zh-TW" altLang="en-US" dirty="0" smtClean="0"/>
              <a:t>或執行</a:t>
            </a:r>
            <a:r>
              <a:rPr lang="en-US" altLang="zh-TW" dirty="0" smtClean="0"/>
              <a:t>500</a:t>
            </a:r>
            <a:r>
              <a:rPr lang="zh-TW" altLang="en-US" dirty="0" smtClean="0"/>
              <a:t>回</a:t>
            </a:r>
            <a:endParaRPr lang="en-US" altLang="zh-TW" dirty="0" smtClean="0"/>
          </a:p>
          <a:p>
            <a:r>
              <a:rPr lang="en-US" altLang="zh-TW" dirty="0" smtClean="0"/>
              <a:t>1000</a:t>
            </a:r>
            <a:r>
              <a:rPr lang="zh-TW" altLang="en-US" dirty="0" smtClean="0"/>
              <a:t>回</a:t>
            </a:r>
            <a:r>
              <a:rPr lang="en-US" altLang="zh-TW" dirty="0" smtClean="0"/>
              <a:t>….</a:t>
            </a:r>
            <a:endParaRPr lang="zh-TW" altLang="en-US" dirty="0"/>
          </a:p>
        </p:txBody>
      </p:sp>
      <p:grpSp>
        <p:nvGrpSpPr>
          <p:cNvPr id="39" name="群組 38"/>
          <p:cNvGrpSpPr/>
          <p:nvPr/>
        </p:nvGrpSpPr>
        <p:grpSpPr>
          <a:xfrm>
            <a:off x="810140" y="2933376"/>
            <a:ext cx="5562406" cy="3332833"/>
            <a:chOff x="1201811" y="2201229"/>
            <a:chExt cx="5562406" cy="3332833"/>
          </a:xfrm>
        </p:grpSpPr>
        <p:grpSp>
          <p:nvGrpSpPr>
            <p:cNvPr id="40" name="群組 39"/>
            <p:cNvGrpSpPr/>
            <p:nvPr/>
          </p:nvGrpSpPr>
          <p:grpSpPr>
            <a:xfrm>
              <a:off x="1201811" y="2201229"/>
              <a:ext cx="5562406" cy="3332833"/>
              <a:chOff x="8005971" y="2065789"/>
              <a:chExt cx="5562406" cy="3332833"/>
            </a:xfrm>
          </p:grpSpPr>
          <p:sp>
            <p:nvSpPr>
              <p:cNvPr id="42" name="橢圓 41"/>
              <p:cNvSpPr/>
              <p:nvPr/>
            </p:nvSpPr>
            <p:spPr>
              <a:xfrm>
                <a:off x="9759850" y="2708920"/>
                <a:ext cx="1080120" cy="108012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43" name="群組 42"/>
              <p:cNvGrpSpPr/>
              <p:nvPr/>
            </p:nvGrpSpPr>
            <p:grpSpPr>
              <a:xfrm>
                <a:off x="8005971" y="2065789"/>
                <a:ext cx="5562406" cy="3332833"/>
                <a:chOff x="8005971" y="2065789"/>
                <a:chExt cx="5562406" cy="3332833"/>
              </a:xfrm>
            </p:grpSpPr>
            <p:sp>
              <p:nvSpPr>
                <p:cNvPr id="76" name="文字方塊 75"/>
                <p:cNvSpPr txBox="1"/>
                <p:nvPr/>
              </p:nvSpPr>
              <p:spPr>
                <a:xfrm>
                  <a:off x="9876303" y="2987370"/>
                  <a:ext cx="888385" cy="523220"/>
                </a:xfrm>
                <a:prstGeom prst="rect">
                  <a:avLst/>
                </a:prstGeom>
                <a:noFill/>
              </p:spPr>
              <p:txBody>
                <a:bodyPr wrap="none" rtlCol="0">
                  <a:spAutoFit/>
                </a:bodyPr>
                <a:lstStyle/>
                <a:p>
                  <a:r>
                    <a:rPr lang="en-US" altLang="zh-TW" sz="2800" dirty="0" smtClean="0"/>
                    <a:t>SUM</a:t>
                  </a:r>
                  <a:endParaRPr lang="zh-TW" altLang="en-US" sz="2800" dirty="0"/>
                </a:p>
              </p:txBody>
            </p:sp>
            <p:sp>
              <p:nvSpPr>
                <p:cNvPr id="77" name="文字方塊 76"/>
                <p:cNvSpPr txBox="1"/>
                <p:nvPr/>
              </p:nvSpPr>
              <p:spPr>
                <a:xfrm>
                  <a:off x="11927638" y="2961993"/>
                  <a:ext cx="293670" cy="523220"/>
                </a:xfrm>
                <a:prstGeom prst="rect">
                  <a:avLst/>
                </a:prstGeom>
                <a:noFill/>
              </p:spPr>
              <p:txBody>
                <a:bodyPr wrap="none" rtlCol="0">
                  <a:spAutoFit/>
                </a:bodyPr>
                <a:lstStyle/>
                <a:p>
                  <a:r>
                    <a:rPr lang="en-US" altLang="zh-TW" sz="2800" smtClean="0"/>
                    <a:t>f</a:t>
                  </a:r>
                  <a:endParaRPr lang="zh-TW" altLang="en-US" sz="2800"/>
                </a:p>
              </p:txBody>
            </p:sp>
            <p:sp>
              <p:nvSpPr>
                <p:cNvPr id="78" name="文字方塊 77"/>
                <p:cNvSpPr txBox="1"/>
                <p:nvPr/>
              </p:nvSpPr>
              <p:spPr>
                <a:xfrm>
                  <a:off x="8046579" y="2065789"/>
                  <a:ext cx="421910" cy="369332"/>
                </a:xfrm>
                <a:prstGeom prst="rect">
                  <a:avLst/>
                </a:prstGeom>
                <a:noFill/>
              </p:spPr>
              <p:txBody>
                <a:bodyPr wrap="none" rtlCol="0">
                  <a:spAutoFit/>
                </a:bodyPr>
                <a:lstStyle/>
                <a:p>
                  <a:r>
                    <a:rPr lang="en-US" altLang="zh-TW" dirty="0"/>
                    <a:t>X</a:t>
                  </a:r>
                  <a:r>
                    <a:rPr lang="en-US" altLang="zh-TW" dirty="0" smtClean="0"/>
                    <a:t>1</a:t>
                  </a:r>
                  <a:endParaRPr lang="zh-TW" altLang="en-US" dirty="0"/>
                </a:p>
              </p:txBody>
            </p:sp>
            <p:sp>
              <p:nvSpPr>
                <p:cNvPr id="79" name="文字方塊 78"/>
                <p:cNvSpPr txBox="1"/>
                <p:nvPr/>
              </p:nvSpPr>
              <p:spPr>
                <a:xfrm>
                  <a:off x="8005971" y="2862943"/>
                  <a:ext cx="421910" cy="369332"/>
                </a:xfrm>
                <a:prstGeom prst="rect">
                  <a:avLst/>
                </a:prstGeom>
                <a:noFill/>
              </p:spPr>
              <p:txBody>
                <a:bodyPr wrap="none" rtlCol="0">
                  <a:spAutoFit/>
                </a:bodyPr>
                <a:lstStyle/>
                <a:p>
                  <a:r>
                    <a:rPr lang="en-US" altLang="zh-TW" dirty="0"/>
                    <a:t>X</a:t>
                  </a:r>
                  <a:r>
                    <a:rPr lang="en-US" altLang="zh-TW" dirty="0" smtClean="0"/>
                    <a:t>2</a:t>
                  </a:r>
                  <a:endParaRPr lang="zh-TW" altLang="en-US" dirty="0"/>
                </a:p>
              </p:txBody>
            </p:sp>
            <p:sp>
              <p:nvSpPr>
                <p:cNvPr id="80" name="文字方塊 79"/>
                <p:cNvSpPr txBox="1"/>
                <p:nvPr/>
              </p:nvSpPr>
              <p:spPr>
                <a:xfrm>
                  <a:off x="8055313" y="4477872"/>
                  <a:ext cx="426720" cy="369332"/>
                </a:xfrm>
                <a:prstGeom prst="rect">
                  <a:avLst/>
                </a:prstGeom>
                <a:noFill/>
              </p:spPr>
              <p:txBody>
                <a:bodyPr wrap="none" rtlCol="0">
                  <a:spAutoFit/>
                </a:bodyPr>
                <a:lstStyle/>
                <a:p>
                  <a:r>
                    <a:rPr lang="en-US" altLang="zh-TW" dirty="0" err="1"/>
                    <a:t>X</a:t>
                  </a:r>
                  <a:r>
                    <a:rPr lang="en-US" altLang="zh-TW" dirty="0" err="1" smtClean="0"/>
                    <a:t>n</a:t>
                  </a:r>
                  <a:endParaRPr lang="zh-TW" altLang="en-US" dirty="0"/>
                </a:p>
              </p:txBody>
            </p:sp>
            <p:sp>
              <p:nvSpPr>
                <p:cNvPr id="81" name="文字方塊 80"/>
                <p:cNvSpPr txBox="1"/>
                <p:nvPr/>
              </p:nvSpPr>
              <p:spPr>
                <a:xfrm>
                  <a:off x="9145663" y="2168226"/>
                  <a:ext cx="506870" cy="369332"/>
                </a:xfrm>
                <a:prstGeom prst="rect">
                  <a:avLst/>
                </a:prstGeom>
                <a:noFill/>
              </p:spPr>
              <p:txBody>
                <a:bodyPr wrap="none" rtlCol="0">
                  <a:spAutoFit/>
                </a:bodyPr>
                <a:lstStyle/>
                <a:p>
                  <a:r>
                    <a:rPr lang="en-US" altLang="zh-TW" dirty="0"/>
                    <a:t>W</a:t>
                  </a:r>
                  <a:r>
                    <a:rPr lang="en-US" altLang="zh-TW" dirty="0" smtClean="0"/>
                    <a:t>1</a:t>
                  </a:r>
                  <a:endParaRPr lang="zh-TW" altLang="en-US" dirty="0"/>
                </a:p>
              </p:txBody>
            </p:sp>
            <p:sp>
              <p:nvSpPr>
                <p:cNvPr id="82" name="文字方塊 81"/>
                <p:cNvSpPr txBox="1"/>
                <p:nvPr/>
              </p:nvSpPr>
              <p:spPr>
                <a:xfrm>
                  <a:off x="8932042" y="2784883"/>
                  <a:ext cx="506870" cy="369332"/>
                </a:xfrm>
                <a:prstGeom prst="rect">
                  <a:avLst/>
                </a:prstGeom>
                <a:noFill/>
              </p:spPr>
              <p:txBody>
                <a:bodyPr wrap="none" rtlCol="0">
                  <a:spAutoFit/>
                </a:bodyPr>
                <a:lstStyle/>
                <a:p>
                  <a:r>
                    <a:rPr lang="en-US" altLang="zh-TW" dirty="0"/>
                    <a:t>W</a:t>
                  </a:r>
                  <a:r>
                    <a:rPr lang="en-US" altLang="zh-TW" dirty="0" smtClean="0"/>
                    <a:t>2</a:t>
                  </a:r>
                  <a:endParaRPr lang="zh-TW" altLang="en-US" dirty="0"/>
                </a:p>
              </p:txBody>
            </p:sp>
            <p:sp>
              <p:nvSpPr>
                <p:cNvPr id="83" name="文字方塊 82"/>
                <p:cNvSpPr txBox="1"/>
                <p:nvPr/>
              </p:nvSpPr>
              <p:spPr>
                <a:xfrm>
                  <a:off x="9000011" y="3789040"/>
                  <a:ext cx="504946" cy="369332"/>
                </a:xfrm>
                <a:prstGeom prst="rect">
                  <a:avLst/>
                </a:prstGeom>
                <a:noFill/>
              </p:spPr>
              <p:txBody>
                <a:bodyPr wrap="none" rtlCol="0">
                  <a:spAutoFit/>
                </a:bodyPr>
                <a:lstStyle/>
                <a:p>
                  <a:r>
                    <a:rPr lang="en-US" altLang="zh-TW" dirty="0" err="1"/>
                    <a:t>W</a:t>
                  </a:r>
                  <a:r>
                    <a:rPr lang="en-US" altLang="zh-TW" dirty="0" err="1" smtClean="0"/>
                    <a:t>n</a:t>
                  </a:r>
                  <a:endParaRPr lang="zh-TW" altLang="en-US" dirty="0"/>
                </a:p>
              </p:txBody>
            </p:sp>
            <p:sp>
              <p:nvSpPr>
                <p:cNvPr id="84" name="文字方塊 83"/>
                <p:cNvSpPr txBox="1"/>
                <p:nvPr/>
              </p:nvSpPr>
              <p:spPr>
                <a:xfrm>
                  <a:off x="10068967" y="4176666"/>
                  <a:ext cx="306494" cy="369332"/>
                </a:xfrm>
                <a:prstGeom prst="rect">
                  <a:avLst/>
                </a:prstGeom>
                <a:noFill/>
              </p:spPr>
              <p:txBody>
                <a:bodyPr wrap="none" rtlCol="0">
                  <a:spAutoFit/>
                </a:bodyPr>
                <a:lstStyle/>
                <a:p>
                  <a:r>
                    <a:rPr lang="en-US" altLang="zh-TW" smtClean="0"/>
                    <a:t>b</a:t>
                  </a:r>
                  <a:endParaRPr lang="zh-TW" altLang="en-US"/>
                </a:p>
              </p:txBody>
            </p:sp>
            <p:sp>
              <p:nvSpPr>
                <p:cNvPr id="85" name="文字方塊 84"/>
                <p:cNvSpPr txBox="1"/>
                <p:nvPr/>
              </p:nvSpPr>
              <p:spPr>
                <a:xfrm>
                  <a:off x="13271501" y="2768746"/>
                  <a:ext cx="296876" cy="369332"/>
                </a:xfrm>
                <a:prstGeom prst="rect">
                  <a:avLst/>
                </a:prstGeom>
                <a:noFill/>
              </p:spPr>
              <p:txBody>
                <a:bodyPr wrap="none" rtlCol="0">
                  <a:spAutoFit/>
                </a:bodyPr>
                <a:lstStyle/>
                <a:p>
                  <a:r>
                    <a:rPr lang="en-US" altLang="zh-TW" dirty="0"/>
                    <a:t>Y</a:t>
                  </a:r>
                  <a:endParaRPr lang="zh-TW" altLang="en-US" dirty="0"/>
                </a:p>
              </p:txBody>
            </p:sp>
            <p:sp>
              <p:nvSpPr>
                <p:cNvPr id="86" name="矩形 85"/>
                <p:cNvSpPr/>
                <p:nvPr/>
              </p:nvSpPr>
              <p:spPr>
                <a:xfrm>
                  <a:off x="11594654" y="2769160"/>
                  <a:ext cx="959639" cy="95963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7" name="橢圓 86"/>
                <p:cNvSpPr/>
                <p:nvPr/>
              </p:nvSpPr>
              <p:spPr>
                <a:xfrm>
                  <a:off x="8491108" y="2072446"/>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8" name="橢圓 87"/>
                <p:cNvSpPr/>
                <p:nvPr/>
              </p:nvSpPr>
              <p:spPr>
                <a:xfrm>
                  <a:off x="8456124" y="2943334"/>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橢圓 88"/>
                <p:cNvSpPr/>
                <p:nvPr/>
              </p:nvSpPr>
              <p:spPr>
                <a:xfrm>
                  <a:off x="8576691" y="4545998"/>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橢圓 89"/>
                <p:cNvSpPr/>
                <p:nvPr/>
              </p:nvSpPr>
              <p:spPr>
                <a:xfrm>
                  <a:off x="9834562" y="4731591"/>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91" name="直線單箭頭接點 90"/>
                <p:cNvCxnSpPr>
                  <a:stCxn id="87" idx="5"/>
                </p:cNvCxnSpPr>
                <p:nvPr/>
              </p:nvCxnSpPr>
              <p:spPr>
                <a:xfrm>
                  <a:off x="8669117" y="2250455"/>
                  <a:ext cx="1169325" cy="736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88" idx="6"/>
                  <a:endCxn id="42" idx="2"/>
                </p:cNvCxnSpPr>
                <p:nvPr/>
              </p:nvCxnSpPr>
              <p:spPr>
                <a:xfrm>
                  <a:off x="8664675" y="3047610"/>
                  <a:ext cx="1095175" cy="2013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89" idx="7"/>
                  <a:endCxn id="42" idx="3"/>
                </p:cNvCxnSpPr>
                <p:nvPr/>
              </p:nvCxnSpPr>
              <p:spPr>
                <a:xfrm flipV="1">
                  <a:off x="8754700" y="3630860"/>
                  <a:ext cx="1163330" cy="9456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90" idx="0"/>
                </p:cNvCxnSpPr>
                <p:nvPr/>
              </p:nvCxnSpPr>
              <p:spPr>
                <a:xfrm flipV="1">
                  <a:off x="9938838" y="3744900"/>
                  <a:ext cx="187073" cy="986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stCxn id="42" idx="6"/>
                  <a:endCxn id="86" idx="1"/>
                </p:cNvCxnSpPr>
                <p:nvPr/>
              </p:nvCxnSpPr>
              <p:spPr>
                <a:xfrm>
                  <a:off x="10839970" y="3248980"/>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6" name="橢圓 95"/>
                <p:cNvSpPr/>
                <p:nvPr/>
              </p:nvSpPr>
              <p:spPr>
                <a:xfrm>
                  <a:off x="13308977" y="3119327"/>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7" name="文字方塊 96"/>
                <p:cNvSpPr txBox="1"/>
                <p:nvPr/>
              </p:nvSpPr>
              <p:spPr>
                <a:xfrm>
                  <a:off x="8472415" y="3480937"/>
                  <a:ext cx="461665" cy="683842"/>
                </a:xfrm>
                <a:prstGeom prst="rect">
                  <a:avLst/>
                </a:prstGeom>
                <a:noFill/>
              </p:spPr>
              <p:txBody>
                <a:bodyPr vert="eaVert" wrap="none" rtlCol="0">
                  <a:spAutoFit/>
                </a:bodyPr>
                <a:lstStyle/>
                <a:p>
                  <a:r>
                    <a:rPr lang="en-US" altLang="zh-TW" smtClean="0"/>
                    <a:t>………..</a:t>
                  </a:r>
                  <a:endParaRPr lang="zh-TW" altLang="en-US"/>
                </a:p>
              </p:txBody>
            </p:sp>
            <p:sp>
              <p:nvSpPr>
                <p:cNvPr id="98" name="文字方塊 97"/>
                <p:cNvSpPr txBox="1"/>
                <p:nvPr/>
              </p:nvSpPr>
              <p:spPr>
                <a:xfrm>
                  <a:off x="9795969" y="5029290"/>
                  <a:ext cx="301686" cy="369332"/>
                </a:xfrm>
                <a:prstGeom prst="rect">
                  <a:avLst/>
                </a:prstGeom>
                <a:noFill/>
              </p:spPr>
              <p:txBody>
                <a:bodyPr wrap="none" rtlCol="0">
                  <a:spAutoFit/>
                </a:bodyPr>
                <a:lstStyle/>
                <a:p>
                  <a:r>
                    <a:rPr lang="en-US" altLang="zh-TW" smtClean="0"/>
                    <a:t>1</a:t>
                  </a:r>
                  <a:endParaRPr lang="zh-TW" altLang="en-US"/>
                </a:p>
              </p:txBody>
            </p:sp>
          </p:grpSp>
        </p:grpSp>
        <p:cxnSp>
          <p:nvCxnSpPr>
            <p:cNvPr id="41" name="直線單箭頭接點 40"/>
            <p:cNvCxnSpPr/>
            <p:nvPr/>
          </p:nvCxnSpPr>
          <p:spPr>
            <a:xfrm>
              <a:off x="5750133" y="3367715"/>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99" name="弧形箭號 (下彎) 98"/>
          <p:cNvSpPr/>
          <p:nvPr/>
        </p:nvSpPr>
        <p:spPr>
          <a:xfrm flipH="1">
            <a:off x="2243081" y="2546961"/>
            <a:ext cx="5024494" cy="991894"/>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100" name="矩形 99"/>
          <p:cNvSpPr/>
          <p:nvPr/>
        </p:nvSpPr>
        <p:spPr>
          <a:xfrm>
            <a:off x="7010458" y="3636333"/>
            <a:ext cx="665952"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a:solidFill>
                <a:srgbClr val="002060"/>
              </a:solidFill>
              <a:effectLst>
                <a:outerShdw blurRad="38100" dist="38100" dir="2700000" algn="tl">
                  <a:srgbClr val="000000">
                    <a:alpha val="43137"/>
                  </a:srgbClr>
                </a:outerShdw>
              </a:effectLst>
            </a:endParaRPr>
          </a:p>
        </p:txBody>
      </p:sp>
      <p:sp>
        <p:nvSpPr>
          <p:cNvPr id="4" name="投影片編號版面配置區 3"/>
          <p:cNvSpPr>
            <a:spLocks noGrp="1"/>
          </p:cNvSpPr>
          <p:nvPr>
            <p:ph type="sldNum" sz="quarter" idx="12"/>
          </p:nvPr>
        </p:nvSpPr>
        <p:spPr/>
        <p:txBody>
          <a:bodyPr/>
          <a:lstStyle/>
          <a:p>
            <a:fld id="{EBA660C4-8EC1-4890-874E-5CA0D19E2E89}" type="slidenum">
              <a:rPr lang="zh-TW" altLang="en-US" smtClean="0"/>
              <a:t>23</a:t>
            </a:fld>
            <a:endParaRPr lang="zh-TW" altLang="en-US"/>
          </a:p>
        </p:txBody>
      </p:sp>
    </p:spTree>
    <p:extLst>
      <p:ext uri="{BB962C8B-B14F-4D97-AF65-F5344CB8AC3E}">
        <p14:creationId xmlns:p14="http://schemas.microsoft.com/office/powerpoint/2010/main" val="15566067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24</a:t>
            </a:fld>
            <a:endParaRPr lang="zh-TW" altLang="en-US"/>
          </a:p>
        </p:txBody>
      </p:sp>
      <mc:AlternateContent xmlns:mc="http://schemas.openxmlformats.org/markup-compatibility/2006" xmlns:a14="http://schemas.microsoft.com/office/drawing/2010/main">
        <mc:Choice Requires="a14">
          <p:sp>
            <p:nvSpPr>
              <p:cNvPr id="3" name="文字方塊 2"/>
              <p:cNvSpPr txBox="1"/>
              <p:nvPr/>
            </p:nvSpPr>
            <p:spPr>
              <a:xfrm>
                <a:off x="2266612" y="2069002"/>
                <a:ext cx="4230710"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sz="3200" i="1" smtClean="0">
                          <a:latin typeface="Cambria Math"/>
                        </a:rPr>
                        <m:t>△</m:t>
                      </m:r>
                      <m:r>
                        <a:rPr lang="en-US" altLang="zh-TW" sz="3200" b="0" i="1" smtClean="0">
                          <a:latin typeface="Cambria Math"/>
                        </a:rPr>
                        <m:t>𝑤</m:t>
                      </m:r>
                      <m:r>
                        <a:rPr lang="en-US" altLang="zh-TW" sz="3200" b="0" i="1" smtClean="0">
                          <a:latin typeface="Cambria Math"/>
                        </a:rPr>
                        <m:t>=</m:t>
                      </m:r>
                      <m:r>
                        <m:rPr>
                          <m:nor/>
                        </m:rPr>
                        <a:rPr lang="el-GR" altLang="zh-TW" sz="3200" b="1" dirty="0">
                          <a:latin typeface="新細明體" panose="02020500000000000000" pitchFamily="18" charset="-120"/>
                          <a:ea typeface="新細明體" panose="02020500000000000000" pitchFamily="18" charset="-120"/>
                        </a:rPr>
                        <m:t>η</m:t>
                      </m:r>
                      <m:sSup>
                        <m:sSupPr>
                          <m:ctrlPr>
                            <a:rPr lang="el-GR" altLang="zh-TW" sz="3200" b="1" i="1" dirty="0" smtClean="0">
                              <a:latin typeface="Cambria Math" panose="02040503050406030204" pitchFamily="18" charset="0"/>
                              <a:ea typeface="新細明體" panose="02020500000000000000" pitchFamily="18" charset="-120"/>
                            </a:rPr>
                          </m:ctrlPr>
                        </m:sSupPr>
                        <m:e>
                          <m:r>
                            <a:rPr lang="en-US" altLang="zh-TW" sz="3200" b="1" i="1" dirty="0" smtClean="0">
                              <a:latin typeface="Cambria Math"/>
                              <a:ea typeface="新細明體" panose="02020500000000000000" pitchFamily="18" charset="-120"/>
                            </a:rPr>
                            <m:t>𝑿</m:t>
                          </m:r>
                        </m:e>
                        <m:sup>
                          <m:r>
                            <a:rPr lang="en-US" altLang="zh-TW" sz="3200" b="1" i="1" dirty="0" smtClean="0">
                              <a:latin typeface="Cambria Math"/>
                              <a:ea typeface="新細明體" panose="02020500000000000000" pitchFamily="18" charset="-120"/>
                            </a:rPr>
                            <m:t>𝑻</m:t>
                          </m:r>
                        </m:sup>
                      </m:sSup>
                      <m:r>
                        <a:rPr lang="el-GR" altLang="zh-TW" sz="3200" b="1" i="1" dirty="0" smtClean="0">
                          <a:latin typeface="Cambria Math"/>
                          <a:ea typeface="Cambria Math"/>
                        </a:rPr>
                        <m:t>⋅</m:t>
                      </m:r>
                      <m:d>
                        <m:dPr>
                          <m:endChr m:val=""/>
                          <m:ctrlPr>
                            <a:rPr lang="el-GR" altLang="zh-TW" sz="3200" b="1" i="1" dirty="0" smtClean="0">
                              <a:latin typeface="Cambria Math" panose="02040503050406030204" pitchFamily="18" charset="0"/>
                              <a:ea typeface="Cambria Math"/>
                            </a:rPr>
                          </m:ctrlPr>
                        </m:dPr>
                        <m:e>
                          <m:acc>
                            <m:accPr>
                              <m:chr m:val="̂"/>
                              <m:ctrlPr>
                                <a:rPr lang="el-GR" altLang="zh-TW" sz="3200" b="1" i="1" dirty="0" smtClean="0">
                                  <a:latin typeface="Cambria Math" panose="02040503050406030204" pitchFamily="18" charset="0"/>
                                  <a:ea typeface="Cambria Math"/>
                                </a:rPr>
                              </m:ctrlPr>
                            </m:accPr>
                            <m:e>
                              <m:r>
                                <a:rPr lang="en-US" altLang="zh-TW" sz="3200" b="1" i="1" dirty="0">
                                  <a:latin typeface="Cambria Math"/>
                                  <a:ea typeface="Cambria Math"/>
                                </a:rPr>
                                <m:t>𝒚</m:t>
                              </m:r>
                              <m:r>
                                <m:rPr>
                                  <m:nor/>
                                </m:rPr>
                                <a:rPr lang="zh-TW" altLang="en-US" sz="3200" dirty="0"/>
                                <m:t> </m:t>
                              </m:r>
                            </m:e>
                          </m:acc>
                        </m:e>
                      </m:d>
                      <m:r>
                        <a:rPr lang="el-GR" altLang="zh-TW" sz="3200" b="1" i="1" dirty="0" smtClean="0">
                          <a:latin typeface="Cambria Math"/>
                          <a:ea typeface="Cambria Math"/>
                        </a:rPr>
                        <m:t>−</m:t>
                      </m:r>
                      <m:d>
                        <m:dPr>
                          <m:begChr m:val=""/>
                          <m:ctrlPr>
                            <a:rPr lang="el-GR" altLang="zh-TW" sz="3200" b="1" i="1" dirty="0" smtClean="0">
                              <a:latin typeface="Cambria Math" panose="02040503050406030204" pitchFamily="18" charset="0"/>
                              <a:ea typeface="Cambria Math"/>
                            </a:rPr>
                          </m:ctrlPr>
                        </m:dPr>
                        <m:e>
                          <m:r>
                            <a:rPr lang="en-US" altLang="zh-TW" sz="3200" b="1" i="1" dirty="0">
                              <a:latin typeface="Cambria Math"/>
                              <a:ea typeface="Cambria Math"/>
                            </a:rPr>
                            <m:t>𝒚</m:t>
                          </m:r>
                          <m:r>
                            <m:rPr>
                              <m:nor/>
                            </m:rPr>
                            <a:rPr lang="zh-TW" altLang="en-US" sz="3200" dirty="0"/>
                            <m:t> </m:t>
                          </m:r>
                        </m:e>
                      </m:d>
                    </m:oMath>
                  </m:oMathPara>
                </a14:m>
                <a:endParaRPr lang="zh-TW" altLang="en-US" sz="32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2266612" y="2069002"/>
                <a:ext cx="4230710" cy="648191"/>
              </a:xfrm>
              <a:prstGeom prst="rect">
                <a:avLst/>
              </a:prstGeom>
              <a:blipFill rotWithShape="0">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2266612" y="3966952"/>
                <a:ext cx="3359831" cy="64819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zh-TW" altLang="en-US" sz="3200" i="1" smtClean="0">
                          <a:latin typeface="Cambria Math"/>
                        </a:rPr>
                        <m:t>△</m:t>
                      </m:r>
                      <m:r>
                        <a:rPr lang="en-US" altLang="zh-TW" sz="3200" b="0" i="1" smtClean="0">
                          <a:latin typeface="Cambria Math" panose="02040503050406030204" pitchFamily="18" charset="0"/>
                        </a:rPr>
                        <m:t>𝑏</m:t>
                      </m:r>
                      <m:r>
                        <a:rPr lang="en-US" altLang="zh-TW" sz="3200" b="0" i="1" smtClean="0">
                          <a:latin typeface="Cambria Math"/>
                        </a:rPr>
                        <m:t>=</m:t>
                      </m:r>
                      <m:r>
                        <m:rPr>
                          <m:nor/>
                        </m:rPr>
                        <a:rPr lang="el-GR" altLang="zh-TW" sz="3200" b="1" dirty="0">
                          <a:latin typeface="新細明體" panose="02020500000000000000" pitchFamily="18" charset="-120"/>
                          <a:ea typeface="新細明體" panose="02020500000000000000" pitchFamily="18" charset="-120"/>
                        </a:rPr>
                        <m:t>η</m:t>
                      </m:r>
                      <m:d>
                        <m:dPr>
                          <m:endChr m:val=""/>
                          <m:ctrlPr>
                            <a:rPr lang="el-GR" altLang="zh-TW" sz="3200" b="1" i="1" dirty="0" smtClean="0">
                              <a:latin typeface="Cambria Math" panose="02040503050406030204" pitchFamily="18" charset="0"/>
                              <a:ea typeface="Cambria Math"/>
                            </a:rPr>
                          </m:ctrlPr>
                        </m:dPr>
                        <m:e>
                          <m:acc>
                            <m:accPr>
                              <m:chr m:val="̂"/>
                              <m:ctrlPr>
                                <a:rPr lang="el-GR" altLang="zh-TW" sz="3200" b="1" i="1" dirty="0" smtClean="0">
                                  <a:latin typeface="Cambria Math" panose="02040503050406030204" pitchFamily="18" charset="0"/>
                                  <a:ea typeface="Cambria Math"/>
                                </a:rPr>
                              </m:ctrlPr>
                            </m:accPr>
                            <m:e>
                              <m:r>
                                <a:rPr lang="en-US" altLang="zh-TW" sz="3200" b="1" i="1" dirty="0">
                                  <a:latin typeface="Cambria Math"/>
                                  <a:ea typeface="Cambria Math"/>
                                </a:rPr>
                                <m:t>𝒚</m:t>
                              </m:r>
                              <m:r>
                                <m:rPr>
                                  <m:nor/>
                                </m:rPr>
                                <a:rPr lang="zh-TW" altLang="en-US" sz="3200" dirty="0"/>
                                <m:t> </m:t>
                              </m:r>
                            </m:e>
                          </m:acc>
                        </m:e>
                      </m:d>
                      <m:r>
                        <a:rPr lang="el-GR" altLang="zh-TW" sz="3200" b="1" i="1" dirty="0" smtClean="0">
                          <a:latin typeface="Cambria Math"/>
                          <a:ea typeface="Cambria Math"/>
                        </a:rPr>
                        <m:t>−</m:t>
                      </m:r>
                      <m:d>
                        <m:dPr>
                          <m:begChr m:val=""/>
                          <m:ctrlPr>
                            <a:rPr lang="el-GR" altLang="zh-TW" sz="3200" b="1" i="1" dirty="0" smtClean="0">
                              <a:latin typeface="Cambria Math" panose="02040503050406030204" pitchFamily="18" charset="0"/>
                              <a:ea typeface="Cambria Math"/>
                            </a:rPr>
                          </m:ctrlPr>
                        </m:dPr>
                        <m:e>
                          <m:r>
                            <a:rPr lang="en-US" altLang="zh-TW" sz="3200" b="1" i="1" dirty="0">
                              <a:latin typeface="Cambria Math"/>
                              <a:ea typeface="Cambria Math"/>
                            </a:rPr>
                            <m:t>𝒚</m:t>
                          </m:r>
                          <m:r>
                            <m:rPr>
                              <m:nor/>
                            </m:rPr>
                            <a:rPr lang="zh-TW" altLang="en-US" sz="3200" dirty="0"/>
                            <m:t> </m:t>
                          </m:r>
                        </m:e>
                      </m:d>
                    </m:oMath>
                  </m:oMathPara>
                </a14:m>
                <a:endParaRPr lang="zh-TW" altLang="en-US" sz="32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2266612" y="3966952"/>
                <a:ext cx="3359831" cy="648191"/>
              </a:xfrm>
              <a:prstGeom prst="rect">
                <a:avLst/>
              </a:prstGeom>
              <a:blipFill rotWithShape="0">
                <a:blip r:embed="rId3"/>
                <a:stretch>
                  <a:fillRect/>
                </a:stretch>
              </a:blipFill>
            </p:spPr>
            <p:txBody>
              <a:bodyPr/>
              <a:lstStyle/>
              <a:p>
                <a:r>
                  <a:rPr lang="zh-TW" altLang="en-US">
                    <a:noFill/>
                  </a:rPr>
                  <a:t> </a:t>
                </a:r>
              </a:p>
            </p:txBody>
          </p:sp>
        </mc:Fallback>
      </mc:AlternateContent>
      <p:sp>
        <p:nvSpPr>
          <p:cNvPr id="5" name="矩形 4"/>
          <p:cNvSpPr/>
          <p:nvPr/>
        </p:nvSpPr>
        <p:spPr>
          <a:xfrm>
            <a:off x="326112" y="1159100"/>
            <a:ext cx="5458987" cy="369332"/>
          </a:xfrm>
          <a:prstGeom prst="rect">
            <a:avLst/>
          </a:prstGeom>
        </p:spPr>
        <p:txBody>
          <a:bodyPr wrap="square">
            <a:spAutoFit/>
          </a:bodyPr>
          <a:lstStyle/>
          <a:p>
            <a:r>
              <a:rPr lang="zh-TW" altLang="en-US" b="1" dirty="0" smtClean="0">
                <a:solidFill>
                  <a:srgbClr val="FF0000"/>
                </a:solidFill>
                <a:effectLst>
                  <a:outerShdw blurRad="38100" dist="38100" dir="2700000" algn="tl">
                    <a:srgbClr val="000000">
                      <a:alpha val="43137"/>
                    </a:srgbClr>
                  </a:outerShdw>
                </a:effectLst>
              </a:rPr>
              <a:t>定義</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00206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的更新策略</a:t>
            </a:r>
          </a:p>
        </p:txBody>
      </p:sp>
      <p:sp>
        <p:nvSpPr>
          <p:cNvPr id="6" name="矩形 5"/>
          <p:cNvSpPr/>
          <p:nvPr/>
        </p:nvSpPr>
        <p:spPr>
          <a:xfrm>
            <a:off x="5032542" y="1183815"/>
            <a:ext cx="3074773" cy="369332"/>
          </a:xfrm>
          <a:prstGeom prst="rect">
            <a:avLst/>
          </a:prstGeom>
        </p:spPr>
        <p:txBody>
          <a:bodyPr wrap="square">
            <a:spAutoFit/>
          </a:bodyPr>
          <a:lstStyle/>
          <a:p>
            <a:r>
              <a:rPr lang="en-US" altLang="zh-TW" dirty="0" smtClean="0"/>
              <a:t>Update the weights and bias</a:t>
            </a:r>
          </a:p>
        </p:txBody>
      </p:sp>
      <p:sp>
        <p:nvSpPr>
          <p:cNvPr id="7" name="矩形 6"/>
          <p:cNvSpPr/>
          <p:nvPr/>
        </p:nvSpPr>
        <p:spPr>
          <a:xfrm>
            <a:off x="3390185" y="2766623"/>
            <a:ext cx="5389443" cy="1200329"/>
          </a:xfrm>
          <a:prstGeom prst="rect">
            <a:avLst/>
          </a:prstGeom>
          <a:solidFill>
            <a:schemeClr val="accent4">
              <a:lumMod val="20000"/>
              <a:lumOff val="80000"/>
            </a:schemeClr>
          </a:solidFill>
        </p:spPr>
        <p:txBody>
          <a:bodyPr wrap="square">
            <a:spAutoFit/>
          </a:bodyPr>
          <a:lstStyle/>
          <a:p>
            <a:r>
              <a:rPr lang="en-US" altLang="zh-TW" sz="2400" b="1" dirty="0" smtClean="0">
                <a:effectLst>
                  <a:outerShdw blurRad="38100" dist="38100" dir="2700000" algn="tl">
                    <a:srgbClr val="000000">
                      <a:alpha val="43137"/>
                    </a:srgbClr>
                  </a:outerShdw>
                </a:effectLst>
              </a:rPr>
              <a:t>W(</a:t>
            </a:r>
            <a:r>
              <a:rPr lang="zh-TW" altLang="en-US" sz="2400" b="1" dirty="0" smtClean="0">
                <a:effectLst>
                  <a:outerShdw blurRad="38100" dist="38100" dir="2700000" algn="tl">
                    <a:srgbClr val="000000">
                      <a:alpha val="43137"/>
                    </a:srgbClr>
                  </a:outerShdw>
                </a:effectLst>
              </a:rPr>
              <a:t>新的</a:t>
            </a:r>
            <a:r>
              <a:rPr lang="en-US" altLang="zh-TW" sz="2400" b="1" dirty="0" smtClean="0">
                <a:effectLst>
                  <a:outerShdw blurRad="38100" dist="38100" dir="2700000" algn="tl">
                    <a:srgbClr val="000000">
                      <a:alpha val="43137"/>
                    </a:srgbClr>
                  </a:outerShdw>
                </a:effectLst>
              </a:rPr>
              <a:t>)=W(</a:t>
            </a:r>
            <a:r>
              <a:rPr lang="zh-TW" altLang="en-US" sz="2400" b="1" dirty="0" smtClean="0">
                <a:effectLst>
                  <a:outerShdw blurRad="38100" dist="38100" dir="2700000" algn="tl">
                    <a:srgbClr val="000000">
                      <a:alpha val="43137"/>
                    </a:srgbClr>
                  </a:outerShdw>
                </a:effectLst>
              </a:rPr>
              <a:t>前一回</a:t>
            </a:r>
            <a:r>
              <a:rPr lang="en-US" altLang="zh-TW" sz="2400" b="1" dirty="0" smtClean="0">
                <a:effectLst>
                  <a:outerShdw blurRad="38100" dist="38100" dir="2700000" algn="tl">
                    <a:srgbClr val="000000">
                      <a:alpha val="43137"/>
                    </a:srgbClr>
                  </a:outerShdw>
                </a:effectLst>
              </a:rPr>
              <a:t>)+</a:t>
            </a:r>
            <a:r>
              <a:rPr lang="en-US" altLang="zh-TW" sz="2400"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△W(</a:t>
            </a:r>
            <a:r>
              <a:rPr lang="zh-TW" altLang="en-US" sz="2400"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誤差變動</a:t>
            </a:r>
            <a:r>
              <a:rPr lang="en-US" altLang="zh-TW" sz="2400"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a:t>
            </a:r>
          </a:p>
          <a:p>
            <a:endParaRPr lang="en-US" altLang="zh-TW" sz="2400"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endParaRPr>
          </a:p>
          <a:p>
            <a:r>
              <a:rPr lang="en-US" altLang="zh-TW" sz="2400" b="1" dirty="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b</a:t>
            </a:r>
            <a:r>
              <a:rPr lang="en-US" altLang="zh-TW" sz="2400" b="1" dirty="0" smtClean="0">
                <a:effectLst>
                  <a:outerShdw blurRad="38100" dist="38100" dir="2700000" algn="tl">
                    <a:srgbClr val="000000">
                      <a:alpha val="43137"/>
                    </a:srgbClr>
                  </a:outerShdw>
                </a:effectLst>
              </a:rPr>
              <a:t>(</a:t>
            </a:r>
            <a:r>
              <a:rPr lang="zh-TW" altLang="en-US" sz="2400" b="1" dirty="0" smtClean="0">
                <a:effectLst>
                  <a:outerShdw blurRad="38100" dist="38100" dir="2700000" algn="tl">
                    <a:srgbClr val="000000">
                      <a:alpha val="43137"/>
                    </a:srgbClr>
                  </a:outerShdw>
                </a:effectLst>
              </a:rPr>
              <a:t>新的</a:t>
            </a:r>
            <a:r>
              <a:rPr lang="en-US" altLang="zh-TW" sz="2400" b="1" dirty="0" smtClean="0">
                <a:effectLst>
                  <a:outerShdw blurRad="38100" dist="38100" dir="2700000" algn="tl">
                    <a:srgbClr val="000000">
                      <a:alpha val="43137"/>
                    </a:srgbClr>
                  </a:outerShdw>
                </a:effectLst>
              </a:rPr>
              <a:t>)=b(</a:t>
            </a:r>
            <a:r>
              <a:rPr lang="zh-TW" altLang="en-US" sz="2400" b="1" dirty="0" smtClean="0">
                <a:effectLst>
                  <a:outerShdw blurRad="38100" dist="38100" dir="2700000" algn="tl">
                    <a:srgbClr val="000000">
                      <a:alpha val="43137"/>
                    </a:srgbClr>
                  </a:outerShdw>
                </a:effectLst>
              </a:rPr>
              <a:t>前一回</a:t>
            </a:r>
            <a:r>
              <a:rPr lang="en-US" altLang="zh-TW" sz="2400" b="1" dirty="0" smtClean="0">
                <a:effectLst>
                  <a:outerShdw blurRad="38100" dist="38100" dir="2700000" algn="tl">
                    <a:srgbClr val="000000">
                      <a:alpha val="43137"/>
                    </a:srgbClr>
                  </a:outerShdw>
                </a:effectLst>
              </a:rPr>
              <a:t>)+</a:t>
            </a:r>
            <a:r>
              <a:rPr lang="en-US" altLang="zh-TW" sz="2400" b="1" dirty="0" smtClean="0">
                <a:effectLst>
                  <a:outerShdw blurRad="38100" dist="38100" dir="2700000" algn="tl">
                    <a:srgbClr val="000000">
                      <a:alpha val="43137"/>
                    </a:srgbClr>
                  </a:outerShdw>
                </a:effectLst>
                <a:latin typeface="新細明體" panose="02020500000000000000" pitchFamily="18" charset="-120"/>
              </a:rPr>
              <a:t>△b(</a:t>
            </a:r>
            <a:r>
              <a:rPr lang="zh-TW" altLang="en-US" sz="2400" b="1" dirty="0">
                <a:effectLst>
                  <a:outerShdw blurRad="38100" dist="38100" dir="2700000" algn="tl">
                    <a:srgbClr val="000000">
                      <a:alpha val="43137"/>
                    </a:srgbClr>
                  </a:outerShdw>
                </a:effectLst>
                <a:latin typeface="新細明體" panose="02020500000000000000" pitchFamily="18" charset="-120"/>
              </a:rPr>
              <a:t>誤差變動</a:t>
            </a:r>
            <a:r>
              <a:rPr lang="en-US" altLang="zh-TW" sz="2400" b="1" dirty="0" smtClean="0">
                <a:effectLst>
                  <a:outerShdw blurRad="38100" dist="38100" dir="2700000" algn="tl">
                    <a:srgbClr val="000000">
                      <a:alpha val="43137"/>
                    </a:srgbClr>
                  </a:outerShdw>
                </a:effectLst>
                <a:latin typeface="新細明體" panose="02020500000000000000" pitchFamily="18" charset="-120"/>
              </a:rPr>
              <a:t>)</a:t>
            </a:r>
            <a:endParaRPr lang="en-US" altLang="zh-TW" sz="2400" b="1" dirty="0" smtClean="0">
              <a:effectLst>
                <a:outerShdw blurRad="38100" dist="38100" dir="2700000" algn="tl">
                  <a:srgbClr val="000000">
                    <a:alpha val="43137"/>
                  </a:srgbClr>
                </a:outerShdw>
              </a:effectLst>
            </a:endParaRPr>
          </a:p>
        </p:txBody>
      </p:sp>
      <p:sp>
        <p:nvSpPr>
          <p:cNvPr id="9" name="矩形 8"/>
          <p:cNvSpPr/>
          <p:nvPr/>
        </p:nvSpPr>
        <p:spPr>
          <a:xfrm>
            <a:off x="437160" y="492745"/>
            <a:ext cx="5347939" cy="707886"/>
          </a:xfrm>
          <a:prstGeom prst="rect">
            <a:avLst/>
          </a:prstGeom>
        </p:spPr>
        <p:txBody>
          <a:bodyPr wrap="none">
            <a:spAutoFit/>
          </a:bodyPr>
          <a:lstStyle/>
          <a:p>
            <a:r>
              <a:rPr lang="zh-TW" altLang="en-US" sz="4000" b="1" dirty="0" smtClean="0">
                <a:solidFill>
                  <a:srgbClr val="002060"/>
                </a:solidFill>
                <a:effectLst>
                  <a:outerShdw blurRad="38100" dist="38100" dir="2700000" algn="tl">
                    <a:srgbClr val="000000">
                      <a:alpha val="43137"/>
                    </a:srgbClr>
                  </a:outerShdw>
                </a:effectLst>
              </a:rPr>
              <a:t>學習規則</a:t>
            </a:r>
            <a:r>
              <a:rPr lang="en-US" altLang="zh-TW" sz="4000" b="1" dirty="0" smtClean="0">
                <a:solidFill>
                  <a:srgbClr val="002060"/>
                </a:solidFill>
                <a:effectLst>
                  <a:outerShdw blurRad="38100" dist="38100" dir="2700000" algn="tl">
                    <a:srgbClr val="000000">
                      <a:alpha val="43137"/>
                    </a:srgbClr>
                  </a:outerShdw>
                </a:effectLst>
              </a:rPr>
              <a:t>(Learning rule)</a:t>
            </a:r>
            <a:endParaRPr lang="zh-TW" altLang="en-US" sz="4000" b="1" dirty="0">
              <a:solidFill>
                <a:srgbClr val="002060"/>
              </a:solidFill>
              <a:effectLst>
                <a:outerShdw blurRad="38100" dist="38100" dir="2700000" algn="tl">
                  <a:srgbClr val="000000">
                    <a:alpha val="43137"/>
                  </a:srgbClr>
                </a:outerShdw>
              </a:effectLst>
            </a:endParaRPr>
          </a:p>
        </p:txBody>
      </p:sp>
      <p:sp>
        <p:nvSpPr>
          <p:cNvPr id="10" name="矩形 9"/>
          <p:cNvSpPr/>
          <p:nvPr/>
        </p:nvSpPr>
        <p:spPr>
          <a:xfrm>
            <a:off x="5785099" y="784392"/>
            <a:ext cx="1569660"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從錯誤中學習</a:t>
            </a:r>
            <a:endParaRPr lang="zh-TW" altLang="en-US" b="1" dirty="0">
              <a:solidFill>
                <a:srgbClr val="00206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1" name="矩形 10"/>
              <p:cNvSpPr/>
              <p:nvPr/>
            </p:nvSpPr>
            <p:spPr>
              <a:xfrm>
                <a:off x="1435612" y="4901413"/>
                <a:ext cx="5429820" cy="707886"/>
              </a:xfrm>
              <a:prstGeom prst="rect">
                <a:avLst/>
              </a:prstGeom>
            </p:spPr>
            <p:txBody>
              <a:bodyPr wrap="none">
                <a:spAutoFit/>
              </a:bodyPr>
              <a:lstStyle/>
              <a:p>
                <a14:m>
                  <m:oMath xmlns:m="http://schemas.openxmlformats.org/officeDocument/2006/math">
                    <m:r>
                      <m:rPr>
                        <m:nor/>
                      </m:rPr>
                      <a:rPr lang="el-GR" altLang="zh-TW" sz="4000" b="1" dirty="0" smtClean="0">
                        <a:latin typeface="新細明體" panose="02020500000000000000" pitchFamily="18" charset="-120"/>
                      </a:rPr>
                      <m:t>η</m:t>
                    </m:r>
                  </m:oMath>
                </a14:m>
                <a:r>
                  <a:rPr lang="en-US" altLang="zh-TW" sz="4000" b="1" dirty="0" smtClean="0">
                    <a:solidFill>
                      <a:srgbClr val="002060"/>
                    </a:solidFill>
                    <a:effectLst>
                      <a:outerShdw blurRad="38100" dist="38100" dir="2700000" algn="tl">
                        <a:srgbClr val="000000">
                          <a:alpha val="43137"/>
                        </a:srgbClr>
                      </a:outerShdw>
                    </a:effectLst>
                  </a:rPr>
                  <a:t> = </a:t>
                </a:r>
                <a:r>
                  <a:rPr lang="zh-TW" altLang="en-US" sz="4000" b="1" dirty="0" smtClean="0">
                    <a:solidFill>
                      <a:srgbClr val="002060"/>
                    </a:solidFill>
                    <a:effectLst>
                      <a:outerShdw blurRad="38100" dist="38100" dir="2700000" algn="tl">
                        <a:srgbClr val="000000">
                          <a:alpha val="43137"/>
                        </a:srgbClr>
                      </a:outerShdw>
                    </a:effectLst>
                  </a:rPr>
                  <a:t>學習率</a:t>
                </a:r>
                <a:r>
                  <a:rPr lang="en-US" altLang="zh-TW" sz="4000" b="1" dirty="0" smtClean="0">
                    <a:solidFill>
                      <a:srgbClr val="002060"/>
                    </a:solidFill>
                    <a:effectLst>
                      <a:outerShdw blurRad="38100" dist="38100" dir="2700000" algn="tl">
                        <a:srgbClr val="000000">
                          <a:alpha val="43137"/>
                        </a:srgbClr>
                      </a:outerShdw>
                    </a:effectLst>
                  </a:rPr>
                  <a:t>learning rate</a:t>
                </a:r>
                <a:endParaRPr lang="zh-TW" altLang="en-US" sz="4000" dirty="0"/>
              </a:p>
            </p:txBody>
          </p:sp>
        </mc:Choice>
        <mc:Fallback xmlns="">
          <p:sp>
            <p:nvSpPr>
              <p:cNvPr id="11" name="矩形 10"/>
              <p:cNvSpPr>
                <a:spLocks noRot="1" noChangeAspect="1" noMove="1" noResize="1" noEditPoints="1" noAdjustHandles="1" noChangeArrowheads="1" noChangeShapeType="1" noTextEdit="1"/>
              </p:cNvSpPr>
              <p:nvPr/>
            </p:nvSpPr>
            <p:spPr>
              <a:xfrm>
                <a:off x="1435612" y="4901413"/>
                <a:ext cx="5429820" cy="707886"/>
              </a:xfrm>
              <a:prstGeom prst="rect">
                <a:avLst/>
              </a:prstGeom>
              <a:blipFill rotWithShape="0">
                <a:blip r:embed="rId4"/>
                <a:stretch>
                  <a:fillRect t="-18103" r="-3820" b="-4224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16733" y="2591861"/>
                <a:ext cx="2773452" cy="707886"/>
              </a:xfrm>
              <a:prstGeom prst="rect">
                <a:avLst/>
              </a:prstGeom>
            </p:spPr>
            <p:txBody>
              <a:bodyPr wrap="none">
                <a:spAutoFit/>
              </a:bodyPr>
              <a:lstStyle/>
              <a:p>
                <a14:m>
                  <m:oMath xmlns:m="http://schemas.openxmlformats.org/officeDocument/2006/math">
                    <m:r>
                      <a:rPr lang="en-US" altLang="zh-TW" sz="4000" b="0" i="1" smtClean="0">
                        <a:latin typeface="Cambria Math"/>
                      </a:rPr>
                      <m:t>𝑤</m:t>
                    </m:r>
                    <m:r>
                      <a:rPr lang="en-US" altLang="zh-TW" sz="4000" b="0" i="1" smtClean="0">
                        <a:latin typeface="Cambria Math"/>
                      </a:rPr>
                      <m:t>=</m:t>
                    </m:r>
                    <m:r>
                      <a:rPr lang="en-US" altLang="zh-TW" sz="4000" b="0" i="1" smtClean="0">
                        <a:latin typeface="Cambria Math"/>
                      </a:rPr>
                      <m:t>𝑤</m:t>
                    </m:r>
                  </m:oMath>
                </a14:m>
                <a:r>
                  <a:rPr lang="en-US" altLang="zh-TW" sz="4000" dirty="0" smtClean="0"/>
                  <a:t>+</a:t>
                </a:r>
                <a14:m>
                  <m:oMath xmlns:m="http://schemas.openxmlformats.org/officeDocument/2006/math">
                    <m:r>
                      <a:rPr lang="zh-TW" altLang="en-US" sz="4000" i="1" smtClean="0">
                        <a:latin typeface="Cambria Math"/>
                      </a:rPr>
                      <m:t>△</m:t>
                    </m:r>
                    <m:r>
                      <a:rPr lang="en-US" altLang="zh-TW" sz="4000" b="0" i="1" smtClean="0">
                        <a:latin typeface="Cambria Math"/>
                      </a:rPr>
                      <m:t>𝑤</m:t>
                    </m:r>
                  </m:oMath>
                </a14:m>
                <a:endParaRPr lang="zh-TW" altLang="en-US" sz="4000" dirty="0"/>
              </a:p>
            </p:txBody>
          </p:sp>
        </mc:Choice>
        <mc:Fallback xmlns="">
          <p:sp>
            <p:nvSpPr>
              <p:cNvPr id="13" name="矩形 12"/>
              <p:cNvSpPr>
                <a:spLocks noRot="1" noChangeAspect="1" noMove="1" noResize="1" noEditPoints="1" noAdjustHandles="1" noChangeArrowheads="1" noChangeShapeType="1" noTextEdit="1"/>
              </p:cNvSpPr>
              <p:nvPr/>
            </p:nvSpPr>
            <p:spPr>
              <a:xfrm>
                <a:off x="616733" y="2591861"/>
                <a:ext cx="2773452" cy="707886"/>
              </a:xfrm>
              <a:prstGeom prst="rect">
                <a:avLst/>
              </a:prstGeom>
              <a:blipFill rotWithShape="0">
                <a:blip r:embed="rId5"/>
                <a:stretch>
                  <a:fillRect t="-15517" b="-3620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73795" y="3338242"/>
                <a:ext cx="2574744" cy="707886"/>
              </a:xfrm>
              <a:prstGeom prst="rect">
                <a:avLst/>
              </a:prstGeom>
            </p:spPr>
            <p:txBody>
              <a:bodyPr wrap="none">
                <a:spAutoFit/>
              </a:bodyPr>
              <a:lstStyle/>
              <a:p>
                <a14:m>
                  <m:oMath xmlns:m="http://schemas.openxmlformats.org/officeDocument/2006/math">
                    <m:r>
                      <a:rPr lang="en-US" altLang="zh-TW" sz="4000" b="0" i="1" smtClean="0">
                        <a:latin typeface="Cambria Math" panose="02040503050406030204" pitchFamily="18" charset="0"/>
                      </a:rPr>
                      <m:t>𝑏</m:t>
                    </m:r>
                    <m:r>
                      <a:rPr lang="en-US" altLang="zh-TW" sz="4000" b="0" i="1" smtClean="0">
                        <a:latin typeface="Cambria Math"/>
                      </a:rPr>
                      <m:t>=</m:t>
                    </m:r>
                    <m:r>
                      <a:rPr lang="en-US" altLang="zh-TW" sz="4000" b="0" i="1" smtClean="0">
                        <a:latin typeface="Cambria Math" panose="02040503050406030204" pitchFamily="18" charset="0"/>
                      </a:rPr>
                      <m:t>𝑏</m:t>
                    </m:r>
                  </m:oMath>
                </a14:m>
                <a:r>
                  <a:rPr lang="en-US" altLang="zh-TW" sz="4000" dirty="0" smtClean="0"/>
                  <a:t>+</a:t>
                </a:r>
                <a:r>
                  <a:rPr lang="zh-TW" altLang="en-US" sz="4000" dirty="0" smtClean="0"/>
                  <a:t> </a:t>
                </a:r>
                <a14:m>
                  <m:oMath xmlns:m="http://schemas.openxmlformats.org/officeDocument/2006/math">
                    <m:r>
                      <a:rPr lang="zh-TW" altLang="en-US" sz="4000" i="1" smtClean="0">
                        <a:latin typeface="Cambria Math"/>
                      </a:rPr>
                      <m:t>△</m:t>
                    </m:r>
                    <m:r>
                      <a:rPr lang="en-US" altLang="zh-TW" sz="4000" b="0" i="1" smtClean="0">
                        <a:latin typeface="Cambria Math" panose="02040503050406030204" pitchFamily="18" charset="0"/>
                      </a:rPr>
                      <m:t>𝑏</m:t>
                    </m:r>
                  </m:oMath>
                </a14:m>
                <a:endParaRPr lang="zh-TW" altLang="en-US" sz="4000" dirty="0"/>
              </a:p>
            </p:txBody>
          </p:sp>
        </mc:Choice>
        <mc:Fallback xmlns="">
          <p:sp>
            <p:nvSpPr>
              <p:cNvPr id="14" name="矩形 13"/>
              <p:cNvSpPr>
                <a:spLocks noRot="1" noChangeAspect="1" noMove="1" noResize="1" noEditPoints="1" noAdjustHandles="1" noChangeArrowheads="1" noChangeShapeType="1" noTextEdit="1"/>
              </p:cNvSpPr>
              <p:nvPr/>
            </p:nvSpPr>
            <p:spPr>
              <a:xfrm>
                <a:off x="773795" y="3338242"/>
                <a:ext cx="2574744" cy="707886"/>
              </a:xfrm>
              <a:prstGeom prst="rect">
                <a:avLst/>
              </a:prstGeom>
              <a:blipFill rotWithShape="0">
                <a:blip r:embed="rId6"/>
                <a:stretch>
                  <a:fillRect t="-15517" b="-3620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123105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2520" y="1396490"/>
            <a:ext cx="8068962" cy="369332"/>
          </a:xfrm>
          <a:prstGeom prst="rect">
            <a:avLst/>
          </a:prstGeom>
        </p:spPr>
        <p:txBody>
          <a:bodyPr wrap="square">
            <a:spAutoFit/>
          </a:bodyPr>
          <a:lstStyle/>
          <a:p>
            <a:r>
              <a:rPr lang="zh-CN" altLang="en-US" dirty="0" smtClean="0"/>
              <a:t>利用</a:t>
            </a:r>
            <a:r>
              <a:rPr lang="zh-CN" altLang="en-US" b="1" dirty="0" smtClean="0">
                <a:solidFill>
                  <a:srgbClr val="FF0000"/>
                </a:solidFill>
                <a:effectLst>
                  <a:outerShdw blurRad="38100" dist="38100" dir="2700000" algn="tl">
                    <a:srgbClr val="000000">
                      <a:alpha val="43137"/>
                    </a:srgbClr>
                  </a:outerShdw>
                </a:effectLst>
              </a:rPr>
              <a:t>隨機梯度下降法</a:t>
            </a:r>
            <a:r>
              <a:rPr lang="en-US" altLang="zh-CN" b="1" dirty="0" smtClean="0">
                <a:solidFill>
                  <a:srgbClr val="FF0000"/>
                </a:solidFill>
                <a:effectLst>
                  <a:outerShdw blurRad="38100" dist="38100" dir="2700000" algn="tl">
                    <a:srgbClr val="000000">
                      <a:alpha val="43137"/>
                    </a:srgbClr>
                  </a:outerShdw>
                </a:effectLst>
              </a:rPr>
              <a:t>(SGD)</a:t>
            </a:r>
            <a:r>
              <a:rPr lang="zh-CN" altLang="en-US" dirty="0"/>
              <a:t> </a:t>
            </a:r>
            <a:r>
              <a:rPr lang="zh-CN" altLang="en-US" dirty="0" smtClean="0"/>
              <a:t>  </a:t>
            </a:r>
            <a:r>
              <a:rPr lang="zh-CN" altLang="en-US" b="1" dirty="0" smtClean="0">
                <a:solidFill>
                  <a:srgbClr val="FF0000"/>
                </a:solidFill>
                <a:effectLst>
                  <a:outerShdw blurRad="38100" dist="38100" dir="2700000" algn="tl">
                    <a:srgbClr val="000000">
                      <a:alpha val="43137"/>
                    </a:srgbClr>
                  </a:outerShdw>
                </a:effectLst>
              </a:rPr>
              <a:t>求梯度 </a:t>
            </a:r>
            <a:r>
              <a:rPr lang="zh-CN" altLang="en-US" dirty="0" smtClean="0"/>
              <a:t>並</a:t>
            </a:r>
            <a:r>
              <a:rPr lang="zh-CN" altLang="en-US" b="1" dirty="0" smtClean="0">
                <a:solidFill>
                  <a:srgbClr val="FF0000"/>
                </a:solidFill>
                <a:effectLst>
                  <a:outerShdw blurRad="38100" dist="38100" dir="2700000" algn="tl">
                    <a:srgbClr val="000000">
                      <a:alpha val="43137"/>
                    </a:srgbClr>
                  </a:outerShdw>
                </a:effectLst>
              </a:rPr>
              <a:t>更新權重</a:t>
            </a:r>
            <a:r>
              <a:rPr lang="en-US" altLang="zh-CN" b="1" dirty="0" smtClean="0">
                <a:solidFill>
                  <a:srgbClr val="FF0000"/>
                </a:solidFill>
                <a:effectLst>
                  <a:outerShdw blurRad="38100" dist="38100" dir="2700000" algn="tl">
                    <a:srgbClr val="000000">
                      <a:alpha val="43137"/>
                    </a:srgbClr>
                  </a:outerShdw>
                </a:effectLst>
              </a:rPr>
              <a:t>(weight)</a:t>
            </a:r>
            <a:r>
              <a:rPr lang="zh-CN" altLang="en-US" b="1" dirty="0" smtClean="0">
                <a:solidFill>
                  <a:srgbClr val="FF0000"/>
                </a:solidFill>
                <a:effectLst>
                  <a:outerShdw blurRad="38100" dist="38100" dir="2700000" algn="tl">
                    <a:srgbClr val="000000">
                      <a:alpha val="43137"/>
                    </a:srgbClr>
                  </a:outerShdw>
                </a:effectLst>
              </a:rPr>
              <a:t>和偏置</a:t>
            </a:r>
            <a:r>
              <a:rPr lang="en-US" altLang="zh-CN" b="1" dirty="0" smtClean="0">
                <a:solidFill>
                  <a:srgbClr val="FF0000"/>
                </a:solidFill>
                <a:effectLst>
                  <a:outerShdw blurRad="38100" dist="38100" dir="2700000" algn="tl">
                    <a:srgbClr val="000000">
                      <a:alpha val="43137"/>
                    </a:srgbClr>
                  </a:outerShdw>
                </a:effectLst>
              </a:rPr>
              <a:t>(bias)</a:t>
            </a:r>
            <a:r>
              <a:rPr lang="zh-CN" altLang="en-US" b="1" dirty="0" smtClean="0">
                <a:solidFill>
                  <a:srgbClr val="FF0000"/>
                </a:solidFill>
                <a:effectLst>
                  <a:outerShdw blurRad="38100" dist="38100" dir="2700000" algn="tl">
                    <a:srgbClr val="000000">
                      <a:alpha val="43137"/>
                    </a:srgbClr>
                  </a:outerShdw>
                </a:effectLst>
              </a:rPr>
              <a:t>參數</a:t>
            </a:r>
            <a:endParaRPr lang="en-US" altLang="zh-CN" b="1" dirty="0" smtClean="0">
              <a:solidFill>
                <a:srgbClr val="FF0000"/>
              </a:solidFill>
              <a:effectLst>
                <a:outerShdw blurRad="38100" dist="38100" dir="2700000" algn="tl">
                  <a:srgbClr val="000000">
                    <a:alpha val="43137"/>
                  </a:srgbClr>
                </a:outerShdw>
              </a:effectLst>
            </a:endParaRPr>
          </a:p>
        </p:txBody>
      </p:sp>
      <p:sp>
        <p:nvSpPr>
          <p:cNvPr id="3" name="矩形 2"/>
          <p:cNvSpPr/>
          <p:nvPr/>
        </p:nvSpPr>
        <p:spPr>
          <a:xfrm>
            <a:off x="292520" y="407858"/>
            <a:ext cx="5262979" cy="646331"/>
          </a:xfrm>
          <a:prstGeom prst="rect">
            <a:avLst/>
          </a:prstGeom>
        </p:spPr>
        <p:txBody>
          <a:bodyPr wrap="none">
            <a:spAutoFit/>
          </a:bodyPr>
          <a:lstStyle/>
          <a:p>
            <a:r>
              <a:rPr lang="zh-CN" altLang="en-US" sz="3600" dirty="0" smtClean="0"/>
              <a:t>神經網路學習的基本步驟</a:t>
            </a:r>
          </a:p>
        </p:txBody>
      </p:sp>
      <p:sp>
        <p:nvSpPr>
          <p:cNvPr id="4" name="矩形 3"/>
          <p:cNvSpPr/>
          <p:nvPr/>
        </p:nvSpPr>
        <p:spPr>
          <a:xfrm>
            <a:off x="292520" y="2164313"/>
            <a:ext cx="8530705" cy="3785652"/>
          </a:xfrm>
          <a:prstGeom prst="rect">
            <a:avLst/>
          </a:prstGeom>
        </p:spPr>
        <p:txBody>
          <a:bodyPr wrap="square">
            <a:spAutoFit/>
          </a:bodyPr>
          <a:lstStyle/>
          <a:p>
            <a:r>
              <a:rPr lang="zh-CN" altLang="en-US" dirty="0" smtClean="0"/>
              <a:t>整個過程是個迴圈過程。</a:t>
            </a:r>
          </a:p>
          <a:p>
            <a:endParaRPr lang="en-US" altLang="zh-CN" dirty="0" smtClean="0"/>
          </a:p>
          <a:p>
            <a:r>
              <a:rPr lang="zh-CN" altLang="en-US" sz="2400" dirty="0" smtClean="0"/>
              <a:t>步驟</a:t>
            </a:r>
            <a:r>
              <a:rPr lang="en-US" altLang="zh-CN" sz="2400" dirty="0" smtClean="0"/>
              <a:t>1:</a:t>
            </a:r>
            <a:r>
              <a:rPr lang="zh-CN" altLang="en-US" sz="2400" dirty="0" smtClean="0"/>
              <a:t>從訓練資料中隨機選擇一部分資料</a:t>
            </a:r>
          </a:p>
          <a:p>
            <a:endParaRPr lang="en-US" altLang="zh-CN" sz="2400" dirty="0" smtClean="0"/>
          </a:p>
          <a:p>
            <a:r>
              <a:rPr lang="zh-CN" altLang="en-US" sz="2400" dirty="0" smtClean="0"/>
              <a:t>步驟</a:t>
            </a:r>
            <a:r>
              <a:rPr lang="en-US" altLang="zh-CN" sz="2400" dirty="0" smtClean="0"/>
              <a:t>2:</a:t>
            </a:r>
            <a:r>
              <a:rPr lang="zh-CN" altLang="en-US" sz="2400" dirty="0" smtClean="0"/>
              <a:t>構建網路，利用前向傳播，求出輸出值。</a:t>
            </a:r>
            <a:endParaRPr lang="en-US" altLang="zh-CN" sz="2400" dirty="0" smtClean="0"/>
          </a:p>
          <a:p>
            <a:r>
              <a:rPr lang="zh-CN" altLang="en-US" sz="2400" dirty="0" smtClean="0"/>
              <a:t>             利用輸出值與目標值得到</a:t>
            </a:r>
            <a:r>
              <a:rPr lang="zh-CN" altLang="en-US" sz="2400" b="1" dirty="0" smtClean="0">
                <a:solidFill>
                  <a:srgbClr val="00B050"/>
                </a:solidFill>
                <a:effectLst>
                  <a:outerShdw blurRad="38100" dist="38100" dir="2700000" algn="tl">
                    <a:srgbClr val="000000">
                      <a:alpha val="43137"/>
                    </a:srgbClr>
                  </a:outerShdw>
                </a:effectLst>
              </a:rPr>
              <a:t>損失函數</a:t>
            </a:r>
            <a:r>
              <a:rPr lang="en-US" altLang="zh-CN" sz="2400" b="1" dirty="0" smtClean="0">
                <a:solidFill>
                  <a:srgbClr val="00B050"/>
                </a:solidFill>
                <a:effectLst>
                  <a:outerShdw blurRad="38100" dist="38100" dir="2700000" algn="tl">
                    <a:srgbClr val="000000">
                      <a:alpha val="43137"/>
                    </a:srgbClr>
                  </a:outerShdw>
                </a:effectLst>
              </a:rPr>
              <a:t>(loss Function)</a:t>
            </a:r>
            <a:r>
              <a:rPr lang="zh-CN" altLang="en-US" sz="2400" dirty="0" smtClean="0"/>
              <a:t>，</a:t>
            </a:r>
            <a:endParaRPr lang="en-US" altLang="zh-CN" sz="2400" dirty="0" smtClean="0"/>
          </a:p>
          <a:p>
            <a:r>
              <a:rPr lang="zh-CN" altLang="en-US" sz="2400" dirty="0" smtClean="0"/>
              <a:t>             利用損失函數，</a:t>
            </a:r>
            <a:r>
              <a:rPr lang="zh-TW" altLang="en-US" sz="2400" dirty="0"/>
              <a:t>並</a:t>
            </a:r>
            <a:r>
              <a:rPr lang="zh-CN" altLang="en-US" sz="2400" dirty="0" smtClean="0"/>
              <a:t>用</a:t>
            </a:r>
            <a:r>
              <a:rPr lang="zh-CN" altLang="en-US" sz="2400" b="1" dirty="0" smtClean="0">
                <a:solidFill>
                  <a:srgbClr val="FF0000"/>
                </a:solidFill>
                <a:effectLst>
                  <a:outerShdw blurRad="38100" dist="38100" dir="2700000" algn="tl">
                    <a:srgbClr val="000000">
                      <a:alpha val="43137"/>
                    </a:srgbClr>
                  </a:outerShdw>
                </a:effectLst>
              </a:rPr>
              <a:t>反向傳播方法</a:t>
            </a:r>
            <a:r>
              <a:rPr lang="zh-CN" altLang="en-US" sz="2400" dirty="0" smtClean="0"/>
              <a:t>，求各參數的梯度。</a:t>
            </a:r>
          </a:p>
          <a:p>
            <a:endParaRPr lang="en-US" altLang="zh-CN" sz="2400" dirty="0" smtClean="0"/>
          </a:p>
          <a:p>
            <a:r>
              <a:rPr lang="zh-CN" altLang="en-US" sz="2400" dirty="0" smtClean="0"/>
              <a:t>步驟</a:t>
            </a:r>
            <a:r>
              <a:rPr lang="en-US" altLang="zh-CN" sz="2400" dirty="0" smtClean="0"/>
              <a:t>3:</a:t>
            </a:r>
            <a:r>
              <a:rPr lang="zh-CN" altLang="en-US" sz="2400" dirty="0" smtClean="0"/>
              <a:t>將權重參數沿梯度方向進行</a:t>
            </a:r>
            <a:r>
              <a:rPr lang="zh-CN" altLang="en-US" sz="2400" b="1" dirty="0" smtClean="0">
                <a:solidFill>
                  <a:srgbClr val="002060"/>
                </a:solidFill>
                <a:effectLst>
                  <a:outerShdw blurRad="38100" dist="38100" dir="2700000" algn="tl">
                    <a:srgbClr val="000000">
                      <a:alpha val="43137"/>
                    </a:srgbClr>
                  </a:outerShdw>
                </a:effectLst>
              </a:rPr>
              <a:t>微小更新</a:t>
            </a:r>
          </a:p>
          <a:p>
            <a:endParaRPr lang="en-US" altLang="zh-CN" dirty="0" smtClean="0"/>
          </a:p>
          <a:p>
            <a:r>
              <a:rPr lang="zh-CN" altLang="en-US" dirty="0" smtClean="0"/>
              <a:t>步驟</a:t>
            </a:r>
            <a:r>
              <a:rPr lang="en-US" altLang="zh-CN" dirty="0" smtClean="0"/>
              <a:t>4:</a:t>
            </a:r>
            <a:r>
              <a:rPr lang="zh-CN" altLang="en-US" dirty="0" smtClean="0"/>
              <a:t>重複以上</a:t>
            </a:r>
            <a:r>
              <a:rPr lang="en-US" altLang="zh-CN" dirty="0" smtClean="0"/>
              <a:t>1</a:t>
            </a:r>
            <a:r>
              <a:rPr lang="zh-CN" altLang="en-US" dirty="0" smtClean="0"/>
              <a:t>、</a:t>
            </a:r>
            <a:r>
              <a:rPr lang="en-US" altLang="zh-CN" dirty="0" smtClean="0"/>
              <a:t>2</a:t>
            </a:r>
            <a:r>
              <a:rPr lang="zh-CN" altLang="en-US" dirty="0" smtClean="0"/>
              <a:t>、</a:t>
            </a:r>
            <a:r>
              <a:rPr lang="en-US" altLang="zh-CN" dirty="0" smtClean="0"/>
              <a:t>3</a:t>
            </a:r>
            <a:r>
              <a:rPr lang="zh-CN" altLang="en-US" dirty="0" smtClean="0"/>
              <a:t>步驟</a:t>
            </a:r>
            <a:r>
              <a:rPr lang="zh-TW" altLang="en-US" dirty="0" smtClean="0"/>
              <a:t>許多次</a:t>
            </a:r>
            <a:r>
              <a:rPr lang="en-US" altLang="zh-TW" dirty="0" smtClean="0"/>
              <a:t>(epoch=100,500,1000,…)</a:t>
            </a:r>
            <a:r>
              <a:rPr lang="zh-TW" altLang="en-US" dirty="0" smtClean="0"/>
              <a:t>直到誤差很小</a:t>
            </a:r>
            <a:r>
              <a:rPr lang="en-US" altLang="zh-TW" dirty="0" smtClean="0"/>
              <a:t>(</a:t>
            </a:r>
            <a:r>
              <a:rPr lang="zh-TW" altLang="en-US" dirty="0" smtClean="0"/>
              <a:t>最小</a:t>
            </a:r>
            <a:r>
              <a:rPr lang="en-US" altLang="zh-TW" dirty="0" smtClean="0"/>
              <a:t>)</a:t>
            </a:r>
            <a:endParaRPr lang="zh-TW" altLang="en-US" dirty="0"/>
          </a:p>
        </p:txBody>
      </p:sp>
      <p:sp>
        <p:nvSpPr>
          <p:cNvPr id="5" name="矩形 4"/>
          <p:cNvSpPr/>
          <p:nvPr/>
        </p:nvSpPr>
        <p:spPr>
          <a:xfrm>
            <a:off x="358345" y="6071457"/>
            <a:ext cx="7294605" cy="369332"/>
          </a:xfrm>
          <a:prstGeom prst="rect">
            <a:avLst/>
          </a:prstGeom>
        </p:spPr>
        <p:txBody>
          <a:bodyPr wrap="square">
            <a:spAutoFit/>
          </a:bodyPr>
          <a:lstStyle/>
          <a:p>
            <a:r>
              <a:rPr lang="en-US" altLang="zh-TW" dirty="0" smtClean="0"/>
              <a:t>http://www.feiguyunai.com/index.php/2019/03/31/python-ml-24th-backp/</a:t>
            </a:r>
            <a:endParaRPr lang="zh-TW" altLang="en-US" dirty="0"/>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25</a:t>
            </a:fld>
            <a:endParaRPr lang="zh-TW" altLang="en-US"/>
          </a:p>
        </p:txBody>
      </p:sp>
    </p:spTree>
    <p:extLst>
      <p:ext uri="{BB962C8B-B14F-4D97-AF65-F5344CB8AC3E}">
        <p14:creationId xmlns:p14="http://schemas.microsoft.com/office/powerpoint/2010/main" val="27101937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26</a:t>
            </a:fld>
            <a:endParaRPr lang="zh-TW" altLang="en-US"/>
          </a:p>
        </p:txBody>
      </p:sp>
      <p:sp>
        <p:nvSpPr>
          <p:cNvPr id="3" name="矩形 2"/>
          <p:cNvSpPr/>
          <p:nvPr/>
        </p:nvSpPr>
        <p:spPr>
          <a:xfrm>
            <a:off x="419100" y="638860"/>
            <a:ext cx="7905750" cy="1200329"/>
          </a:xfrm>
          <a:prstGeom prst="rect">
            <a:avLst/>
          </a:prstGeom>
        </p:spPr>
        <p:txBody>
          <a:bodyPr wrap="square">
            <a:spAutoFit/>
          </a:bodyPr>
          <a:lstStyle/>
          <a:p>
            <a:r>
              <a:rPr lang="zh-TW" altLang="en-US" sz="2400" dirty="0" smtClean="0"/>
              <a:t>深度學習</a:t>
            </a:r>
            <a:r>
              <a:rPr lang="en-US" altLang="zh-TW" sz="2400" dirty="0" smtClean="0"/>
              <a:t>500</a:t>
            </a:r>
            <a:r>
              <a:rPr lang="zh-TW" altLang="en-US" sz="2400" dirty="0" smtClean="0"/>
              <a:t>問</a:t>
            </a:r>
            <a:endParaRPr lang="en-US" altLang="zh-TW" sz="2400" dirty="0" smtClean="0"/>
          </a:p>
          <a:p>
            <a:r>
              <a:rPr lang="en-US" altLang="zh-TW" sz="2400" dirty="0" smtClean="0">
                <a:hlinkClick r:id="rId2"/>
              </a:rPr>
              <a:t>https://github.com/scutan90/DeepLearning-500-questions</a:t>
            </a:r>
            <a:endParaRPr lang="en-US" altLang="zh-TW" sz="2400" dirty="0" smtClean="0"/>
          </a:p>
          <a:p>
            <a:r>
              <a:rPr lang="zh-TW" altLang="en-US" sz="2400" dirty="0" smtClean="0"/>
              <a:t>第一十三章 優化演算法</a:t>
            </a:r>
            <a:endParaRPr lang="zh-TW" altLang="en-US" sz="2400" dirty="0"/>
          </a:p>
        </p:txBody>
      </p:sp>
      <p:sp>
        <p:nvSpPr>
          <p:cNvPr id="4" name="矩形 3"/>
          <p:cNvSpPr/>
          <p:nvPr/>
        </p:nvSpPr>
        <p:spPr>
          <a:xfrm>
            <a:off x="429740" y="2920484"/>
            <a:ext cx="5655715" cy="523220"/>
          </a:xfrm>
          <a:prstGeom prst="rect">
            <a:avLst/>
          </a:prstGeom>
        </p:spPr>
        <p:txBody>
          <a:bodyPr wrap="none">
            <a:spAutoFit/>
          </a:bodyPr>
          <a:lstStyle/>
          <a:p>
            <a:r>
              <a:rPr lang="en-US" altLang="zh-CN" sz="2800" dirty="0" smtClean="0"/>
              <a:t>13.8.1 </a:t>
            </a:r>
            <a:r>
              <a:rPr lang="zh-CN" altLang="en-US" sz="2800" dirty="0" smtClean="0"/>
              <a:t>為什麼要使用</a:t>
            </a:r>
            <a:r>
              <a:rPr lang="zh-CN" altLang="en-US" sz="2800" b="1" dirty="0" smtClean="0">
                <a:solidFill>
                  <a:srgbClr val="FF0000"/>
                </a:solidFill>
                <a:effectLst>
                  <a:outerShdw blurRad="38100" dist="38100" dir="2700000" algn="tl">
                    <a:srgbClr val="000000">
                      <a:alpha val="43137"/>
                    </a:srgbClr>
                  </a:outerShdw>
                </a:effectLst>
              </a:rPr>
              <a:t>梯度更新規則</a:t>
            </a:r>
            <a:r>
              <a:rPr lang="en-US" altLang="zh-CN" sz="2800" dirty="0" smtClean="0"/>
              <a:t>?</a:t>
            </a:r>
            <a:endParaRPr lang="zh-TW" altLang="en-US" sz="2800" dirty="0"/>
          </a:p>
        </p:txBody>
      </p:sp>
    </p:spTree>
    <p:extLst>
      <p:ext uri="{BB962C8B-B14F-4D97-AF65-F5344CB8AC3E}">
        <p14:creationId xmlns:p14="http://schemas.microsoft.com/office/powerpoint/2010/main" val="24834034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474157" y="1393002"/>
            <a:ext cx="5654048" cy="3416320"/>
          </a:xfrm>
          <a:prstGeom prst="rect">
            <a:avLst/>
          </a:prstGeom>
        </p:spPr>
        <p:txBody>
          <a:bodyPr wrap="none">
            <a:spAutoFit/>
          </a:bodyPr>
          <a:lstStyle/>
          <a:p>
            <a:r>
              <a:rPr lang="en-US" altLang="zh-TW" sz="7200" b="1" dirty="0" smtClean="0">
                <a:solidFill>
                  <a:schemeClr val="bg1"/>
                </a:solidFill>
                <a:effectLst>
                  <a:outerShdw blurRad="38100" dist="38100" dir="2700000" algn="tl">
                    <a:srgbClr val="000000">
                      <a:alpha val="43137"/>
                    </a:srgbClr>
                  </a:outerShdw>
                </a:effectLst>
              </a:rPr>
              <a:t>Error Function</a:t>
            </a:r>
          </a:p>
          <a:p>
            <a:r>
              <a:rPr lang="en-US" altLang="zh-TW" sz="7200" b="1" dirty="0" smtClean="0">
                <a:solidFill>
                  <a:schemeClr val="bg1"/>
                </a:solidFill>
                <a:effectLst>
                  <a:outerShdw blurRad="38100" dist="38100" dir="2700000" algn="tl">
                    <a:srgbClr val="000000">
                      <a:alpha val="43137"/>
                    </a:srgbClr>
                  </a:outerShdw>
                </a:effectLst>
              </a:rPr>
              <a:t>Loss Function</a:t>
            </a:r>
          </a:p>
          <a:p>
            <a:r>
              <a:rPr lang="en-US" altLang="zh-TW" sz="7200" b="1" dirty="0" smtClean="0">
                <a:solidFill>
                  <a:schemeClr val="bg1"/>
                </a:solidFill>
                <a:effectLst>
                  <a:outerShdw blurRad="38100" dist="38100" dir="2700000" algn="tl">
                    <a:srgbClr val="000000">
                      <a:alpha val="43137"/>
                    </a:srgbClr>
                  </a:outerShdw>
                </a:effectLst>
              </a:rPr>
              <a:t>Cost Function </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27</a:t>
            </a:fld>
            <a:endParaRPr lang="zh-TW" altLang="en-US"/>
          </a:p>
        </p:txBody>
      </p:sp>
    </p:spTree>
    <p:extLst>
      <p:ext uri="{BB962C8B-B14F-4D97-AF65-F5344CB8AC3E}">
        <p14:creationId xmlns:p14="http://schemas.microsoft.com/office/powerpoint/2010/main" val="3380012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8311" y="1149493"/>
            <a:ext cx="8460778" cy="707886"/>
          </a:xfrm>
          <a:prstGeom prst="rect">
            <a:avLst/>
          </a:prstGeom>
        </p:spPr>
        <p:txBody>
          <a:bodyPr wrap="none">
            <a:spAutoFit/>
          </a:bodyPr>
          <a:lstStyle/>
          <a:p>
            <a:r>
              <a:rPr lang="en-US" altLang="zh-TW" sz="4000" dirty="0" smtClean="0"/>
              <a:t>ERROR(</a:t>
            </a:r>
            <a:r>
              <a:rPr lang="zh-TW" altLang="en-US" sz="4000" dirty="0" smtClean="0"/>
              <a:t>錯誤</a:t>
            </a:r>
            <a:r>
              <a:rPr lang="en-US" altLang="zh-TW" sz="4000" dirty="0" smtClean="0"/>
              <a:t>)</a:t>
            </a:r>
            <a:r>
              <a:rPr lang="zh-TW" altLang="en-US" sz="4000" dirty="0" smtClean="0"/>
              <a:t>＝真正的值</a:t>
            </a:r>
            <a:r>
              <a:rPr lang="en-US" altLang="zh-TW" sz="4000" dirty="0" smtClean="0"/>
              <a:t>(t)</a:t>
            </a:r>
            <a:r>
              <a:rPr lang="zh-TW" altLang="en-US" sz="4000" dirty="0" smtClean="0"/>
              <a:t> </a:t>
            </a:r>
            <a:r>
              <a:rPr lang="en-US" altLang="zh-TW" sz="4000" dirty="0" smtClean="0"/>
              <a:t>-</a:t>
            </a:r>
            <a:r>
              <a:rPr lang="zh-TW" altLang="en-US" sz="4000" dirty="0"/>
              <a:t> </a:t>
            </a:r>
            <a:r>
              <a:rPr lang="zh-TW" altLang="en-US" sz="4000" dirty="0" smtClean="0"/>
              <a:t>預測值</a:t>
            </a:r>
            <a:r>
              <a:rPr lang="en-US" altLang="zh-TW" sz="4000" dirty="0" smtClean="0"/>
              <a:t>(y)</a:t>
            </a:r>
            <a:endParaRPr lang="en-US" altLang="zh-TW" sz="4000" dirty="0"/>
          </a:p>
        </p:txBody>
      </p:sp>
      <mc:AlternateContent xmlns:mc="http://schemas.openxmlformats.org/markup-compatibility/2006" xmlns:a14="http://schemas.microsoft.com/office/drawing/2010/main">
        <mc:Choice Requires="a14">
          <p:sp>
            <p:nvSpPr>
              <p:cNvPr id="3" name="文字方塊 2"/>
              <p:cNvSpPr txBox="1"/>
              <p:nvPr/>
            </p:nvSpPr>
            <p:spPr>
              <a:xfrm>
                <a:off x="112800" y="3879302"/>
                <a:ext cx="4138181" cy="1344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200" b="0" i="1" smtClean="0">
                          <a:latin typeface="Cambria Math" panose="02040503050406030204" pitchFamily="18" charset="0"/>
                        </a:rPr>
                        <m:t>𝐸</m:t>
                      </m:r>
                      <m:r>
                        <a:rPr lang="pt-BR" altLang="zh-TW" sz="3200" i="1" smtClean="0">
                          <a:latin typeface="Cambria Math" panose="02040503050406030204" pitchFamily="18" charset="0"/>
                        </a:rPr>
                        <m:t>=</m:t>
                      </m:r>
                      <m:f>
                        <m:fPr>
                          <m:ctrlPr>
                            <a:rPr lang="pt-BR" altLang="zh-TW" sz="3200" i="1" smtClean="0">
                              <a:latin typeface="Cambria Math" panose="02040503050406030204" pitchFamily="18" charset="0"/>
                            </a:rPr>
                          </m:ctrlPr>
                        </m:fPr>
                        <m:num>
                          <m:r>
                            <a:rPr lang="en-US" altLang="zh-TW" sz="3200" b="0" i="1" smtClean="0">
                              <a:latin typeface="Cambria Math" panose="02040503050406030204" pitchFamily="18" charset="0"/>
                            </a:rPr>
                            <m:t>1</m:t>
                          </m:r>
                        </m:num>
                        <m:den>
                          <m:r>
                            <a:rPr lang="en-US" altLang="zh-TW" sz="3200" b="0" i="1" smtClean="0">
                              <a:latin typeface="Cambria Math" panose="02040503050406030204" pitchFamily="18" charset="0"/>
                            </a:rPr>
                            <m:t>2</m:t>
                          </m:r>
                        </m:den>
                      </m:f>
                      <m:nary>
                        <m:naryPr>
                          <m:chr m:val="∑"/>
                          <m:ctrlPr>
                            <a:rPr lang="pt-BR" altLang="zh-TW" sz="3200" i="1" smtClean="0">
                              <a:latin typeface="Cambria Math" panose="02040503050406030204" pitchFamily="18" charset="0"/>
                            </a:rPr>
                          </m:ctrlPr>
                        </m:naryPr>
                        <m:sub>
                          <m:r>
                            <m:rPr>
                              <m:brk m:alnAt="23"/>
                            </m:rPr>
                            <a:rPr lang="en-US" altLang="zh-TW" sz="3200" b="0" i="1" smtClean="0">
                              <a:latin typeface="Cambria Math" panose="02040503050406030204" pitchFamily="18" charset="0"/>
                            </a:rPr>
                            <m:t>𝑖</m:t>
                          </m:r>
                          <m:r>
                            <a:rPr lang="pt-BR" altLang="zh-TW" sz="3200" i="1" smtClean="0">
                              <a:latin typeface="Cambria Math" panose="02040503050406030204" pitchFamily="18" charset="0"/>
                            </a:rPr>
                            <m:t>=1</m:t>
                          </m:r>
                        </m:sub>
                        <m:sup>
                          <m:r>
                            <a:rPr lang="en-US" altLang="zh-TW" sz="3200" b="0" i="1" smtClean="0">
                              <a:latin typeface="Cambria Math" panose="02040503050406030204" pitchFamily="18" charset="0"/>
                            </a:rPr>
                            <m:t>𝑛</m:t>
                          </m:r>
                        </m:sup>
                        <m:e>
                          <m:sSup>
                            <m:sSupPr>
                              <m:ctrlPr>
                                <a:rPr lang="pt-BR" altLang="zh-TW" sz="3200" i="1" smtClean="0">
                                  <a:latin typeface="Cambria Math" panose="02040503050406030204" pitchFamily="18" charset="0"/>
                                </a:rPr>
                              </m:ctrlPr>
                            </m:sSupPr>
                            <m:e>
                              <m:d>
                                <m:dPr>
                                  <m:ctrlPr>
                                    <a:rPr lang="pt-BR" altLang="zh-TW" sz="3200" i="1" smtClean="0">
                                      <a:latin typeface="Cambria Math" panose="02040503050406030204" pitchFamily="18" charset="0"/>
                                    </a:rPr>
                                  </m:ctrlPr>
                                </m:dPr>
                                <m:e>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𝑦</m:t>
                                      </m:r>
                                    </m:e>
                                    <m:sub>
                                      <m:r>
                                        <a:rPr lang="en-US" altLang="zh-TW" sz="3200" b="0" i="1" smtClean="0">
                                          <a:latin typeface="Cambria Math" panose="02040503050406030204" pitchFamily="18" charset="0"/>
                                        </a:rPr>
                                        <m:t>𝑖</m:t>
                                      </m:r>
                                    </m:sub>
                                  </m:sSub>
                                  <m:r>
                                    <a:rPr lang="en-US" altLang="zh-TW" sz="3200" b="0" i="1" smtClean="0">
                                      <a:latin typeface="Cambria Math" panose="02040503050406030204" pitchFamily="18" charset="0"/>
                                    </a:rPr>
                                    <m:t>−</m:t>
                                  </m:r>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𝑡</m:t>
                                      </m:r>
                                    </m:e>
                                    <m:sub>
                                      <m:r>
                                        <a:rPr lang="en-US" altLang="zh-TW" sz="3200" b="0" i="1" smtClean="0">
                                          <a:latin typeface="Cambria Math" panose="02040503050406030204" pitchFamily="18" charset="0"/>
                                        </a:rPr>
                                        <m:t>𝑖</m:t>
                                      </m:r>
                                    </m:sub>
                                  </m:sSub>
                                </m:e>
                              </m:d>
                            </m:e>
                            <m:sup>
                              <m:r>
                                <a:rPr lang="en-US" altLang="zh-TW" sz="3200" b="0" i="1" smtClean="0">
                                  <a:latin typeface="Cambria Math" panose="02040503050406030204" pitchFamily="18" charset="0"/>
                                </a:rPr>
                                <m:t>2</m:t>
                              </m:r>
                            </m:sup>
                          </m:sSup>
                        </m:e>
                      </m:nary>
                    </m:oMath>
                  </m:oMathPara>
                </a14:m>
                <a:endParaRPr lang="zh-TW" altLang="en-US" sz="32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112800" y="3879302"/>
                <a:ext cx="4138181" cy="1344342"/>
              </a:xfrm>
              <a:prstGeom prst="rect">
                <a:avLst/>
              </a:prstGeom>
              <a:blipFill rotWithShape="0">
                <a:blip r:embed="rId4"/>
                <a:stretch>
                  <a:fillRect/>
                </a:stretch>
              </a:blipFill>
            </p:spPr>
            <p:txBody>
              <a:bodyPr/>
              <a:lstStyle/>
              <a:p>
                <a:r>
                  <a:rPr lang="zh-TW" altLang="en-US">
                    <a:noFill/>
                  </a:rPr>
                  <a:t> </a:t>
                </a:r>
              </a:p>
            </p:txBody>
          </p:sp>
        </mc:Fallback>
      </mc:AlternateContent>
      <p:sp>
        <p:nvSpPr>
          <p:cNvPr id="4" name="向下箭號 3"/>
          <p:cNvSpPr/>
          <p:nvPr/>
        </p:nvSpPr>
        <p:spPr>
          <a:xfrm>
            <a:off x="2181891" y="1965497"/>
            <a:ext cx="584887" cy="626075"/>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907879" y="2697290"/>
            <a:ext cx="7674858" cy="584775"/>
          </a:xfrm>
          <a:prstGeom prst="rect">
            <a:avLst/>
          </a:prstGeom>
        </p:spPr>
        <p:txBody>
          <a:bodyPr wrap="none">
            <a:spAutoFit/>
          </a:bodyPr>
          <a:lstStyle/>
          <a:p>
            <a:r>
              <a:rPr lang="en-US" altLang="zh-TW" sz="3200" dirty="0" smtClean="0"/>
              <a:t>ERROR function/Cost Function/Loss Function</a:t>
            </a:r>
            <a:endParaRPr lang="zh-TW" altLang="en-US" sz="3200" dirty="0"/>
          </a:p>
        </p:txBody>
      </p:sp>
      <mc:AlternateContent xmlns:mc="http://schemas.openxmlformats.org/markup-compatibility/2006" xmlns:a14="http://schemas.microsoft.com/office/drawing/2010/main">
        <mc:Choice Requires="a14">
          <p:sp>
            <p:nvSpPr>
              <p:cNvPr id="6" name="文字方塊 5"/>
              <p:cNvSpPr txBox="1"/>
              <p:nvPr/>
            </p:nvSpPr>
            <p:spPr>
              <a:xfrm>
                <a:off x="4745308" y="3955502"/>
                <a:ext cx="3798365" cy="13443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200" b="0" i="1" smtClean="0">
                          <a:latin typeface="Cambria Math" panose="02040503050406030204" pitchFamily="18" charset="0"/>
                        </a:rPr>
                        <m:t>𝐸</m:t>
                      </m:r>
                      <m:r>
                        <a:rPr lang="pt-BR" altLang="zh-TW" sz="3200" i="1" smtClean="0">
                          <a:latin typeface="Cambria Math" panose="02040503050406030204" pitchFamily="18" charset="0"/>
                        </a:rPr>
                        <m:t>=</m:t>
                      </m:r>
                      <m:r>
                        <a:rPr lang="en-US" altLang="zh-TW" sz="3200" b="0" i="1" smtClean="0">
                          <a:latin typeface="Cambria Math" panose="02040503050406030204" pitchFamily="18" charset="0"/>
                        </a:rPr>
                        <m:t>−</m:t>
                      </m:r>
                      <m:nary>
                        <m:naryPr>
                          <m:chr m:val="∑"/>
                          <m:ctrlPr>
                            <a:rPr lang="pt-BR" altLang="zh-TW" sz="3200" i="1" smtClean="0">
                              <a:latin typeface="Cambria Math" panose="02040503050406030204" pitchFamily="18" charset="0"/>
                            </a:rPr>
                          </m:ctrlPr>
                        </m:naryPr>
                        <m:sub>
                          <m:r>
                            <m:rPr>
                              <m:brk m:alnAt="23"/>
                            </m:rPr>
                            <a:rPr lang="en-US" altLang="zh-TW" sz="3200" b="0" i="1" smtClean="0">
                              <a:latin typeface="Cambria Math" panose="02040503050406030204" pitchFamily="18" charset="0"/>
                            </a:rPr>
                            <m:t>𝑖</m:t>
                          </m:r>
                          <m:r>
                            <a:rPr lang="pt-BR" altLang="zh-TW" sz="3200" i="1" smtClean="0">
                              <a:latin typeface="Cambria Math" panose="02040503050406030204" pitchFamily="18" charset="0"/>
                            </a:rPr>
                            <m:t>=1</m:t>
                          </m:r>
                        </m:sub>
                        <m:sup>
                          <m:r>
                            <a:rPr lang="en-US" altLang="zh-TW" sz="3200" b="0" i="1" smtClean="0">
                              <a:latin typeface="Cambria Math" panose="02040503050406030204" pitchFamily="18" charset="0"/>
                            </a:rPr>
                            <m:t>𝑛</m:t>
                          </m:r>
                        </m:sup>
                        <m:e>
                          <m:sSub>
                            <m:sSubPr>
                              <m:ctrlPr>
                                <a:rPr lang="en-US" altLang="zh-TW" sz="3200" b="0" i="1" smtClean="0">
                                  <a:latin typeface="Cambria Math" panose="02040503050406030204" pitchFamily="18" charset="0"/>
                                </a:rPr>
                              </m:ctrlPr>
                            </m:sSubPr>
                            <m:e>
                              <m:r>
                                <a:rPr lang="en-US" altLang="zh-TW" sz="3200" b="0" i="1" smtClean="0">
                                  <a:latin typeface="Cambria Math" panose="02040503050406030204" pitchFamily="18" charset="0"/>
                                </a:rPr>
                                <m:t>𝑡</m:t>
                              </m:r>
                            </m:e>
                            <m:sub>
                              <m:r>
                                <a:rPr lang="en-US" altLang="zh-TW" sz="3200" b="0" i="1" smtClean="0">
                                  <a:latin typeface="Cambria Math" panose="02040503050406030204" pitchFamily="18" charset="0"/>
                                </a:rPr>
                                <m:t>𝑖</m:t>
                              </m:r>
                            </m:sub>
                          </m:sSub>
                          <m:r>
                            <a:rPr lang="en-US" altLang="zh-TW" sz="3200" b="0" i="1" smtClean="0">
                              <a:latin typeface="Cambria Math" panose="02040503050406030204" pitchFamily="18" charset="0"/>
                            </a:rPr>
                            <m:t>∗</m:t>
                          </m:r>
                          <m:r>
                            <a:rPr lang="en-US" altLang="zh-TW" sz="3200" b="0" i="1" smtClean="0">
                              <a:latin typeface="Cambria Math" panose="02040503050406030204" pitchFamily="18" charset="0"/>
                            </a:rPr>
                            <m:t>𝑙𝑜𝑔</m:t>
                          </m:r>
                          <m:sSub>
                            <m:sSubPr>
                              <m:ctrlPr>
                                <a:rPr lang="en-US" altLang="zh-TW" sz="3200" b="0" i="1" smtClean="0">
                                  <a:latin typeface="Cambria Math" panose="02040503050406030204" pitchFamily="18" charset="0"/>
                                </a:rPr>
                              </m:ctrlPr>
                            </m:sSubPr>
                            <m:e>
                              <m:r>
                                <a:rPr lang="zh-TW" altLang="en-US" sz="3200" i="1">
                                  <a:latin typeface="Cambria Math" panose="02040503050406030204" pitchFamily="18" charset="0"/>
                                </a:rPr>
                                <m:t> </m:t>
                              </m:r>
                              <m:r>
                                <a:rPr lang="en-US" altLang="zh-TW" sz="3200" b="0" i="1" smtClean="0">
                                  <a:latin typeface="Cambria Math" panose="02040503050406030204" pitchFamily="18" charset="0"/>
                                </a:rPr>
                                <m:t>𝑦</m:t>
                              </m:r>
                            </m:e>
                            <m:sub>
                              <m:r>
                                <a:rPr lang="en-US" altLang="zh-TW" sz="3200" b="0" i="1" smtClean="0">
                                  <a:latin typeface="Cambria Math" panose="02040503050406030204" pitchFamily="18" charset="0"/>
                                </a:rPr>
                                <m:t>𝑖</m:t>
                              </m:r>
                            </m:sub>
                          </m:sSub>
                        </m:e>
                      </m:nary>
                    </m:oMath>
                  </m:oMathPara>
                </a14:m>
                <a:endParaRPr lang="zh-TW" altLang="en-US" sz="32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4745308" y="3955502"/>
                <a:ext cx="3798365" cy="1344342"/>
              </a:xfrm>
              <a:prstGeom prst="rect">
                <a:avLst/>
              </a:prstGeom>
              <a:blipFill rotWithShape="0">
                <a:blip r:embed="rId5"/>
                <a:stretch>
                  <a:fillRect/>
                </a:stretch>
              </a:blipFill>
            </p:spPr>
            <p:txBody>
              <a:bodyPr/>
              <a:lstStyle/>
              <a:p>
                <a:r>
                  <a:rPr lang="zh-TW" altLang="en-US">
                    <a:noFill/>
                  </a:rPr>
                  <a:t> </a:t>
                </a:r>
              </a:p>
            </p:txBody>
          </p:sp>
        </mc:Fallback>
      </mc:AlternateContent>
      <p:sp>
        <p:nvSpPr>
          <p:cNvPr id="7" name="投影片編號版面配置區 6"/>
          <p:cNvSpPr>
            <a:spLocks noGrp="1"/>
          </p:cNvSpPr>
          <p:nvPr>
            <p:ph type="sldNum" sz="quarter" idx="12"/>
          </p:nvPr>
        </p:nvSpPr>
        <p:spPr/>
        <p:txBody>
          <a:bodyPr/>
          <a:lstStyle/>
          <a:p>
            <a:fld id="{EBA660C4-8EC1-4890-874E-5CA0D19E2E89}" type="slidenum">
              <a:rPr lang="zh-TW" altLang="en-US" smtClean="0"/>
              <a:t>28</a:t>
            </a:fld>
            <a:endParaRPr lang="zh-TW" altLang="en-US"/>
          </a:p>
        </p:txBody>
      </p:sp>
    </p:spTree>
    <p:extLst>
      <p:ext uri="{BB962C8B-B14F-4D97-AF65-F5344CB8AC3E}">
        <p14:creationId xmlns:p14="http://schemas.microsoft.com/office/powerpoint/2010/main" val="21503521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2247" y="2232103"/>
            <a:ext cx="8406713" cy="3108543"/>
          </a:xfrm>
          <a:prstGeom prst="rect">
            <a:avLst/>
          </a:prstGeom>
        </p:spPr>
        <p:txBody>
          <a:bodyPr wrap="square">
            <a:spAutoFit/>
          </a:bodyPr>
          <a:lstStyle/>
          <a:p>
            <a:r>
              <a:rPr lang="en-US" altLang="zh-TW" sz="2800" b="1" dirty="0" err="1" smtClean="0">
                <a:solidFill>
                  <a:srgbClr val="FF0000"/>
                </a:solidFill>
                <a:effectLst>
                  <a:outerShdw blurRad="38100" dist="38100" dir="2700000" algn="tl">
                    <a:srgbClr val="000000">
                      <a:alpha val="43137"/>
                    </a:srgbClr>
                  </a:outerShdw>
                </a:effectLst>
              </a:rPr>
              <a:t>mse</a:t>
            </a:r>
            <a:r>
              <a:rPr lang="en-US" altLang="zh-TW" sz="2800" b="1" dirty="0" smtClean="0">
                <a:solidFill>
                  <a:srgbClr val="FF0000"/>
                </a:solidFill>
                <a:effectLst>
                  <a:outerShdw blurRad="38100" dist="38100" dir="2700000" algn="tl">
                    <a:srgbClr val="000000">
                      <a:alpha val="43137"/>
                    </a:srgbClr>
                  </a:outerShdw>
                </a:effectLst>
              </a:rPr>
              <a:t> = MSE = </a:t>
            </a:r>
            <a:r>
              <a:rPr lang="en-US" altLang="zh-TW" sz="2800" b="1" dirty="0" err="1" smtClean="0">
                <a:solidFill>
                  <a:srgbClr val="FF0000"/>
                </a:solidFill>
                <a:effectLst>
                  <a:outerShdw blurRad="38100" dist="38100" dir="2700000" algn="tl">
                    <a:srgbClr val="000000">
                      <a:alpha val="43137"/>
                    </a:srgbClr>
                  </a:outerShdw>
                </a:effectLst>
              </a:rPr>
              <a:t>mean_squared_error</a:t>
            </a:r>
            <a:endParaRPr lang="en-US" altLang="zh-TW" sz="2800" b="1" dirty="0" smtClean="0">
              <a:solidFill>
                <a:srgbClr val="FF0000"/>
              </a:solidFill>
              <a:effectLst>
                <a:outerShdw blurRad="38100" dist="38100" dir="2700000" algn="tl">
                  <a:srgbClr val="000000">
                    <a:alpha val="43137"/>
                  </a:srgbClr>
                </a:outerShdw>
              </a:effectLst>
            </a:endParaRPr>
          </a:p>
          <a:p>
            <a:r>
              <a:rPr lang="en-US" altLang="zh-TW" sz="2800" b="1" dirty="0" err="1" smtClean="0">
                <a:solidFill>
                  <a:srgbClr val="0070C0"/>
                </a:solidFill>
                <a:effectLst>
                  <a:outerShdw blurRad="38100" dist="38100" dir="2700000" algn="tl">
                    <a:srgbClr val="000000">
                      <a:alpha val="43137"/>
                    </a:srgbClr>
                  </a:outerShdw>
                </a:effectLst>
              </a:rPr>
              <a:t>mae</a:t>
            </a:r>
            <a:r>
              <a:rPr lang="en-US" altLang="zh-TW" sz="2800" b="1" dirty="0" smtClean="0">
                <a:solidFill>
                  <a:srgbClr val="0070C0"/>
                </a:solidFill>
                <a:effectLst>
                  <a:outerShdw blurRad="38100" dist="38100" dir="2700000" algn="tl">
                    <a:srgbClr val="000000">
                      <a:alpha val="43137"/>
                    </a:srgbClr>
                  </a:outerShdw>
                </a:effectLst>
              </a:rPr>
              <a:t> = MAE = </a:t>
            </a:r>
            <a:r>
              <a:rPr lang="en-US" altLang="zh-TW" sz="2800" b="1" dirty="0" err="1" smtClean="0">
                <a:solidFill>
                  <a:srgbClr val="0070C0"/>
                </a:solidFill>
                <a:effectLst>
                  <a:outerShdw blurRad="38100" dist="38100" dir="2700000" algn="tl">
                    <a:srgbClr val="000000">
                      <a:alpha val="43137"/>
                    </a:srgbClr>
                  </a:outerShdw>
                </a:effectLst>
              </a:rPr>
              <a:t>mean_absolute_error</a:t>
            </a:r>
            <a:endParaRPr lang="en-US" altLang="zh-TW" sz="2800" b="1" dirty="0" smtClean="0">
              <a:solidFill>
                <a:srgbClr val="0070C0"/>
              </a:solidFill>
              <a:effectLst>
                <a:outerShdw blurRad="38100" dist="38100" dir="2700000" algn="tl">
                  <a:srgbClr val="000000">
                    <a:alpha val="43137"/>
                  </a:srgbClr>
                </a:outerShdw>
              </a:effectLst>
            </a:endParaRPr>
          </a:p>
          <a:p>
            <a:endParaRPr lang="en-US" altLang="zh-TW" sz="2800" dirty="0" smtClean="0"/>
          </a:p>
          <a:p>
            <a:r>
              <a:rPr lang="en-US" altLang="zh-TW" sz="2800" dirty="0" err="1" smtClean="0"/>
              <a:t>mape</a:t>
            </a:r>
            <a:r>
              <a:rPr lang="en-US" altLang="zh-TW" sz="2800" dirty="0" smtClean="0"/>
              <a:t> = MAPE = </a:t>
            </a:r>
            <a:r>
              <a:rPr lang="en-US" altLang="zh-TW" sz="2800" dirty="0" err="1" smtClean="0"/>
              <a:t>mean_absolute_percentage_error</a:t>
            </a:r>
            <a:endParaRPr lang="en-US" altLang="zh-TW" sz="2800" dirty="0" smtClean="0"/>
          </a:p>
          <a:p>
            <a:r>
              <a:rPr lang="en-US" altLang="zh-TW" sz="2800" dirty="0" err="1" smtClean="0"/>
              <a:t>msle</a:t>
            </a:r>
            <a:r>
              <a:rPr lang="en-US" altLang="zh-TW" sz="2800" dirty="0" smtClean="0"/>
              <a:t> = MSLE = </a:t>
            </a:r>
            <a:r>
              <a:rPr lang="en-US" altLang="zh-TW" sz="2800" dirty="0" err="1" smtClean="0"/>
              <a:t>mean_squared_logarithmic_error</a:t>
            </a:r>
            <a:endParaRPr lang="en-US" altLang="zh-TW" sz="2800" dirty="0" smtClean="0"/>
          </a:p>
          <a:p>
            <a:r>
              <a:rPr lang="en-US" altLang="zh-TW" sz="2800" dirty="0" err="1" smtClean="0"/>
              <a:t>kld</a:t>
            </a:r>
            <a:r>
              <a:rPr lang="en-US" altLang="zh-TW" sz="2800" dirty="0" smtClean="0"/>
              <a:t> = KLD = </a:t>
            </a:r>
            <a:r>
              <a:rPr lang="en-US" altLang="zh-TW" sz="2800" dirty="0" err="1" smtClean="0"/>
              <a:t>kullback_leibler_divergence</a:t>
            </a:r>
            <a:endParaRPr lang="en-US" altLang="zh-TW" sz="2800" dirty="0" smtClean="0"/>
          </a:p>
          <a:p>
            <a:r>
              <a:rPr lang="en-US" altLang="zh-TW" sz="2800" dirty="0" smtClean="0"/>
              <a:t>cosine = </a:t>
            </a:r>
            <a:r>
              <a:rPr lang="en-US" altLang="zh-TW" sz="2800" dirty="0" err="1" smtClean="0"/>
              <a:t>cosine_proximity</a:t>
            </a:r>
            <a:endParaRPr lang="zh-TW" altLang="en-US" sz="2800" dirty="0"/>
          </a:p>
        </p:txBody>
      </p:sp>
      <p:sp>
        <p:nvSpPr>
          <p:cNvPr id="3" name="矩形 2"/>
          <p:cNvSpPr/>
          <p:nvPr/>
        </p:nvSpPr>
        <p:spPr>
          <a:xfrm>
            <a:off x="236297" y="715318"/>
            <a:ext cx="5132624" cy="461665"/>
          </a:xfrm>
          <a:prstGeom prst="rect">
            <a:avLst/>
          </a:prstGeom>
        </p:spPr>
        <p:txBody>
          <a:bodyPr wrap="none">
            <a:spAutoFit/>
          </a:bodyPr>
          <a:lstStyle/>
          <a:p>
            <a:r>
              <a:rPr lang="en-US" altLang="zh-TW" sz="2400" dirty="0" err="1" smtClean="0"/>
              <a:t>Keras</a:t>
            </a:r>
            <a:r>
              <a:rPr lang="en-US" altLang="zh-TW" sz="2400" dirty="0" smtClean="0"/>
              <a:t> </a:t>
            </a:r>
            <a:r>
              <a:rPr lang="zh-TW" altLang="en-US" sz="2400" dirty="0"/>
              <a:t>在</a:t>
            </a:r>
            <a:r>
              <a:rPr lang="en-US" altLang="zh-TW" sz="2400" dirty="0" smtClean="0"/>
              <a:t>losses.py</a:t>
            </a:r>
            <a:r>
              <a:rPr lang="zh-TW" altLang="en-US" sz="2400" dirty="0" smtClean="0"/>
              <a:t>定義常用的損失函數</a:t>
            </a:r>
            <a:endParaRPr lang="zh-TW" altLang="en-US" sz="2400" dirty="0"/>
          </a:p>
        </p:txBody>
      </p:sp>
      <p:sp>
        <p:nvSpPr>
          <p:cNvPr id="4" name="矩形 3"/>
          <p:cNvSpPr/>
          <p:nvPr/>
        </p:nvSpPr>
        <p:spPr>
          <a:xfrm>
            <a:off x="236297" y="1302173"/>
            <a:ext cx="7055708" cy="369332"/>
          </a:xfrm>
          <a:prstGeom prst="rect">
            <a:avLst/>
          </a:prstGeom>
        </p:spPr>
        <p:txBody>
          <a:bodyPr wrap="square">
            <a:spAutoFit/>
          </a:bodyPr>
          <a:lstStyle/>
          <a:p>
            <a:r>
              <a:rPr lang="en-US" altLang="zh-TW" dirty="0" smtClean="0"/>
              <a:t>https://github.com/keras-team/keras/blob/master/keras/losses.py</a:t>
            </a:r>
            <a:endParaRPr lang="zh-TW" altLang="en-US" dirty="0"/>
          </a:p>
        </p:txBody>
      </p:sp>
      <p:sp>
        <p:nvSpPr>
          <p:cNvPr id="5" name="圓角矩形 4"/>
          <p:cNvSpPr/>
          <p:nvPr/>
        </p:nvSpPr>
        <p:spPr>
          <a:xfrm>
            <a:off x="5619750" y="394987"/>
            <a:ext cx="2549610" cy="834683"/>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solidFill>
                  <a:srgbClr val="FFFF00"/>
                </a:solidFill>
                <a:effectLst>
                  <a:outerShdw blurRad="38100" dist="38100" dir="2700000" algn="tl">
                    <a:srgbClr val="000000">
                      <a:alpha val="43137"/>
                    </a:srgbClr>
                  </a:outerShdw>
                </a:effectLst>
              </a:rPr>
              <a:t>觀摩學習</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到底下網址看看別人怎麼寫</a:t>
            </a:r>
            <a:r>
              <a:rPr lang="zh-TW" altLang="en-US" b="1" dirty="0">
                <a:effectLst>
                  <a:outerShdw blurRad="38100" dist="38100" dir="2700000" algn="tl">
                    <a:srgbClr val="000000">
                      <a:alpha val="43137"/>
                    </a:srgbClr>
                  </a:outerShdw>
                </a:effectLst>
              </a:rPr>
              <a:t>程式</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29</a:t>
            </a:fld>
            <a:endParaRPr lang="zh-TW" altLang="en-US"/>
          </a:p>
        </p:txBody>
      </p:sp>
    </p:spTree>
    <p:extLst>
      <p:ext uri="{BB962C8B-B14F-4D97-AF65-F5344CB8AC3E}">
        <p14:creationId xmlns:p14="http://schemas.microsoft.com/office/powerpoint/2010/main" val="108923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0" y="792704"/>
            <a:ext cx="9144000" cy="115999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0" y="4391755"/>
            <a:ext cx="9144000" cy="17042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281265" y="129808"/>
            <a:ext cx="5798382" cy="584775"/>
          </a:xfrm>
          <a:prstGeom prst="rect">
            <a:avLst/>
          </a:prstGeom>
        </p:spPr>
        <p:txBody>
          <a:bodyPr wrap="none">
            <a:spAutoFit/>
          </a:bodyPr>
          <a:lstStyle/>
          <a:p>
            <a:r>
              <a:rPr lang="zh-TW" altLang="en-US" sz="3200" b="1" dirty="0" smtClean="0">
                <a:effectLst>
                  <a:outerShdw blurRad="38100" dist="38100" dir="2700000" algn="tl">
                    <a:srgbClr val="000000">
                      <a:alpha val="43137"/>
                    </a:srgbClr>
                  </a:outerShdw>
                </a:effectLst>
              </a:rPr>
              <a:t>人工智慧與資訊安全   學習地圖</a:t>
            </a:r>
            <a:endParaRPr lang="zh-TW" altLang="en-US" sz="3200" b="1" dirty="0">
              <a:effectLst>
                <a:outerShdw blurRad="38100" dist="38100" dir="2700000" algn="tl">
                  <a:srgbClr val="000000">
                    <a:alpha val="43137"/>
                  </a:srgbClr>
                </a:outerShdw>
              </a:effectLst>
            </a:endParaRPr>
          </a:p>
        </p:txBody>
      </p:sp>
      <p:sp>
        <p:nvSpPr>
          <p:cNvPr id="3" name="矩形 2"/>
          <p:cNvSpPr/>
          <p:nvPr/>
        </p:nvSpPr>
        <p:spPr>
          <a:xfrm>
            <a:off x="1647825" y="4454256"/>
            <a:ext cx="3570208" cy="461665"/>
          </a:xfrm>
          <a:prstGeom prst="rect">
            <a:avLst/>
          </a:prstGeom>
        </p:spPr>
        <p:txBody>
          <a:bodyPr wrap="none">
            <a:spAutoFit/>
          </a:bodyPr>
          <a:lstStyle/>
          <a:p>
            <a:r>
              <a:rPr lang="zh-TW" altLang="en-US" sz="2400" b="1" dirty="0" smtClean="0">
                <a:effectLst>
                  <a:outerShdw blurRad="38100" dist="38100" dir="2700000" algn="tl">
                    <a:srgbClr val="000000">
                      <a:alpha val="43137"/>
                    </a:srgbClr>
                  </a:outerShdw>
                </a:effectLst>
              </a:rPr>
              <a:t>人工智慧與資訊安全模組</a:t>
            </a:r>
            <a:endParaRPr lang="zh-TW" altLang="en-US" sz="2400" b="1" dirty="0">
              <a:effectLst>
                <a:outerShdw blurRad="38100" dist="38100" dir="2700000" algn="tl">
                  <a:srgbClr val="000000">
                    <a:alpha val="43137"/>
                  </a:srgbClr>
                </a:outerShdw>
              </a:effectLst>
            </a:endParaRPr>
          </a:p>
        </p:txBody>
      </p:sp>
      <p:sp>
        <p:nvSpPr>
          <p:cNvPr id="6" name="圓角矩形 5"/>
          <p:cNvSpPr/>
          <p:nvPr/>
        </p:nvSpPr>
        <p:spPr>
          <a:xfrm>
            <a:off x="1434144" y="5066178"/>
            <a:ext cx="1390650" cy="73342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effectLst>
                  <a:outerShdw blurRad="38100" dist="38100" dir="2700000" algn="tl">
                    <a:srgbClr val="000000">
                      <a:alpha val="43137"/>
                    </a:srgbClr>
                  </a:outerShdw>
                </a:effectLst>
              </a:rPr>
              <a:t>基礎資料</a:t>
            </a:r>
          </a:p>
          <a:p>
            <a:r>
              <a:rPr lang="zh-TW" altLang="en-US" b="1" dirty="0" smtClean="0">
                <a:effectLst>
                  <a:outerShdw blurRad="38100" dist="38100" dir="2700000" algn="tl">
                    <a:srgbClr val="000000">
                      <a:alpha val="43137"/>
                    </a:srgbClr>
                  </a:outerShdw>
                </a:effectLst>
              </a:rPr>
              <a:t>分析</a:t>
            </a:r>
          </a:p>
        </p:txBody>
      </p:sp>
      <p:sp>
        <p:nvSpPr>
          <p:cNvPr id="7" name="圓角矩形 6"/>
          <p:cNvSpPr/>
          <p:nvPr/>
        </p:nvSpPr>
        <p:spPr>
          <a:xfrm>
            <a:off x="3224844" y="5076090"/>
            <a:ext cx="1390650" cy="73342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effectLst>
                  <a:outerShdw blurRad="38100" dist="38100" dir="2700000" algn="tl">
                    <a:srgbClr val="000000">
                      <a:alpha val="43137"/>
                    </a:srgbClr>
                  </a:outerShdw>
                </a:effectLst>
              </a:rPr>
              <a:t>基礎機械學習</a:t>
            </a:r>
            <a:r>
              <a:rPr lang="en-US" altLang="zh-TW" b="1" dirty="0" smtClean="0">
                <a:effectLst>
                  <a:outerShdw blurRad="38100" dist="38100" dir="2700000" algn="tl">
                    <a:srgbClr val="000000">
                      <a:alpha val="43137"/>
                    </a:srgbClr>
                  </a:outerShdw>
                </a:effectLst>
              </a:rPr>
              <a:t>(ML)</a:t>
            </a:r>
          </a:p>
        </p:txBody>
      </p:sp>
      <p:sp>
        <p:nvSpPr>
          <p:cNvPr id="8" name="圓角矩形 7"/>
          <p:cNvSpPr/>
          <p:nvPr/>
        </p:nvSpPr>
        <p:spPr>
          <a:xfrm>
            <a:off x="5015544" y="5066178"/>
            <a:ext cx="1390650" cy="73342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effectLst>
                  <a:outerShdw blurRad="38100" dist="38100" dir="2700000" algn="tl">
                    <a:srgbClr val="000000">
                      <a:alpha val="43137"/>
                    </a:srgbClr>
                  </a:outerShdw>
                </a:effectLst>
              </a:rPr>
              <a:t>基礎深度學習</a:t>
            </a:r>
            <a:r>
              <a:rPr lang="en-US" altLang="zh-TW" b="1" dirty="0" smtClean="0">
                <a:effectLst>
                  <a:outerShdw blurRad="38100" dist="38100" dir="2700000" algn="tl">
                    <a:srgbClr val="000000">
                      <a:alpha val="43137"/>
                    </a:srgbClr>
                  </a:outerShdw>
                </a:effectLst>
              </a:rPr>
              <a:t>(DL)</a:t>
            </a:r>
          </a:p>
        </p:txBody>
      </p:sp>
      <p:sp>
        <p:nvSpPr>
          <p:cNvPr id="10" name="圓角矩形 9"/>
          <p:cNvSpPr/>
          <p:nvPr/>
        </p:nvSpPr>
        <p:spPr>
          <a:xfrm>
            <a:off x="7043734" y="4549208"/>
            <a:ext cx="1857375" cy="733425"/>
          </a:xfrm>
          <a:prstGeom prst="round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smtClean="0"/>
              <a:t>人工智慧與資訊安全體驗專案</a:t>
            </a:r>
            <a:endParaRPr lang="zh-TW" altLang="en-US" dirty="0"/>
          </a:p>
        </p:txBody>
      </p:sp>
      <p:sp>
        <p:nvSpPr>
          <p:cNvPr id="11" name="圓角矩形 10"/>
          <p:cNvSpPr/>
          <p:nvPr/>
        </p:nvSpPr>
        <p:spPr>
          <a:xfrm>
            <a:off x="1440972" y="3556285"/>
            <a:ext cx="1390650" cy="73342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effectLst>
                  <a:outerShdw blurRad="38100" dist="38100" dir="2700000" algn="tl">
                    <a:srgbClr val="000000">
                      <a:alpha val="43137"/>
                    </a:srgbClr>
                  </a:outerShdw>
                </a:effectLst>
              </a:rPr>
              <a:t>資料分析</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資料科</a:t>
            </a:r>
            <a:r>
              <a:rPr lang="zh-TW" altLang="en-US" b="1" dirty="0">
                <a:effectLst>
                  <a:outerShdw blurRad="38100" dist="38100" dir="2700000" algn="tl">
                    <a:srgbClr val="000000">
                      <a:alpha val="43137"/>
                    </a:srgbClr>
                  </a:outerShdw>
                </a:effectLst>
              </a:rPr>
              <a:t>學</a:t>
            </a:r>
            <a:endParaRPr lang="zh-TW" altLang="en-US" b="1" dirty="0" smtClean="0">
              <a:effectLst>
                <a:outerShdw blurRad="38100" dist="38100" dir="2700000" algn="tl">
                  <a:srgbClr val="000000">
                    <a:alpha val="43137"/>
                  </a:srgbClr>
                </a:outerShdw>
              </a:effectLst>
            </a:endParaRPr>
          </a:p>
        </p:txBody>
      </p:sp>
      <p:sp>
        <p:nvSpPr>
          <p:cNvPr id="12" name="圓角矩形 11"/>
          <p:cNvSpPr/>
          <p:nvPr/>
        </p:nvSpPr>
        <p:spPr>
          <a:xfrm>
            <a:off x="1440972" y="2173903"/>
            <a:ext cx="3305175" cy="569059"/>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effectLst>
                  <a:outerShdw blurRad="38100" dist="38100" dir="2700000" algn="tl">
                    <a:srgbClr val="000000">
                      <a:alpha val="43137"/>
                    </a:srgbClr>
                  </a:outerShdw>
                </a:effectLst>
              </a:rPr>
              <a:t>巨量資料分析</a:t>
            </a:r>
            <a:endParaRPr lang="en-US" altLang="zh-TW" b="1" dirty="0" smtClean="0">
              <a:effectLst>
                <a:outerShdw blurRad="38100" dist="38100" dir="2700000" algn="tl">
                  <a:srgbClr val="000000">
                    <a:alpha val="43137"/>
                  </a:srgbClr>
                </a:outerShdw>
              </a:effectLst>
            </a:endParaRPr>
          </a:p>
        </p:txBody>
      </p:sp>
      <p:sp>
        <p:nvSpPr>
          <p:cNvPr id="13" name="圓角矩形 12"/>
          <p:cNvSpPr/>
          <p:nvPr/>
        </p:nvSpPr>
        <p:spPr>
          <a:xfrm>
            <a:off x="3252408" y="2845007"/>
            <a:ext cx="1390650" cy="73342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effectLst>
                  <a:outerShdw blurRad="38100" dist="38100" dir="2700000" algn="tl">
                    <a:srgbClr val="000000">
                      <a:alpha val="43137"/>
                    </a:srgbClr>
                  </a:outerShdw>
                </a:effectLst>
              </a:rPr>
              <a:t>機械學習</a:t>
            </a:r>
            <a:endParaRPr lang="en-US" altLang="zh-TW" b="1" dirty="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資料探勘</a:t>
            </a:r>
            <a:endParaRPr lang="en-US" altLang="zh-TW" b="1" dirty="0" smtClean="0">
              <a:effectLst>
                <a:outerShdw blurRad="38100" dist="38100" dir="2700000" algn="tl">
                  <a:srgbClr val="000000">
                    <a:alpha val="43137"/>
                  </a:srgbClr>
                </a:outerShdw>
              </a:effectLst>
            </a:endParaRPr>
          </a:p>
        </p:txBody>
      </p:sp>
      <p:sp>
        <p:nvSpPr>
          <p:cNvPr id="14" name="圓角矩形 13"/>
          <p:cNvSpPr/>
          <p:nvPr/>
        </p:nvSpPr>
        <p:spPr>
          <a:xfrm>
            <a:off x="4938289" y="2875185"/>
            <a:ext cx="1390650" cy="73342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effectLst>
                  <a:outerShdw blurRad="38100" dist="38100" dir="2700000" algn="tl">
                    <a:srgbClr val="000000">
                      <a:alpha val="43137"/>
                    </a:srgbClr>
                  </a:outerShdw>
                </a:effectLst>
              </a:rPr>
              <a:t>深度學習</a:t>
            </a:r>
            <a:r>
              <a:rPr lang="en-US" altLang="zh-TW" b="1" dirty="0" smtClean="0">
                <a:effectLst>
                  <a:outerShdw blurRad="38100" dist="38100" dir="2700000" algn="tl">
                    <a:srgbClr val="000000">
                      <a:alpha val="43137"/>
                    </a:srgbClr>
                  </a:outerShdw>
                </a:effectLst>
              </a:rPr>
              <a:t>(DL)</a:t>
            </a:r>
          </a:p>
        </p:txBody>
      </p:sp>
      <p:sp>
        <p:nvSpPr>
          <p:cNvPr id="15" name="圓角矩形 14"/>
          <p:cNvSpPr/>
          <p:nvPr/>
        </p:nvSpPr>
        <p:spPr>
          <a:xfrm>
            <a:off x="4938289" y="2104821"/>
            <a:ext cx="1390650" cy="73342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b="1" dirty="0" smtClean="0">
                <a:effectLst>
                  <a:outerShdw blurRad="38100" dist="38100" dir="2700000" algn="tl">
                    <a:srgbClr val="000000">
                      <a:alpha val="43137"/>
                    </a:srgbClr>
                  </a:outerShdw>
                </a:effectLst>
              </a:rPr>
              <a:t>強</a:t>
            </a:r>
            <a:r>
              <a:rPr lang="zh-TW" altLang="en-US" b="1" dirty="0">
                <a:effectLst>
                  <a:outerShdw blurRad="38100" dist="38100" dir="2700000" algn="tl">
                    <a:srgbClr val="000000">
                      <a:alpha val="43137"/>
                    </a:srgbClr>
                  </a:outerShdw>
                </a:effectLst>
              </a:rPr>
              <a:t>化</a:t>
            </a:r>
            <a:r>
              <a:rPr lang="zh-TW" altLang="en-US" b="1" dirty="0" smtClean="0">
                <a:effectLst>
                  <a:outerShdw blurRad="38100" dist="38100" dir="2700000" algn="tl">
                    <a:srgbClr val="000000">
                      <a:alpha val="43137"/>
                    </a:srgbClr>
                  </a:outerShdw>
                </a:effectLst>
              </a:rPr>
              <a:t>學習</a:t>
            </a:r>
            <a:r>
              <a:rPr lang="en-US" altLang="zh-TW" b="1" dirty="0" smtClean="0">
                <a:effectLst>
                  <a:outerShdw blurRad="38100" dist="38100" dir="2700000" algn="tl">
                    <a:srgbClr val="000000">
                      <a:alpha val="43137"/>
                    </a:srgbClr>
                  </a:outerShdw>
                </a:effectLst>
              </a:rPr>
              <a:t>(RL)</a:t>
            </a:r>
          </a:p>
        </p:txBody>
      </p:sp>
      <p:sp>
        <p:nvSpPr>
          <p:cNvPr id="17" name="圓角矩形 16"/>
          <p:cNvSpPr/>
          <p:nvPr/>
        </p:nvSpPr>
        <p:spPr>
          <a:xfrm>
            <a:off x="7043735" y="1022985"/>
            <a:ext cx="1496931" cy="73342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smtClean="0"/>
              <a:t>人工智慧</a:t>
            </a:r>
            <a:endParaRPr lang="en-US" altLang="zh-TW" dirty="0" smtClean="0"/>
          </a:p>
          <a:p>
            <a:r>
              <a:rPr lang="zh-TW" altLang="en-US" dirty="0" smtClean="0"/>
              <a:t>與資訊安全</a:t>
            </a:r>
            <a:endParaRPr lang="zh-TW" altLang="en-US" dirty="0"/>
          </a:p>
        </p:txBody>
      </p:sp>
      <p:sp>
        <p:nvSpPr>
          <p:cNvPr id="18" name="矩形 17"/>
          <p:cNvSpPr/>
          <p:nvPr/>
        </p:nvSpPr>
        <p:spPr>
          <a:xfrm>
            <a:off x="2681287" y="6211669"/>
            <a:ext cx="3365152" cy="646331"/>
          </a:xfrm>
          <a:prstGeom prst="rect">
            <a:avLst/>
          </a:prstGeom>
        </p:spPr>
        <p:txBody>
          <a:bodyPr wrap="none">
            <a:spAutoFit/>
          </a:bodyPr>
          <a:lstStyle/>
          <a:p>
            <a:r>
              <a:rPr lang="en-US" altLang="zh-TW" sz="3600" dirty="0" smtClean="0"/>
              <a:t>Python</a:t>
            </a:r>
            <a:r>
              <a:rPr lang="zh-TW" altLang="en-US" sz="3600" dirty="0" smtClean="0"/>
              <a:t>程式設計</a:t>
            </a:r>
            <a:endParaRPr lang="zh-TW" altLang="en-US" sz="3600" dirty="0"/>
          </a:p>
        </p:txBody>
      </p:sp>
      <p:sp>
        <p:nvSpPr>
          <p:cNvPr id="20" name="圓角矩形 19"/>
          <p:cNvSpPr/>
          <p:nvPr/>
        </p:nvSpPr>
        <p:spPr>
          <a:xfrm>
            <a:off x="7043734" y="2596714"/>
            <a:ext cx="1496931" cy="733425"/>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smtClean="0"/>
              <a:t>資訊安全</a:t>
            </a:r>
            <a:endParaRPr lang="en-US" altLang="zh-TW" dirty="0" smtClean="0"/>
          </a:p>
          <a:p>
            <a:r>
              <a:rPr lang="zh-TW" altLang="en-US" dirty="0" smtClean="0"/>
              <a:t>各種課程</a:t>
            </a:r>
            <a:endParaRPr lang="zh-TW" altLang="en-US" dirty="0"/>
          </a:p>
        </p:txBody>
      </p:sp>
      <p:sp>
        <p:nvSpPr>
          <p:cNvPr id="21" name="圓角矩形 20"/>
          <p:cNvSpPr/>
          <p:nvPr/>
        </p:nvSpPr>
        <p:spPr>
          <a:xfrm>
            <a:off x="1532772" y="1017648"/>
            <a:ext cx="1486653" cy="73342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smtClean="0"/>
              <a:t>人工智慧</a:t>
            </a:r>
            <a:endParaRPr lang="en-US" altLang="zh-TW" dirty="0" smtClean="0"/>
          </a:p>
          <a:p>
            <a:r>
              <a:rPr lang="zh-TW" altLang="en-US" dirty="0" smtClean="0"/>
              <a:t>與量化投資</a:t>
            </a:r>
            <a:endParaRPr lang="zh-TW" altLang="en-US" dirty="0"/>
          </a:p>
        </p:txBody>
      </p:sp>
      <p:sp>
        <p:nvSpPr>
          <p:cNvPr id="22" name="圓角矩形 21"/>
          <p:cNvSpPr/>
          <p:nvPr/>
        </p:nvSpPr>
        <p:spPr>
          <a:xfrm>
            <a:off x="3224844" y="1005989"/>
            <a:ext cx="1247775" cy="733425"/>
          </a:xfrm>
          <a:prstGeom prst="round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dirty="0" smtClean="0"/>
              <a:t>人工智慧</a:t>
            </a:r>
            <a:endParaRPr lang="en-US" altLang="zh-TW" dirty="0" smtClean="0"/>
          </a:p>
          <a:p>
            <a:r>
              <a:rPr lang="zh-TW" altLang="en-US" dirty="0" smtClean="0"/>
              <a:t>與區塊鍊</a:t>
            </a:r>
            <a:endParaRPr lang="zh-TW" altLang="en-US" dirty="0"/>
          </a:p>
        </p:txBody>
      </p:sp>
      <p:sp>
        <p:nvSpPr>
          <p:cNvPr id="23" name="矩形 22"/>
          <p:cNvSpPr/>
          <p:nvPr/>
        </p:nvSpPr>
        <p:spPr>
          <a:xfrm>
            <a:off x="81453" y="4515563"/>
            <a:ext cx="1107996"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體驗課程</a:t>
            </a:r>
            <a:endParaRPr lang="zh-TW" altLang="en-US" b="1" dirty="0">
              <a:effectLst>
                <a:outerShdw blurRad="38100" dist="38100" dir="2700000" algn="tl">
                  <a:srgbClr val="000000">
                    <a:alpha val="43137"/>
                  </a:srgbClr>
                </a:outerShdw>
              </a:effectLst>
            </a:endParaRPr>
          </a:p>
        </p:txBody>
      </p:sp>
      <p:sp>
        <p:nvSpPr>
          <p:cNvPr id="24" name="矩形 23"/>
          <p:cNvSpPr/>
          <p:nvPr/>
        </p:nvSpPr>
        <p:spPr>
          <a:xfrm>
            <a:off x="8349" y="818435"/>
            <a:ext cx="1107996"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應用領域</a:t>
            </a:r>
            <a:endParaRPr lang="zh-TW" altLang="en-US" b="1" dirty="0">
              <a:effectLst>
                <a:outerShdw blurRad="38100" dist="38100" dir="2700000" algn="tl">
                  <a:srgbClr val="000000">
                    <a:alpha val="43137"/>
                  </a:srgbClr>
                </a:outerShdw>
              </a:effectLst>
            </a:endParaRPr>
          </a:p>
        </p:txBody>
      </p:sp>
      <p:sp>
        <p:nvSpPr>
          <p:cNvPr id="25" name="矩形 24"/>
          <p:cNvSpPr/>
          <p:nvPr/>
        </p:nvSpPr>
        <p:spPr>
          <a:xfrm>
            <a:off x="-28974" y="2097564"/>
            <a:ext cx="1107996" cy="646331"/>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正式課程</a:t>
            </a:r>
            <a:endParaRPr lang="en-US" altLang="zh-TW" b="1" dirty="0" smtClean="0">
              <a:effectLst>
                <a:outerShdw blurRad="38100" dist="38100" dir="2700000" algn="tl">
                  <a:srgbClr val="000000">
                    <a:alpha val="43137"/>
                  </a:srgbClr>
                </a:outerShdw>
              </a:effectLst>
            </a:endParaRPr>
          </a:p>
          <a:p>
            <a:r>
              <a:rPr lang="zh-TW" altLang="en-US" b="1" dirty="0">
                <a:effectLst>
                  <a:outerShdw blurRad="38100" dist="38100" dir="2700000" algn="tl">
                    <a:srgbClr val="000000">
                      <a:alpha val="43137"/>
                    </a:srgbClr>
                  </a:outerShdw>
                </a:effectLst>
              </a:rPr>
              <a:t>核心</a:t>
            </a:r>
            <a:r>
              <a:rPr lang="zh-TW" altLang="en-US" b="1" dirty="0" smtClean="0">
                <a:effectLst>
                  <a:outerShdw blurRad="38100" dist="38100" dir="2700000" algn="tl">
                    <a:srgbClr val="000000">
                      <a:alpha val="43137"/>
                    </a:srgbClr>
                  </a:outerShdw>
                </a:effectLst>
              </a:rPr>
              <a:t>課程</a:t>
            </a:r>
          </a:p>
        </p:txBody>
      </p:sp>
      <p:sp>
        <p:nvSpPr>
          <p:cNvPr id="26" name="圓角矩形 25"/>
          <p:cNvSpPr/>
          <p:nvPr/>
        </p:nvSpPr>
        <p:spPr>
          <a:xfrm>
            <a:off x="1398741" y="3060211"/>
            <a:ext cx="1834197" cy="41599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高等</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統計分析</a:t>
            </a:r>
            <a:endParaRPr lang="en-US" altLang="zh-TW" b="1" dirty="0" smtClean="0">
              <a:effectLst>
                <a:outerShdw blurRad="38100" dist="38100" dir="2700000" algn="tl">
                  <a:srgbClr val="000000">
                    <a:alpha val="43137"/>
                  </a:srgbClr>
                </a:outerShdw>
              </a:effectLst>
            </a:endParaRPr>
          </a:p>
        </p:txBody>
      </p:sp>
      <p:sp>
        <p:nvSpPr>
          <p:cNvPr id="27" name="投影片編號版面配置區 26"/>
          <p:cNvSpPr>
            <a:spLocks noGrp="1"/>
          </p:cNvSpPr>
          <p:nvPr>
            <p:ph type="sldNum" sz="quarter" idx="12"/>
          </p:nvPr>
        </p:nvSpPr>
        <p:spPr/>
        <p:txBody>
          <a:bodyPr/>
          <a:lstStyle/>
          <a:p>
            <a:fld id="{EBA660C4-8EC1-4890-874E-5CA0D19E2E89}" type="slidenum">
              <a:rPr lang="zh-TW" altLang="en-US" smtClean="0"/>
              <a:t>3</a:t>
            </a:fld>
            <a:endParaRPr lang="zh-TW" altLang="en-US"/>
          </a:p>
        </p:txBody>
      </p:sp>
    </p:spTree>
    <p:extLst>
      <p:ext uri="{BB962C8B-B14F-4D97-AF65-F5344CB8AC3E}">
        <p14:creationId xmlns:p14="http://schemas.microsoft.com/office/powerpoint/2010/main" val="2387503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30443" y="501134"/>
            <a:ext cx="4134465"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計算看看誤差有多大？？</a:t>
            </a:r>
            <a:endParaRPr lang="zh-TW" altLang="en-US" sz="2800" b="1" dirty="0">
              <a:effectLst>
                <a:outerShdw blurRad="38100" dist="38100" dir="2700000" algn="tl">
                  <a:srgbClr val="000000">
                    <a:alpha val="43137"/>
                  </a:srgbClr>
                </a:outerShdw>
              </a:effectLst>
            </a:endParaRPr>
          </a:p>
        </p:txBody>
      </p:sp>
      <p:sp>
        <p:nvSpPr>
          <p:cNvPr id="7" name="矩形 6"/>
          <p:cNvSpPr/>
          <p:nvPr/>
        </p:nvSpPr>
        <p:spPr>
          <a:xfrm>
            <a:off x="4716707" y="655022"/>
            <a:ext cx="3467039" cy="369332"/>
          </a:xfrm>
          <a:prstGeom prst="rect">
            <a:avLst/>
          </a:prstGeom>
        </p:spPr>
        <p:txBody>
          <a:bodyPr wrap="none">
            <a:spAutoFit/>
          </a:bodyPr>
          <a:lstStyle/>
          <a:p>
            <a:r>
              <a:rPr lang="en-US" altLang="zh-TW" b="1" dirty="0" err="1" smtClean="0">
                <a:solidFill>
                  <a:srgbClr val="FF0000"/>
                </a:solidFill>
                <a:effectLst>
                  <a:outerShdw blurRad="38100" dist="38100" dir="2700000" algn="tl">
                    <a:srgbClr val="000000">
                      <a:alpha val="43137"/>
                    </a:srgbClr>
                  </a:outerShdw>
                </a:effectLst>
              </a:rPr>
              <a:t>mse</a:t>
            </a:r>
            <a:r>
              <a:rPr lang="en-US" altLang="zh-TW" b="1" dirty="0" smtClean="0">
                <a:solidFill>
                  <a:srgbClr val="FF0000"/>
                </a:solidFill>
                <a:effectLst>
                  <a:outerShdw blurRad="38100" dist="38100" dir="2700000" algn="tl">
                    <a:srgbClr val="000000">
                      <a:alpha val="43137"/>
                    </a:srgbClr>
                  </a:outerShdw>
                </a:effectLst>
              </a:rPr>
              <a:t> = MSE = </a:t>
            </a:r>
            <a:r>
              <a:rPr lang="en-US" altLang="zh-TW" b="1" dirty="0" err="1" smtClean="0">
                <a:solidFill>
                  <a:srgbClr val="FF0000"/>
                </a:solidFill>
                <a:effectLst>
                  <a:outerShdw blurRad="38100" dist="38100" dir="2700000" algn="tl">
                    <a:srgbClr val="000000">
                      <a:alpha val="43137"/>
                    </a:srgbClr>
                  </a:outerShdw>
                </a:effectLst>
              </a:rPr>
              <a:t>mean_squared_error</a:t>
            </a:r>
            <a:endParaRPr lang="en-US" altLang="zh-TW" b="1" dirty="0" smtClean="0">
              <a:solidFill>
                <a:srgbClr val="FF0000"/>
              </a:solidFill>
              <a:effectLst>
                <a:outerShdw blurRad="38100" dist="38100" dir="2700000" algn="tl">
                  <a:srgbClr val="000000">
                    <a:alpha val="43137"/>
                  </a:srgbClr>
                </a:outerShdw>
              </a:effectLst>
            </a:endParaRPr>
          </a:p>
        </p:txBody>
      </p:sp>
      <p:sp>
        <p:nvSpPr>
          <p:cNvPr id="8" name="矩形 7"/>
          <p:cNvSpPr/>
          <p:nvPr/>
        </p:nvSpPr>
        <p:spPr>
          <a:xfrm>
            <a:off x="4696220" y="1097803"/>
            <a:ext cx="1754006" cy="369332"/>
          </a:xfrm>
          <a:prstGeom prst="rect">
            <a:avLst/>
          </a:prstGeom>
        </p:spPr>
        <p:txBody>
          <a:bodyPr wrap="none">
            <a:spAutoFit/>
          </a:bodyPr>
          <a:lstStyle/>
          <a:p>
            <a:r>
              <a:rPr lang="zh-TW" altLang="en-US" b="1" dirty="0" smtClean="0">
                <a:solidFill>
                  <a:schemeClr val="tx1">
                    <a:lumMod val="95000"/>
                    <a:lumOff val="5000"/>
                  </a:schemeClr>
                </a:solidFill>
                <a:effectLst>
                  <a:outerShdw blurRad="38100" dist="38100" dir="2700000" algn="tl">
                    <a:srgbClr val="000000">
                      <a:alpha val="43137"/>
                    </a:srgbClr>
                  </a:outerShdw>
                </a:effectLst>
              </a:rPr>
              <a:t>均方誤差：</a:t>
            </a:r>
            <a:r>
              <a:rPr lang="en-US" altLang="zh-TW" b="1" dirty="0" smtClean="0">
                <a:solidFill>
                  <a:schemeClr val="tx1">
                    <a:lumMod val="95000"/>
                    <a:lumOff val="5000"/>
                  </a:schemeClr>
                </a:solidFill>
                <a:effectLst>
                  <a:outerShdw blurRad="38100" dist="38100" dir="2700000" algn="tl">
                    <a:srgbClr val="000000">
                      <a:alpha val="43137"/>
                    </a:srgbClr>
                  </a:outerShdw>
                </a:effectLst>
              </a:rPr>
              <a:t>MSE</a:t>
            </a:r>
            <a:endParaRPr lang="zh-TW" altLang="en-US" b="1" dirty="0">
              <a:solidFill>
                <a:schemeClr val="tx1">
                  <a:lumMod val="95000"/>
                  <a:lumOff val="5000"/>
                </a:schemeClr>
              </a:solidFill>
              <a:effectLst>
                <a:outerShdw blurRad="38100" dist="38100" dir="2700000" algn="tl">
                  <a:srgbClr val="000000">
                    <a:alpha val="43137"/>
                  </a:srgbClr>
                </a:outerShdw>
              </a:effectLst>
            </a:endParaRPr>
          </a:p>
        </p:txBody>
      </p:sp>
      <p:pic>
        <p:nvPicPr>
          <p:cNvPr id="9" name="圖片 8"/>
          <p:cNvPicPr>
            <a:picLocks noChangeAspect="1"/>
          </p:cNvPicPr>
          <p:nvPr/>
        </p:nvPicPr>
        <p:blipFill rotWithShape="1">
          <a:blip r:embed="rId2"/>
          <a:srcRect l="5946" t="29153" r="52523" b="15903"/>
          <a:stretch/>
        </p:blipFill>
        <p:spPr>
          <a:xfrm>
            <a:off x="1861751" y="1666518"/>
            <a:ext cx="5947719" cy="5109104"/>
          </a:xfrm>
          <a:prstGeom prst="rect">
            <a:avLst/>
          </a:prstGeom>
        </p:spPr>
      </p:pic>
      <mc:AlternateContent xmlns:mc="http://schemas.openxmlformats.org/markup-compatibility/2006" xmlns:a14="http://schemas.microsoft.com/office/drawing/2010/main">
        <mc:Choice Requires="a14">
          <p:sp>
            <p:nvSpPr>
              <p:cNvPr id="10" name="文字方塊 9"/>
              <p:cNvSpPr txBox="1"/>
              <p:nvPr/>
            </p:nvSpPr>
            <p:spPr>
              <a:xfrm>
                <a:off x="272151" y="1089018"/>
                <a:ext cx="2669221"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𝐸</m:t>
                      </m:r>
                      <m:r>
                        <a:rPr lang="pt-BR" altLang="zh-TW" i="1" smtClean="0">
                          <a:latin typeface="Cambria Math" panose="02040503050406030204" pitchFamily="18" charset="0"/>
                        </a:rPr>
                        <m:t>=</m:t>
                      </m:r>
                      <m:f>
                        <m:fPr>
                          <m:ctrlPr>
                            <a:rPr lang="pt-BR" altLang="zh-TW" i="1" smtClean="0">
                              <a:latin typeface="Cambria Math" panose="02040503050406030204" pitchFamily="18" charset="0"/>
                            </a:rPr>
                          </m:ctrlPr>
                        </m:fPr>
                        <m:num>
                          <m:r>
                            <a:rPr lang="en-US" altLang="zh-TW" b="0" i="1" smtClean="0">
                              <a:latin typeface="Cambria Math" panose="02040503050406030204" pitchFamily="18" charset="0"/>
                            </a:rPr>
                            <m:t>1</m:t>
                          </m:r>
                        </m:num>
                        <m:den>
                          <m:r>
                            <a:rPr lang="en-US" altLang="zh-TW" b="0" i="1" smtClean="0">
                              <a:latin typeface="Cambria Math" panose="02040503050406030204" pitchFamily="18" charset="0"/>
                            </a:rPr>
                            <m:t>2</m:t>
                          </m:r>
                        </m:den>
                      </m:f>
                      <m:nary>
                        <m:naryPr>
                          <m:chr m:val="∑"/>
                          <m:ctrlPr>
                            <a:rPr lang="pt-BR"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pt-BR" altLang="zh-TW" i="1" smtClean="0">
                              <a:latin typeface="Cambria Math" panose="02040503050406030204" pitchFamily="18" charset="0"/>
                            </a:rPr>
                            <m:t>=1</m:t>
                          </m:r>
                        </m:sub>
                        <m:sup>
                          <m:r>
                            <a:rPr lang="en-US" altLang="zh-TW" b="0" i="1" smtClean="0">
                              <a:latin typeface="Cambria Math" panose="02040503050406030204" pitchFamily="18" charset="0"/>
                            </a:rPr>
                            <m:t>𝑛</m:t>
                          </m:r>
                        </m:sup>
                        <m:e>
                          <m:sSup>
                            <m:sSupPr>
                              <m:ctrlPr>
                                <a:rPr lang="pt-BR" altLang="zh-TW" i="1" smtClean="0">
                                  <a:latin typeface="Cambria Math" panose="02040503050406030204" pitchFamily="18" charset="0"/>
                                </a:rPr>
                              </m:ctrlPr>
                            </m:sSupPr>
                            <m:e>
                              <m:d>
                                <m:dPr>
                                  <m:ctrlPr>
                                    <a:rPr lang="pt-BR" altLang="zh-TW" i="1" smtClean="0">
                                      <a:latin typeface="Cambria Math" panose="02040503050406030204" pitchFamily="18" charset="0"/>
                                    </a:rPr>
                                  </m:ctrlPr>
                                </m:dPr>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𝑖</m:t>
                                      </m:r>
                                    </m:sub>
                                  </m:sSub>
                                </m:e>
                              </m:d>
                            </m:e>
                            <m:sup>
                              <m:r>
                                <a:rPr lang="en-US" altLang="zh-TW" b="0" i="1" smtClean="0">
                                  <a:latin typeface="Cambria Math" panose="02040503050406030204" pitchFamily="18" charset="0"/>
                                </a:rPr>
                                <m:t>2</m:t>
                              </m:r>
                            </m:sup>
                          </m:sSup>
                        </m:e>
                      </m:nary>
                    </m:oMath>
                  </m:oMathPara>
                </a14:m>
                <a:endParaRPr lang="zh-TW" altLang="en-US" dirty="0"/>
              </a:p>
            </p:txBody>
          </p:sp>
        </mc:Choice>
        <mc:Fallback xmlns="">
          <p:sp>
            <p:nvSpPr>
              <p:cNvPr id="10" name="文字方塊 9"/>
              <p:cNvSpPr txBox="1">
                <a:spLocks noRot="1" noChangeAspect="1" noMove="1" noResize="1" noEditPoints="1" noAdjustHandles="1" noChangeArrowheads="1" noChangeShapeType="1" noTextEdit="1"/>
              </p:cNvSpPr>
              <p:nvPr/>
            </p:nvSpPr>
            <p:spPr>
              <a:xfrm>
                <a:off x="272151" y="1089018"/>
                <a:ext cx="2669221" cy="756233"/>
              </a:xfrm>
              <a:prstGeom prst="rect">
                <a:avLst/>
              </a:prstGeom>
              <a:blipFill rotWithShape="0">
                <a:blip r:embed="rId5"/>
                <a:stretch>
                  <a:fillRect/>
                </a:stretch>
              </a:blipFill>
            </p:spPr>
            <p:txBody>
              <a:bodyPr/>
              <a:lstStyle/>
              <a:p>
                <a:r>
                  <a:rPr lang="zh-TW" altLang="en-US">
                    <a:noFill/>
                  </a:rPr>
                  <a:t> </a:t>
                </a:r>
              </a:p>
            </p:txBody>
          </p:sp>
        </mc:Fallback>
      </mc:AlternateContent>
      <p:cxnSp>
        <p:nvCxnSpPr>
          <p:cNvPr id="12" name="直線單箭頭接點 11"/>
          <p:cNvCxnSpPr/>
          <p:nvPr/>
        </p:nvCxnSpPr>
        <p:spPr>
          <a:xfrm flipH="1">
            <a:off x="5573223" y="2191677"/>
            <a:ext cx="1167471" cy="3126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6740694" y="1916395"/>
            <a:ext cx="877163" cy="369332"/>
          </a:xfrm>
          <a:prstGeom prst="rect">
            <a:avLst/>
          </a:prstGeom>
        </p:spPr>
        <p:txBody>
          <a:bodyPr wrap="none">
            <a:spAutoFit/>
          </a:bodyPr>
          <a:lstStyle/>
          <a:p>
            <a:r>
              <a:rPr lang="zh-TW" altLang="en-US" b="1" dirty="0" smtClean="0">
                <a:solidFill>
                  <a:srgbClr val="FFFF00"/>
                </a:solidFill>
                <a:effectLst>
                  <a:outerShdw blurRad="38100" dist="38100" dir="2700000" algn="tl">
                    <a:srgbClr val="000000">
                      <a:alpha val="43137"/>
                    </a:srgbClr>
                  </a:outerShdw>
                </a:effectLst>
              </a:rPr>
              <a:t>實際</a:t>
            </a:r>
            <a:r>
              <a:rPr lang="zh-TW" altLang="en-US" b="1" dirty="0">
                <a:solidFill>
                  <a:srgbClr val="FFFF00"/>
                </a:solidFill>
                <a:effectLst>
                  <a:outerShdw blurRad="38100" dist="38100" dir="2700000" algn="tl">
                    <a:srgbClr val="000000">
                      <a:alpha val="43137"/>
                    </a:srgbClr>
                  </a:outerShdw>
                </a:effectLst>
              </a:rPr>
              <a:t>值</a:t>
            </a:r>
            <a:endParaRPr lang="zh-TW" altLang="en-US" dirty="0">
              <a:solidFill>
                <a:srgbClr val="FFFF00"/>
              </a:solidFill>
            </a:endParaRPr>
          </a:p>
        </p:txBody>
      </p:sp>
      <p:cxnSp>
        <p:nvCxnSpPr>
          <p:cNvPr id="15" name="直線單箭頭接點 14"/>
          <p:cNvCxnSpPr/>
          <p:nvPr/>
        </p:nvCxnSpPr>
        <p:spPr>
          <a:xfrm>
            <a:off x="2240787" y="2773209"/>
            <a:ext cx="906162" cy="82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線單箭頭接點 17"/>
          <p:cNvCxnSpPr/>
          <p:nvPr/>
        </p:nvCxnSpPr>
        <p:spPr>
          <a:xfrm flipV="1">
            <a:off x="2240787" y="3009305"/>
            <a:ext cx="848402" cy="2173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81221" y="2646290"/>
            <a:ext cx="2159566" cy="307777"/>
          </a:xfrm>
          <a:prstGeom prst="rect">
            <a:avLst/>
          </a:prstGeom>
          <a:solidFill>
            <a:schemeClr val="tx1"/>
          </a:solidFill>
        </p:spPr>
        <p:txBody>
          <a:bodyPr wrap="none">
            <a:spAutoFit/>
          </a:bodyPr>
          <a:lstStyle/>
          <a:p>
            <a:r>
              <a:rPr lang="zh-TW" altLang="en-US" sz="1400" b="1" dirty="0" smtClean="0">
                <a:solidFill>
                  <a:srgbClr val="FFFF00"/>
                </a:solidFill>
                <a:effectLst>
                  <a:outerShdw blurRad="38100" dist="38100" dir="2700000" algn="tl">
                    <a:srgbClr val="000000">
                      <a:alpha val="43137"/>
                    </a:srgbClr>
                  </a:outerShdw>
                </a:effectLst>
              </a:rPr>
              <a:t>比較</a:t>
            </a:r>
            <a:r>
              <a:rPr lang="zh-TW" altLang="en-US" sz="1400" b="1" dirty="0" smtClean="0">
                <a:solidFill>
                  <a:schemeClr val="bg1"/>
                </a:solidFill>
                <a:effectLst>
                  <a:outerShdw blurRad="38100" dist="38100" dir="2700000" algn="tl">
                    <a:srgbClr val="000000">
                      <a:alpha val="43137"/>
                    </a:srgbClr>
                  </a:outerShdw>
                </a:effectLst>
              </a:rPr>
              <a:t>接近</a:t>
            </a:r>
            <a:r>
              <a:rPr lang="zh-TW" altLang="en-US" sz="1400" b="1" dirty="0" smtClean="0">
                <a:solidFill>
                  <a:srgbClr val="FFFF00"/>
                </a:solidFill>
                <a:effectLst>
                  <a:outerShdw blurRad="38100" dist="38100" dir="2700000" algn="tl">
                    <a:srgbClr val="000000">
                      <a:alpha val="43137"/>
                    </a:srgbClr>
                  </a:outerShdw>
                </a:effectLst>
              </a:rPr>
              <a:t>實際值的預測值</a:t>
            </a:r>
            <a:endParaRPr lang="zh-TW" altLang="en-US" sz="1400" dirty="0">
              <a:solidFill>
                <a:srgbClr val="FFFF00"/>
              </a:solidFill>
            </a:endParaRPr>
          </a:p>
        </p:txBody>
      </p:sp>
      <p:sp>
        <p:nvSpPr>
          <p:cNvPr id="20" name="矩形 19"/>
          <p:cNvSpPr/>
          <p:nvPr/>
        </p:nvSpPr>
        <p:spPr>
          <a:xfrm>
            <a:off x="81221" y="3072783"/>
            <a:ext cx="2159566" cy="307777"/>
          </a:xfrm>
          <a:prstGeom prst="rect">
            <a:avLst/>
          </a:prstGeom>
          <a:solidFill>
            <a:schemeClr val="tx1"/>
          </a:solidFill>
        </p:spPr>
        <p:txBody>
          <a:bodyPr wrap="none">
            <a:spAutoFit/>
          </a:bodyPr>
          <a:lstStyle/>
          <a:p>
            <a:r>
              <a:rPr lang="zh-TW" altLang="en-US" sz="1400" b="1" dirty="0" smtClean="0">
                <a:solidFill>
                  <a:srgbClr val="FFFF00"/>
                </a:solidFill>
                <a:effectLst>
                  <a:outerShdw blurRad="38100" dist="38100" dir="2700000" algn="tl">
                    <a:srgbClr val="000000">
                      <a:alpha val="43137"/>
                    </a:srgbClr>
                  </a:outerShdw>
                </a:effectLst>
              </a:rPr>
              <a:t>比較</a:t>
            </a:r>
            <a:r>
              <a:rPr lang="zh-TW" altLang="en-US" sz="1400" b="1" dirty="0" smtClean="0">
                <a:solidFill>
                  <a:schemeClr val="bg1"/>
                </a:solidFill>
                <a:effectLst>
                  <a:outerShdw blurRad="38100" dist="38100" dir="2700000" algn="tl">
                    <a:srgbClr val="000000">
                      <a:alpha val="43137"/>
                    </a:srgbClr>
                  </a:outerShdw>
                </a:effectLst>
              </a:rPr>
              <a:t>遠離</a:t>
            </a:r>
            <a:r>
              <a:rPr lang="zh-TW" altLang="en-US" sz="1400" b="1" dirty="0" smtClean="0">
                <a:solidFill>
                  <a:srgbClr val="FFFF00"/>
                </a:solidFill>
                <a:effectLst>
                  <a:outerShdw blurRad="38100" dist="38100" dir="2700000" algn="tl">
                    <a:srgbClr val="000000">
                      <a:alpha val="43137"/>
                    </a:srgbClr>
                  </a:outerShdw>
                </a:effectLst>
              </a:rPr>
              <a:t>實際值的預測值</a:t>
            </a:r>
            <a:endParaRPr lang="zh-TW" altLang="en-US" sz="1400" dirty="0">
              <a:solidFill>
                <a:srgbClr val="FFFF00"/>
              </a:solidFill>
            </a:endParaRPr>
          </a:p>
        </p:txBody>
      </p:sp>
      <p:cxnSp>
        <p:nvCxnSpPr>
          <p:cNvPr id="22" name="直線單箭頭接點 21"/>
          <p:cNvCxnSpPr/>
          <p:nvPr/>
        </p:nvCxnSpPr>
        <p:spPr>
          <a:xfrm flipV="1">
            <a:off x="1302044" y="6561437"/>
            <a:ext cx="757881" cy="82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直線單箭頭接點 22"/>
          <p:cNvCxnSpPr/>
          <p:nvPr/>
        </p:nvCxnSpPr>
        <p:spPr>
          <a:xfrm flipV="1">
            <a:off x="1285567" y="5243384"/>
            <a:ext cx="757881" cy="82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直線接點 23"/>
          <p:cNvCxnSpPr/>
          <p:nvPr/>
        </p:nvCxnSpPr>
        <p:spPr>
          <a:xfrm>
            <a:off x="1302044" y="5217190"/>
            <a:ext cx="0" cy="137958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11324" y="4746762"/>
            <a:ext cx="1569660"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誤差非常不同</a:t>
            </a:r>
            <a:endParaRPr lang="zh-TW" altLang="en-US" dirty="0"/>
          </a:p>
        </p:txBody>
      </p:sp>
      <p:sp>
        <p:nvSpPr>
          <p:cNvPr id="26" name="投影片編號版面配置區 25"/>
          <p:cNvSpPr>
            <a:spLocks noGrp="1"/>
          </p:cNvSpPr>
          <p:nvPr>
            <p:ph type="sldNum" sz="quarter" idx="12"/>
          </p:nvPr>
        </p:nvSpPr>
        <p:spPr/>
        <p:txBody>
          <a:bodyPr/>
          <a:lstStyle/>
          <a:p>
            <a:fld id="{EBA660C4-8EC1-4890-874E-5CA0D19E2E89}" type="slidenum">
              <a:rPr lang="zh-TW" altLang="en-US" smtClean="0"/>
              <a:t>30</a:t>
            </a:fld>
            <a:endParaRPr lang="zh-TW" altLang="en-US"/>
          </a:p>
        </p:txBody>
      </p:sp>
    </p:spTree>
    <p:extLst>
      <p:ext uri="{BB962C8B-B14F-4D97-AF65-F5344CB8AC3E}">
        <p14:creationId xmlns:p14="http://schemas.microsoft.com/office/powerpoint/2010/main" val="1493462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圖片 11"/>
          <p:cNvPicPr>
            <a:picLocks noChangeAspect="1"/>
          </p:cNvPicPr>
          <p:nvPr/>
        </p:nvPicPr>
        <p:blipFill rotWithShape="1">
          <a:blip r:embed="rId2"/>
          <a:srcRect l="19369" t="28979" r="43515" b="17367"/>
          <a:stretch/>
        </p:blipFill>
        <p:spPr>
          <a:xfrm>
            <a:off x="2415869" y="1367481"/>
            <a:ext cx="6662120" cy="5417013"/>
          </a:xfrm>
          <a:prstGeom prst="rect">
            <a:avLst/>
          </a:prstGeom>
        </p:spPr>
      </p:pic>
      <p:sp>
        <p:nvSpPr>
          <p:cNvPr id="4" name="矩形 3"/>
          <p:cNvSpPr/>
          <p:nvPr/>
        </p:nvSpPr>
        <p:spPr>
          <a:xfrm>
            <a:off x="256303" y="204572"/>
            <a:ext cx="4134465"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計算看看誤差有多大？？</a:t>
            </a:r>
            <a:endParaRPr lang="zh-TW" altLang="en-US" sz="2800" b="1" dirty="0">
              <a:effectLst>
                <a:outerShdw blurRad="38100" dist="38100" dir="2700000" algn="tl">
                  <a:srgbClr val="000000">
                    <a:alpha val="43137"/>
                  </a:srgbClr>
                </a:outerShdw>
              </a:effectLst>
            </a:endParaRPr>
          </a:p>
        </p:txBody>
      </p:sp>
      <p:cxnSp>
        <p:nvCxnSpPr>
          <p:cNvPr id="5" name="直線單箭頭接點 4"/>
          <p:cNvCxnSpPr/>
          <p:nvPr/>
        </p:nvCxnSpPr>
        <p:spPr>
          <a:xfrm flipH="1">
            <a:off x="6364055" y="1771547"/>
            <a:ext cx="1167471" cy="31262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531526" y="1496265"/>
            <a:ext cx="877163" cy="369332"/>
          </a:xfrm>
          <a:prstGeom prst="rect">
            <a:avLst/>
          </a:prstGeom>
        </p:spPr>
        <p:txBody>
          <a:bodyPr wrap="none">
            <a:spAutoFit/>
          </a:bodyPr>
          <a:lstStyle/>
          <a:p>
            <a:r>
              <a:rPr lang="zh-TW" altLang="en-US" b="1" dirty="0" smtClean="0">
                <a:solidFill>
                  <a:srgbClr val="FFFF00"/>
                </a:solidFill>
                <a:effectLst>
                  <a:outerShdw blurRad="38100" dist="38100" dir="2700000" algn="tl">
                    <a:srgbClr val="000000">
                      <a:alpha val="43137"/>
                    </a:srgbClr>
                  </a:outerShdw>
                </a:effectLst>
              </a:rPr>
              <a:t>實際</a:t>
            </a:r>
            <a:r>
              <a:rPr lang="zh-TW" altLang="en-US" b="1" dirty="0">
                <a:solidFill>
                  <a:srgbClr val="FFFF00"/>
                </a:solidFill>
                <a:effectLst>
                  <a:outerShdw blurRad="38100" dist="38100" dir="2700000" algn="tl">
                    <a:srgbClr val="000000">
                      <a:alpha val="43137"/>
                    </a:srgbClr>
                  </a:outerShdw>
                </a:effectLst>
              </a:rPr>
              <a:t>值</a:t>
            </a:r>
            <a:endParaRPr lang="zh-TW" altLang="en-US" dirty="0">
              <a:solidFill>
                <a:srgbClr val="FFFF00"/>
              </a:solidFill>
            </a:endParaRPr>
          </a:p>
        </p:txBody>
      </p:sp>
      <p:cxnSp>
        <p:nvCxnSpPr>
          <p:cNvPr id="7" name="直線單箭頭接點 6"/>
          <p:cNvCxnSpPr/>
          <p:nvPr/>
        </p:nvCxnSpPr>
        <p:spPr>
          <a:xfrm>
            <a:off x="2611860" y="2311890"/>
            <a:ext cx="906162" cy="82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線單箭頭接點 7"/>
          <p:cNvCxnSpPr/>
          <p:nvPr/>
        </p:nvCxnSpPr>
        <p:spPr>
          <a:xfrm flipV="1">
            <a:off x="2529112" y="2594919"/>
            <a:ext cx="1021397" cy="715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544628" y="2143435"/>
            <a:ext cx="2159566" cy="307777"/>
          </a:xfrm>
          <a:prstGeom prst="rect">
            <a:avLst/>
          </a:prstGeom>
          <a:solidFill>
            <a:schemeClr val="tx1"/>
          </a:solidFill>
        </p:spPr>
        <p:txBody>
          <a:bodyPr wrap="none">
            <a:spAutoFit/>
          </a:bodyPr>
          <a:lstStyle/>
          <a:p>
            <a:r>
              <a:rPr lang="zh-TW" altLang="en-US" sz="1400" b="1" dirty="0" smtClean="0">
                <a:solidFill>
                  <a:srgbClr val="FFFF00"/>
                </a:solidFill>
                <a:effectLst>
                  <a:outerShdw blurRad="38100" dist="38100" dir="2700000" algn="tl">
                    <a:srgbClr val="000000">
                      <a:alpha val="43137"/>
                    </a:srgbClr>
                  </a:outerShdw>
                </a:effectLst>
              </a:rPr>
              <a:t>比較</a:t>
            </a:r>
            <a:r>
              <a:rPr lang="zh-TW" altLang="en-US" sz="1400" b="1" dirty="0" smtClean="0">
                <a:solidFill>
                  <a:schemeClr val="bg1"/>
                </a:solidFill>
                <a:effectLst>
                  <a:outerShdw blurRad="38100" dist="38100" dir="2700000" algn="tl">
                    <a:srgbClr val="000000">
                      <a:alpha val="43137"/>
                    </a:srgbClr>
                  </a:outerShdw>
                </a:effectLst>
              </a:rPr>
              <a:t>接近</a:t>
            </a:r>
            <a:r>
              <a:rPr lang="zh-TW" altLang="en-US" sz="1400" b="1" dirty="0" smtClean="0">
                <a:solidFill>
                  <a:srgbClr val="FFFF00"/>
                </a:solidFill>
                <a:effectLst>
                  <a:outerShdw blurRad="38100" dist="38100" dir="2700000" algn="tl">
                    <a:srgbClr val="000000">
                      <a:alpha val="43137"/>
                    </a:srgbClr>
                  </a:outerShdw>
                </a:effectLst>
              </a:rPr>
              <a:t>實際值的預測值</a:t>
            </a:r>
            <a:endParaRPr lang="zh-TW" altLang="en-US" sz="1400" dirty="0">
              <a:solidFill>
                <a:srgbClr val="FFFF00"/>
              </a:solidFill>
            </a:endParaRPr>
          </a:p>
        </p:txBody>
      </p:sp>
      <p:sp>
        <p:nvSpPr>
          <p:cNvPr id="10" name="矩形 9"/>
          <p:cNvSpPr/>
          <p:nvPr/>
        </p:nvSpPr>
        <p:spPr>
          <a:xfrm>
            <a:off x="369546" y="2512610"/>
            <a:ext cx="2159566" cy="307777"/>
          </a:xfrm>
          <a:prstGeom prst="rect">
            <a:avLst/>
          </a:prstGeom>
          <a:solidFill>
            <a:schemeClr val="tx1"/>
          </a:solidFill>
        </p:spPr>
        <p:txBody>
          <a:bodyPr wrap="none">
            <a:spAutoFit/>
          </a:bodyPr>
          <a:lstStyle/>
          <a:p>
            <a:r>
              <a:rPr lang="zh-TW" altLang="en-US" sz="1400" b="1" dirty="0" smtClean="0">
                <a:solidFill>
                  <a:srgbClr val="FFFF00"/>
                </a:solidFill>
                <a:effectLst>
                  <a:outerShdw blurRad="38100" dist="38100" dir="2700000" algn="tl">
                    <a:srgbClr val="000000">
                      <a:alpha val="43137"/>
                    </a:srgbClr>
                  </a:outerShdw>
                </a:effectLst>
              </a:rPr>
              <a:t>比較</a:t>
            </a:r>
            <a:r>
              <a:rPr lang="zh-TW" altLang="en-US" sz="1400" b="1" dirty="0" smtClean="0">
                <a:solidFill>
                  <a:schemeClr val="bg1"/>
                </a:solidFill>
                <a:effectLst>
                  <a:outerShdw blurRad="38100" dist="38100" dir="2700000" algn="tl">
                    <a:srgbClr val="000000">
                      <a:alpha val="43137"/>
                    </a:srgbClr>
                  </a:outerShdw>
                </a:effectLst>
              </a:rPr>
              <a:t>遠離</a:t>
            </a:r>
            <a:r>
              <a:rPr lang="zh-TW" altLang="en-US" sz="1400" b="1" dirty="0" smtClean="0">
                <a:solidFill>
                  <a:srgbClr val="FFFF00"/>
                </a:solidFill>
                <a:effectLst>
                  <a:outerShdw blurRad="38100" dist="38100" dir="2700000" algn="tl">
                    <a:srgbClr val="000000">
                      <a:alpha val="43137"/>
                    </a:srgbClr>
                  </a:outerShdw>
                </a:effectLst>
              </a:rPr>
              <a:t>實際值的預測值</a:t>
            </a:r>
            <a:endParaRPr lang="zh-TW" altLang="en-US" sz="1400" dirty="0">
              <a:solidFill>
                <a:srgbClr val="FFFF00"/>
              </a:solidFill>
            </a:endParaRPr>
          </a:p>
        </p:txBody>
      </p:sp>
      <p:cxnSp>
        <p:nvCxnSpPr>
          <p:cNvPr id="14" name="直線單箭頭接點 13"/>
          <p:cNvCxnSpPr/>
          <p:nvPr/>
        </p:nvCxnSpPr>
        <p:spPr>
          <a:xfrm flipV="1">
            <a:off x="1961071" y="6520248"/>
            <a:ext cx="757881" cy="82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flipV="1">
            <a:off x="1944594" y="5202195"/>
            <a:ext cx="757881" cy="82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直線接點 16"/>
          <p:cNvCxnSpPr/>
          <p:nvPr/>
        </p:nvCxnSpPr>
        <p:spPr>
          <a:xfrm>
            <a:off x="1961071" y="5176001"/>
            <a:ext cx="0" cy="137958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618811" y="4761521"/>
            <a:ext cx="1569660"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誤差非常不同</a:t>
            </a:r>
            <a:endParaRPr lang="zh-TW" altLang="en-US" dirty="0"/>
          </a:p>
        </p:txBody>
      </p:sp>
      <mc:AlternateContent xmlns:mc="http://schemas.openxmlformats.org/markup-compatibility/2006" xmlns:a14="http://schemas.microsoft.com/office/drawing/2010/main">
        <mc:Choice Requires="a14">
          <p:sp>
            <p:nvSpPr>
              <p:cNvPr id="20" name="文字方塊 19"/>
              <p:cNvSpPr txBox="1"/>
              <p:nvPr/>
            </p:nvSpPr>
            <p:spPr>
              <a:xfrm>
                <a:off x="170447" y="689241"/>
                <a:ext cx="2877553" cy="75623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𝐸</m:t>
                      </m:r>
                      <m:r>
                        <a:rPr lang="pt-BR" altLang="zh-TW" i="1" smtClean="0">
                          <a:latin typeface="Cambria Math" panose="02040503050406030204" pitchFamily="18" charset="0"/>
                        </a:rPr>
                        <m:t>=</m:t>
                      </m:r>
                      <m:r>
                        <a:rPr lang="en-US" altLang="zh-TW" b="0" i="1" smtClean="0">
                          <a:latin typeface="Cambria Math" panose="02040503050406030204" pitchFamily="18" charset="0"/>
                        </a:rPr>
                        <m:t>−</m:t>
                      </m:r>
                      <m:nary>
                        <m:naryPr>
                          <m:chr m:val="∑"/>
                          <m:ctrlPr>
                            <a:rPr lang="pt-BR" altLang="zh-TW" i="1" smtClean="0">
                              <a:latin typeface="Cambria Math" panose="02040503050406030204" pitchFamily="18" charset="0"/>
                            </a:rPr>
                          </m:ctrlPr>
                        </m:naryPr>
                        <m:sub>
                          <m:r>
                            <m:rPr>
                              <m:brk m:alnAt="23"/>
                            </m:rPr>
                            <a:rPr lang="en-US" altLang="zh-TW" b="0" i="1" smtClean="0">
                              <a:latin typeface="Cambria Math" panose="02040503050406030204" pitchFamily="18" charset="0"/>
                            </a:rPr>
                            <m:t>𝑖</m:t>
                          </m:r>
                          <m:r>
                            <a:rPr lang="pt-BR" altLang="zh-TW" i="1" smtClean="0">
                              <a:latin typeface="Cambria Math" panose="02040503050406030204" pitchFamily="18" charset="0"/>
                            </a:rPr>
                            <m:t>=1</m:t>
                          </m:r>
                        </m:sub>
                        <m:sup>
                          <m:r>
                            <a:rPr lang="en-US" altLang="zh-TW" b="0" i="1" smtClean="0">
                              <a:latin typeface="Cambria Math" panose="02040503050406030204" pitchFamily="18" charset="0"/>
                            </a:rPr>
                            <m:t>𝑛</m:t>
                          </m:r>
                        </m:sup>
                        <m:e>
                          <m:sSub>
                            <m:sSubPr>
                              <m:ctrlPr>
                                <a:rPr lang="en-US" altLang="zh-TW" b="0" i="1" smtClean="0">
                                  <a:latin typeface="Cambria Math" panose="02040503050406030204" pitchFamily="18" charset="0"/>
                                </a:rPr>
                              </m:ctrlPr>
                            </m:sSubPr>
                            <m:e>
                              <m:r>
                                <a:rPr lang="en-US" altLang="zh-TW" b="0" i="1" smtClean="0">
                                  <a:latin typeface="Cambria Math" panose="02040503050406030204" pitchFamily="18" charset="0"/>
                                </a:rPr>
                                <m:t>𝑡</m:t>
                              </m:r>
                            </m:e>
                            <m:sub>
                              <m:r>
                                <a:rPr lang="en-US" altLang="zh-TW" b="0" i="1" smtClean="0">
                                  <a:latin typeface="Cambria Math" panose="02040503050406030204" pitchFamily="18" charset="0"/>
                                </a:rPr>
                                <m:t>𝑖</m:t>
                              </m:r>
                            </m:sub>
                          </m:sSub>
                          <m:r>
                            <a:rPr lang="en-US" altLang="zh-TW" b="0" i="1" smtClean="0">
                              <a:latin typeface="Cambria Math" panose="02040503050406030204" pitchFamily="18" charset="0"/>
                            </a:rPr>
                            <m:t>∗</m:t>
                          </m:r>
                          <m:r>
                            <a:rPr lang="en-US" altLang="zh-TW" b="0" i="1" smtClean="0">
                              <a:latin typeface="Cambria Math" panose="02040503050406030204" pitchFamily="18" charset="0"/>
                            </a:rPr>
                            <m:t>𝑙𝑜𝑔</m:t>
                          </m:r>
                          <m:sSub>
                            <m:sSubPr>
                              <m:ctrlPr>
                                <a:rPr lang="en-US" altLang="zh-TW" b="0" i="1" smtClean="0">
                                  <a:latin typeface="Cambria Math" panose="02040503050406030204" pitchFamily="18" charset="0"/>
                                </a:rPr>
                              </m:ctrlPr>
                            </m:sSubPr>
                            <m:e>
                              <m:r>
                                <a:rPr lang="zh-TW" altLang="en-US" i="1">
                                  <a:latin typeface="Cambria Math" panose="02040503050406030204" pitchFamily="18" charset="0"/>
                                </a:rPr>
                                <m:t> </m:t>
                              </m:r>
                              <m:r>
                                <a:rPr lang="en-US" altLang="zh-TW" b="0" i="1" smtClean="0">
                                  <a:latin typeface="Cambria Math" panose="02040503050406030204" pitchFamily="18" charset="0"/>
                                </a:rPr>
                                <m:t>𝑦</m:t>
                              </m:r>
                            </m:e>
                            <m:sub>
                              <m:r>
                                <a:rPr lang="en-US" altLang="zh-TW" b="0" i="1" smtClean="0">
                                  <a:latin typeface="Cambria Math" panose="02040503050406030204" pitchFamily="18" charset="0"/>
                                </a:rPr>
                                <m:t>𝑖</m:t>
                              </m:r>
                            </m:sub>
                          </m:sSub>
                        </m:e>
                      </m:nary>
                    </m:oMath>
                  </m:oMathPara>
                </a14:m>
                <a:endParaRPr lang="zh-TW" altLang="en-US" dirty="0"/>
              </a:p>
            </p:txBody>
          </p:sp>
        </mc:Choice>
        <mc:Fallback xmlns="">
          <p:sp>
            <p:nvSpPr>
              <p:cNvPr id="20" name="文字方塊 19"/>
              <p:cNvSpPr txBox="1">
                <a:spLocks noRot="1" noChangeAspect="1" noMove="1" noResize="1" noEditPoints="1" noAdjustHandles="1" noChangeArrowheads="1" noChangeShapeType="1" noTextEdit="1"/>
              </p:cNvSpPr>
              <p:nvPr/>
            </p:nvSpPr>
            <p:spPr>
              <a:xfrm>
                <a:off x="170447" y="689241"/>
                <a:ext cx="2877553" cy="756233"/>
              </a:xfrm>
              <a:prstGeom prst="rect">
                <a:avLst/>
              </a:prstGeom>
              <a:blipFill rotWithShape="0">
                <a:blip r:embed="rId5"/>
                <a:stretch>
                  <a:fillRect/>
                </a:stretch>
              </a:blipFill>
            </p:spPr>
            <p:txBody>
              <a:bodyPr/>
              <a:lstStyle/>
              <a:p>
                <a:r>
                  <a:rPr lang="zh-TW" altLang="en-US">
                    <a:noFill/>
                  </a:rPr>
                  <a:t> </a:t>
                </a:r>
              </a:p>
            </p:txBody>
          </p:sp>
        </mc:Fallback>
      </mc:AlternateContent>
      <p:sp>
        <p:nvSpPr>
          <p:cNvPr id="21" name="投影片編號版面配置區 20"/>
          <p:cNvSpPr>
            <a:spLocks noGrp="1"/>
          </p:cNvSpPr>
          <p:nvPr>
            <p:ph type="sldNum" sz="quarter" idx="12"/>
          </p:nvPr>
        </p:nvSpPr>
        <p:spPr/>
        <p:txBody>
          <a:bodyPr/>
          <a:lstStyle/>
          <a:p>
            <a:fld id="{EBA660C4-8EC1-4890-874E-5CA0D19E2E89}" type="slidenum">
              <a:rPr lang="zh-TW" altLang="en-US" smtClean="0"/>
              <a:t>31</a:t>
            </a:fld>
            <a:endParaRPr lang="zh-TW" altLang="en-US"/>
          </a:p>
        </p:txBody>
      </p:sp>
    </p:spTree>
    <p:extLst>
      <p:ext uri="{BB962C8B-B14F-4D97-AF65-F5344CB8AC3E}">
        <p14:creationId xmlns:p14="http://schemas.microsoft.com/office/powerpoint/2010/main" val="12672829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252572" y="1911437"/>
            <a:ext cx="5891428" cy="3203464"/>
          </a:xfrm>
          <a:prstGeom prst="rect">
            <a:avLst/>
          </a:prstGeom>
        </p:spPr>
      </p:pic>
      <p:pic>
        <p:nvPicPr>
          <p:cNvPr id="4" name="圖片 3"/>
          <p:cNvPicPr>
            <a:picLocks noChangeAspect="1"/>
          </p:cNvPicPr>
          <p:nvPr/>
        </p:nvPicPr>
        <p:blipFill>
          <a:blip r:embed="rId3"/>
          <a:stretch>
            <a:fillRect/>
          </a:stretch>
        </p:blipFill>
        <p:spPr>
          <a:xfrm>
            <a:off x="4564444" y="4719667"/>
            <a:ext cx="4162038" cy="1411686"/>
          </a:xfrm>
          <a:prstGeom prst="rect">
            <a:avLst/>
          </a:prstGeom>
        </p:spPr>
      </p:pic>
      <p:sp>
        <p:nvSpPr>
          <p:cNvPr id="5" name="矩形 4"/>
          <p:cNvSpPr/>
          <p:nvPr/>
        </p:nvSpPr>
        <p:spPr>
          <a:xfrm>
            <a:off x="162780" y="64529"/>
            <a:ext cx="5158785"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這兩個分布情況有何</a:t>
            </a:r>
            <a:r>
              <a:rPr lang="en-US" altLang="zh-TW" sz="2800" b="1" dirty="0" smtClean="0">
                <a:effectLst>
                  <a:outerShdw blurRad="38100" dist="38100" dir="2700000" algn="tl">
                    <a:srgbClr val="000000">
                      <a:alpha val="43137"/>
                    </a:srgbClr>
                  </a:outerShdw>
                </a:effectLst>
              </a:rPr>
              <a:t>/</a:t>
            </a:r>
            <a:r>
              <a:rPr lang="zh-TW" altLang="en-US" sz="2800" b="1" dirty="0" smtClean="0">
                <a:effectLst>
                  <a:outerShdw blurRad="38100" dist="38100" dir="2700000" algn="tl">
                    <a:srgbClr val="000000">
                      <a:alpha val="43137"/>
                    </a:srgbClr>
                  </a:outerShdw>
                </a:effectLst>
              </a:rPr>
              <a:t>多大差異</a:t>
            </a:r>
            <a:r>
              <a:rPr lang="en-US" altLang="zh-TW" sz="2800" b="1" dirty="0" smtClean="0">
                <a:effectLst>
                  <a:outerShdw blurRad="38100" dist="38100" dir="2700000" algn="tl">
                    <a:srgbClr val="000000">
                      <a:alpha val="43137"/>
                    </a:srgbClr>
                  </a:outerShdw>
                </a:effectLst>
              </a:rPr>
              <a:t>?</a:t>
            </a:r>
            <a:endParaRPr lang="zh-TW" altLang="en-US" sz="2800" b="1" dirty="0">
              <a:effectLst>
                <a:outerShdw blurRad="38100" dist="38100" dir="2700000" algn="tl">
                  <a:srgbClr val="000000">
                    <a:alpha val="43137"/>
                  </a:srgbClr>
                </a:outerShdw>
              </a:effectLst>
            </a:endParaRPr>
          </a:p>
        </p:txBody>
      </p:sp>
      <p:pic>
        <p:nvPicPr>
          <p:cNvPr id="8" name="圖片 7"/>
          <p:cNvPicPr>
            <a:picLocks noChangeAspect="1"/>
          </p:cNvPicPr>
          <p:nvPr/>
        </p:nvPicPr>
        <p:blipFill>
          <a:blip r:embed="rId4"/>
          <a:stretch>
            <a:fillRect/>
          </a:stretch>
        </p:blipFill>
        <p:spPr>
          <a:xfrm>
            <a:off x="5321565" y="77537"/>
            <a:ext cx="3656993" cy="712059"/>
          </a:xfrm>
          <a:prstGeom prst="rect">
            <a:avLst/>
          </a:prstGeom>
        </p:spPr>
      </p:pic>
      <p:sp>
        <p:nvSpPr>
          <p:cNvPr id="9" name="矩形 8"/>
          <p:cNvSpPr/>
          <p:nvPr/>
        </p:nvSpPr>
        <p:spPr>
          <a:xfrm>
            <a:off x="201059" y="1079538"/>
            <a:ext cx="7426410" cy="923330"/>
          </a:xfrm>
          <a:prstGeom prst="rect">
            <a:avLst/>
          </a:prstGeom>
        </p:spPr>
        <p:txBody>
          <a:bodyPr wrap="square">
            <a:spAutoFit/>
          </a:bodyPr>
          <a:lstStyle/>
          <a:p>
            <a:r>
              <a:rPr lang="en-US" altLang="zh-TW" dirty="0" smtClean="0"/>
              <a:t>In mathematical statistics, the </a:t>
            </a:r>
            <a:r>
              <a:rPr lang="en-US" altLang="zh-TW" b="1" dirty="0" err="1" smtClean="0">
                <a:solidFill>
                  <a:srgbClr val="FF0000"/>
                </a:solidFill>
                <a:effectLst>
                  <a:outerShdw blurRad="38100" dist="38100" dir="2700000" algn="tl">
                    <a:srgbClr val="000000">
                      <a:alpha val="43137"/>
                    </a:srgbClr>
                  </a:outerShdw>
                </a:effectLst>
              </a:rPr>
              <a:t>Kullback</a:t>
            </a:r>
            <a:r>
              <a:rPr lang="en-US" altLang="zh-TW" b="1" dirty="0" smtClean="0">
                <a:solidFill>
                  <a:srgbClr val="FF0000"/>
                </a:solidFill>
                <a:effectLst>
                  <a:outerShdw blurRad="38100" dist="38100" dir="2700000" algn="tl">
                    <a:srgbClr val="000000">
                      <a:alpha val="43137"/>
                    </a:srgbClr>
                  </a:outerShdw>
                </a:effectLst>
              </a:rPr>
              <a:t>–</a:t>
            </a:r>
            <a:r>
              <a:rPr lang="en-US" altLang="zh-TW" b="1" dirty="0" err="1" smtClean="0">
                <a:solidFill>
                  <a:srgbClr val="FF0000"/>
                </a:solidFill>
                <a:effectLst>
                  <a:outerShdw blurRad="38100" dist="38100" dir="2700000" algn="tl">
                    <a:srgbClr val="000000">
                      <a:alpha val="43137"/>
                    </a:srgbClr>
                  </a:outerShdw>
                </a:effectLst>
              </a:rPr>
              <a:t>Leibler</a:t>
            </a:r>
            <a:r>
              <a:rPr lang="en-US" altLang="zh-TW" b="1" dirty="0" smtClean="0">
                <a:solidFill>
                  <a:srgbClr val="FF0000"/>
                </a:solidFill>
                <a:effectLst>
                  <a:outerShdw blurRad="38100" dist="38100" dir="2700000" algn="tl">
                    <a:srgbClr val="000000">
                      <a:alpha val="43137"/>
                    </a:srgbClr>
                  </a:outerShdw>
                </a:effectLst>
              </a:rPr>
              <a:t> divergence </a:t>
            </a:r>
            <a:r>
              <a:rPr lang="en-US" altLang="zh-TW" dirty="0" smtClean="0"/>
              <a:t>(also called </a:t>
            </a:r>
            <a:r>
              <a:rPr lang="en-US" altLang="zh-TW" b="1" dirty="0" smtClean="0">
                <a:solidFill>
                  <a:srgbClr val="FF0000"/>
                </a:solidFill>
                <a:effectLst>
                  <a:outerShdw blurRad="38100" dist="38100" dir="2700000" algn="tl">
                    <a:srgbClr val="000000">
                      <a:alpha val="43137"/>
                    </a:srgbClr>
                  </a:outerShdw>
                </a:effectLst>
              </a:rPr>
              <a:t>relative entropy</a:t>
            </a:r>
            <a:r>
              <a:rPr lang="en-US" altLang="zh-TW" dirty="0" smtClean="0"/>
              <a:t>) is a measure of how one probability distribution is different from a second, reference probability distribution</a:t>
            </a:r>
            <a:endParaRPr lang="zh-TW" altLang="en-US" dirty="0"/>
          </a:p>
        </p:txBody>
      </p:sp>
      <p:sp>
        <p:nvSpPr>
          <p:cNvPr id="10" name="矩形 9"/>
          <p:cNvSpPr/>
          <p:nvPr/>
        </p:nvSpPr>
        <p:spPr>
          <a:xfrm>
            <a:off x="201059" y="623798"/>
            <a:ext cx="5763396" cy="276999"/>
          </a:xfrm>
          <a:prstGeom prst="rect">
            <a:avLst/>
          </a:prstGeom>
        </p:spPr>
        <p:txBody>
          <a:bodyPr wrap="square">
            <a:spAutoFit/>
          </a:bodyPr>
          <a:lstStyle/>
          <a:p>
            <a:r>
              <a:rPr lang="en-US" altLang="zh-TW" sz="1200" b="1" dirty="0" smtClean="0">
                <a:effectLst>
                  <a:outerShdw blurRad="38100" dist="38100" dir="2700000" algn="tl">
                    <a:srgbClr val="000000">
                      <a:alpha val="43137"/>
                    </a:srgbClr>
                  </a:outerShdw>
                </a:effectLst>
              </a:rPr>
              <a:t>https://en.wikipedia.org/wiki/Kullback%E2%80%93Leibler_divergence#Cross_entropy</a:t>
            </a:r>
            <a:endParaRPr lang="zh-TW" altLang="en-US" sz="1200" b="1" dirty="0">
              <a:effectLst>
                <a:outerShdw blurRad="38100" dist="38100" dir="2700000" algn="tl">
                  <a:srgbClr val="000000">
                    <a:alpha val="43137"/>
                  </a:srgbClr>
                </a:outerShdw>
              </a:effectLst>
            </a:endParaRPr>
          </a:p>
        </p:txBody>
      </p:sp>
      <p:sp>
        <p:nvSpPr>
          <p:cNvPr id="11" name="矩形 10"/>
          <p:cNvSpPr/>
          <p:nvPr/>
        </p:nvSpPr>
        <p:spPr>
          <a:xfrm>
            <a:off x="7627469" y="1060768"/>
            <a:ext cx="1120820" cy="646331"/>
          </a:xfrm>
          <a:prstGeom prst="rect">
            <a:avLst/>
          </a:prstGeom>
        </p:spPr>
        <p:txBody>
          <a:bodyPr wrap="none">
            <a:spAutoFit/>
          </a:bodyPr>
          <a:lstStyle/>
          <a:p>
            <a:r>
              <a:rPr lang="en-US" altLang="zh-TW" sz="3600" b="1" dirty="0" smtClean="0">
                <a:solidFill>
                  <a:srgbClr val="FF0000"/>
                </a:solidFill>
                <a:effectLst>
                  <a:outerShdw blurRad="38100" dist="38100" dir="2700000" algn="tl">
                    <a:srgbClr val="000000">
                      <a:alpha val="43137"/>
                    </a:srgbClr>
                  </a:outerShdw>
                </a:effectLst>
              </a:rPr>
              <a:t>1951</a:t>
            </a:r>
            <a:endParaRPr lang="zh-TW" altLang="en-US" sz="3600" b="1" dirty="0">
              <a:solidFill>
                <a:srgbClr val="FF0000"/>
              </a:solidFill>
              <a:effectLst>
                <a:outerShdw blurRad="38100" dist="38100" dir="2700000" algn="tl">
                  <a:srgbClr val="000000">
                    <a:alpha val="43137"/>
                  </a:srgbClr>
                </a:outerShdw>
              </a:effectLst>
            </a:endParaRPr>
          </a:p>
        </p:txBody>
      </p:sp>
      <p:pic>
        <p:nvPicPr>
          <p:cNvPr id="12" name="圖片 11"/>
          <p:cNvPicPr>
            <a:picLocks noChangeAspect="1"/>
          </p:cNvPicPr>
          <p:nvPr/>
        </p:nvPicPr>
        <p:blipFill rotWithShape="1">
          <a:blip r:embed="rId5"/>
          <a:srcRect l="30540" t="45155" r="28198" b="31141"/>
          <a:stretch/>
        </p:blipFill>
        <p:spPr>
          <a:xfrm>
            <a:off x="0" y="4819132"/>
            <a:ext cx="4725466" cy="1527008"/>
          </a:xfrm>
          <a:prstGeom prst="rect">
            <a:avLst/>
          </a:prstGeom>
        </p:spPr>
      </p:pic>
      <p:sp>
        <p:nvSpPr>
          <p:cNvPr id="13" name="矩形 12"/>
          <p:cNvSpPr/>
          <p:nvPr/>
        </p:nvSpPr>
        <p:spPr>
          <a:xfrm>
            <a:off x="0" y="4544491"/>
            <a:ext cx="2561407" cy="369332"/>
          </a:xfrm>
          <a:prstGeom prst="rect">
            <a:avLst/>
          </a:prstGeom>
        </p:spPr>
        <p:txBody>
          <a:bodyPr wrap="none">
            <a:spAutoFit/>
          </a:bodyPr>
          <a:lstStyle/>
          <a:p>
            <a:r>
              <a:rPr lang="en-US" altLang="zh-TW" dirty="0" smtClean="0"/>
              <a:t>Probability mass function</a:t>
            </a:r>
            <a:endParaRPr lang="zh-TW" altLang="en-US" dirty="0"/>
          </a:p>
        </p:txBody>
      </p:sp>
      <p:sp>
        <p:nvSpPr>
          <p:cNvPr id="14" name="矩形 13"/>
          <p:cNvSpPr/>
          <p:nvPr/>
        </p:nvSpPr>
        <p:spPr>
          <a:xfrm>
            <a:off x="0" y="4163310"/>
            <a:ext cx="2794098" cy="461665"/>
          </a:xfrm>
          <a:prstGeom prst="rect">
            <a:avLst/>
          </a:prstGeom>
        </p:spPr>
        <p:txBody>
          <a:bodyPr wrap="none">
            <a:spAutoFit/>
          </a:bodyPr>
          <a:lstStyle/>
          <a:p>
            <a:r>
              <a:rPr lang="en-US" altLang="zh-TW" sz="2400" dirty="0" smtClean="0"/>
              <a:t>binomial distribution</a:t>
            </a:r>
            <a:endParaRPr lang="zh-TW" altLang="en-US" sz="2400" dirty="0"/>
          </a:p>
        </p:txBody>
      </p:sp>
      <p:sp>
        <p:nvSpPr>
          <p:cNvPr id="15" name="投影片編號版面配置區 14"/>
          <p:cNvSpPr>
            <a:spLocks noGrp="1"/>
          </p:cNvSpPr>
          <p:nvPr>
            <p:ph type="sldNum" sz="quarter" idx="12"/>
          </p:nvPr>
        </p:nvSpPr>
        <p:spPr/>
        <p:txBody>
          <a:bodyPr/>
          <a:lstStyle/>
          <a:p>
            <a:fld id="{EBA660C4-8EC1-4890-874E-5CA0D19E2E89}" type="slidenum">
              <a:rPr lang="zh-TW" altLang="en-US" smtClean="0"/>
              <a:t>32</a:t>
            </a:fld>
            <a:endParaRPr lang="zh-TW" altLang="en-US"/>
          </a:p>
        </p:txBody>
      </p:sp>
    </p:spTree>
    <p:extLst>
      <p:ext uri="{BB962C8B-B14F-4D97-AF65-F5344CB8AC3E}">
        <p14:creationId xmlns:p14="http://schemas.microsoft.com/office/powerpoint/2010/main" val="13863777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rotWithShape="1">
          <a:blip r:embed="rId2"/>
          <a:srcRect l="29820" t="10720" r="5856" b="18809"/>
          <a:stretch/>
        </p:blipFill>
        <p:spPr>
          <a:xfrm>
            <a:off x="428367" y="1169772"/>
            <a:ext cx="8047395" cy="4959179"/>
          </a:xfrm>
          <a:prstGeom prst="rect">
            <a:avLst/>
          </a:prstGeom>
        </p:spPr>
      </p:pic>
      <p:sp>
        <p:nvSpPr>
          <p:cNvPr id="3" name="矩形 2"/>
          <p:cNvSpPr/>
          <p:nvPr/>
        </p:nvSpPr>
        <p:spPr>
          <a:xfrm>
            <a:off x="300193" y="337922"/>
            <a:ext cx="8303741" cy="461665"/>
          </a:xfrm>
          <a:prstGeom prst="rect">
            <a:avLst/>
          </a:prstGeom>
        </p:spPr>
        <p:txBody>
          <a:bodyPr wrap="square">
            <a:spAutoFit/>
          </a:bodyPr>
          <a:lstStyle/>
          <a:p>
            <a:r>
              <a:rPr lang="en-US" altLang="zh-TW" dirty="0" smtClean="0"/>
              <a:t> </a:t>
            </a:r>
            <a:r>
              <a:rPr lang="en-US" altLang="zh-TW" sz="2400" b="1" dirty="0" err="1" smtClean="0">
                <a:solidFill>
                  <a:srgbClr val="FF0000"/>
                </a:solidFill>
                <a:effectLst>
                  <a:outerShdw blurRad="38100" dist="38100" dir="2700000" algn="tl">
                    <a:srgbClr val="000000">
                      <a:alpha val="43137"/>
                    </a:srgbClr>
                  </a:outerShdw>
                </a:effectLst>
              </a:rPr>
              <a:t>Kullback</a:t>
            </a:r>
            <a:r>
              <a:rPr lang="en-US" altLang="zh-TW" sz="2400" b="1" dirty="0" smtClean="0">
                <a:solidFill>
                  <a:srgbClr val="FF0000"/>
                </a:solidFill>
                <a:effectLst>
                  <a:outerShdw blurRad="38100" dist="38100" dir="2700000" algn="tl">
                    <a:srgbClr val="000000">
                      <a:alpha val="43137"/>
                    </a:srgbClr>
                  </a:outerShdw>
                </a:effectLst>
              </a:rPr>
              <a:t>–</a:t>
            </a:r>
            <a:r>
              <a:rPr lang="en-US" altLang="zh-TW" sz="2400" b="1" dirty="0" err="1" smtClean="0">
                <a:solidFill>
                  <a:srgbClr val="FF0000"/>
                </a:solidFill>
                <a:effectLst>
                  <a:outerShdw blurRad="38100" dist="38100" dir="2700000" algn="tl">
                    <a:srgbClr val="000000">
                      <a:alpha val="43137"/>
                    </a:srgbClr>
                  </a:outerShdw>
                </a:effectLst>
              </a:rPr>
              <a:t>Leibler</a:t>
            </a:r>
            <a:r>
              <a:rPr lang="en-US" altLang="zh-TW" sz="2400" b="1" dirty="0" smtClean="0">
                <a:solidFill>
                  <a:srgbClr val="FF0000"/>
                </a:solidFill>
                <a:effectLst>
                  <a:outerShdw blurRad="38100" dist="38100" dir="2700000" algn="tl">
                    <a:srgbClr val="000000">
                      <a:alpha val="43137"/>
                    </a:srgbClr>
                  </a:outerShdw>
                </a:effectLst>
              </a:rPr>
              <a:t> divergence </a:t>
            </a:r>
            <a:r>
              <a:rPr lang="en-US" altLang="zh-TW" sz="2400" dirty="0" smtClean="0"/>
              <a:t>(also called </a:t>
            </a:r>
            <a:r>
              <a:rPr lang="en-US" altLang="zh-TW" sz="2400" b="1" dirty="0" smtClean="0">
                <a:solidFill>
                  <a:srgbClr val="FF0000"/>
                </a:solidFill>
                <a:effectLst>
                  <a:outerShdw blurRad="38100" dist="38100" dir="2700000" algn="tl">
                    <a:srgbClr val="000000">
                      <a:alpha val="43137"/>
                    </a:srgbClr>
                  </a:outerShdw>
                </a:effectLst>
              </a:rPr>
              <a:t>relative entropy</a:t>
            </a:r>
            <a:r>
              <a:rPr lang="en-US" altLang="zh-TW" sz="2400" dirty="0" smtClean="0"/>
              <a:t>)[1951]</a:t>
            </a:r>
            <a:endParaRPr lang="zh-TW" altLang="en-US" sz="2400" dirty="0"/>
          </a:p>
        </p:txBody>
      </p:sp>
      <p:sp>
        <p:nvSpPr>
          <p:cNvPr id="4" name="投影片編號版面配置區 3"/>
          <p:cNvSpPr>
            <a:spLocks noGrp="1"/>
          </p:cNvSpPr>
          <p:nvPr>
            <p:ph type="sldNum" sz="quarter" idx="12"/>
          </p:nvPr>
        </p:nvSpPr>
        <p:spPr/>
        <p:txBody>
          <a:bodyPr/>
          <a:lstStyle/>
          <a:p>
            <a:fld id="{EBA660C4-8EC1-4890-874E-5CA0D19E2E89}" type="slidenum">
              <a:rPr lang="zh-TW" altLang="en-US" smtClean="0"/>
              <a:t>33</a:t>
            </a:fld>
            <a:endParaRPr lang="zh-TW" altLang="en-US"/>
          </a:p>
        </p:txBody>
      </p:sp>
    </p:spTree>
    <p:extLst>
      <p:ext uri="{BB962C8B-B14F-4D97-AF65-F5344CB8AC3E}">
        <p14:creationId xmlns:p14="http://schemas.microsoft.com/office/powerpoint/2010/main" val="38090527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2181225" y="2274838"/>
            <a:ext cx="4572000" cy="2308324"/>
          </a:xfrm>
          <a:prstGeom prst="rect">
            <a:avLst/>
          </a:prstGeom>
        </p:spPr>
        <p:txBody>
          <a:bodyPr>
            <a:spAutoFit/>
          </a:bodyPr>
          <a:lstStyle/>
          <a:p>
            <a:r>
              <a:rPr lang="zh-TW" altLang="en-US" sz="4800" dirty="0" smtClean="0">
                <a:solidFill>
                  <a:schemeClr val="bg1"/>
                </a:solidFill>
              </a:rPr>
              <a:t>數學基礎</a:t>
            </a:r>
            <a:endParaRPr lang="en-US" altLang="zh-TW" sz="4800" dirty="0" smtClean="0">
              <a:solidFill>
                <a:schemeClr val="bg1"/>
              </a:solidFill>
            </a:endParaRPr>
          </a:p>
          <a:p>
            <a:r>
              <a:rPr lang="zh-TW" altLang="en-US" sz="4800" dirty="0">
                <a:solidFill>
                  <a:schemeClr val="bg1"/>
                </a:solidFill>
              </a:rPr>
              <a:t>從</a:t>
            </a:r>
            <a:r>
              <a:rPr lang="zh-TW" altLang="en-US" sz="4800" dirty="0" smtClean="0">
                <a:solidFill>
                  <a:srgbClr val="FFC000"/>
                </a:solidFill>
              </a:rPr>
              <a:t>微分</a:t>
            </a:r>
            <a:r>
              <a:rPr lang="zh-TW" altLang="en-US" sz="4800" dirty="0" smtClean="0">
                <a:solidFill>
                  <a:schemeClr val="bg1"/>
                </a:solidFill>
              </a:rPr>
              <a:t>與</a:t>
            </a:r>
            <a:r>
              <a:rPr lang="zh-TW" altLang="en-US" sz="4800" b="1" dirty="0" smtClean="0">
                <a:solidFill>
                  <a:srgbClr val="FFC000"/>
                </a:solidFill>
                <a:effectLst>
                  <a:outerShdw blurRad="38100" dist="38100" dir="2700000" algn="tl">
                    <a:srgbClr val="000000">
                      <a:alpha val="43137"/>
                    </a:srgbClr>
                  </a:outerShdw>
                </a:effectLst>
              </a:rPr>
              <a:t>偏微分</a:t>
            </a:r>
            <a:endParaRPr lang="en-US" altLang="zh-TW" sz="4800" b="1" dirty="0" smtClean="0">
              <a:solidFill>
                <a:srgbClr val="FFC000"/>
              </a:solidFill>
              <a:effectLst>
                <a:outerShdw blurRad="38100" dist="38100" dir="2700000" algn="tl">
                  <a:srgbClr val="000000">
                    <a:alpha val="43137"/>
                  </a:srgbClr>
                </a:outerShdw>
              </a:effectLst>
            </a:endParaRPr>
          </a:p>
          <a:p>
            <a:r>
              <a:rPr lang="zh-TW" altLang="en-US" sz="4800" dirty="0" smtClean="0">
                <a:solidFill>
                  <a:schemeClr val="bg1"/>
                </a:solidFill>
              </a:rPr>
              <a:t>到</a:t>
            </a:r>
            <a:r>
              <a:rPr lang="zh-TW" altLang="en-US" sz="4800" b="1" dirty="0" smtClean="0">
                <a:solidFill>
                  <a:srgbClr val="FFFF00"/>
                </a:solidFill>
                <a:effectLst>
                  <a:outerShdw blurRad="38100" dist="38100" dir="2700000" algn="tl">
                    <a:srgbClr val="000000">
                      <a:alpha val="43137"/>
                    </a:srgbClr>
                  </a:outerShdw>
                </a:effectLst>
              </a:rPr>
              <a:t>梯度</a:t>
            </a:r>
            <a:r>
              <a:rPr lang="en-US" altLang="zh-TW" sz="4800" b="1" dirty="0" smtClean="0">
                <a:solidFill>
                  <a:srgbClr val="FFFF00"/>
                </a:solidFill>
                <a:effectLst>
                  <a:outerShdw blurRad="38100" dist="38100" dir="2700000" algn="tl">
                    <a:srgbClr val="000000">
                      <a:alpha val="43137"/>
                    </a:srgbClr>
                  </a:outerShdw>
                </a:effectLst>
              </a:rPr>
              <a:t>(gradient)</a:t>
            </a:r>
            <a:endParaRPr lang="zh-TW" altLang="en-US" sz="4800" b="1" dirty="0" smtClean="0">
              <a:solidFill>
                <a:srgbClr val="FFFF00"/>
              </a:solidFill>
              <a:effectLst>
                <a:outerShdw blurRad="38100" dist="38100" dir="2700000" algn="tl">
                  <a:srgbClr val="000000">
                    <a:alpha val="43137"/>
                  </a:srgbClr>
                </a:outerShdw>
              </a:effectLst>
            </a:endParaRP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34</a:t>
            </a:fld>
            <a:endParaRPr lang="zh-TW" altLang="en-US"/>
          </a:p>
        </p:txBody>
      </p:sp>
    </p:spTree>
    <p:extLst>
      <p:ext uri="{BB962C8B-B14F-4D97-AF65-F5344CB8AC3E}">
        <p14:creationId xmlns:p14="http://schemas.microsoft.com/office/powerpoint/2010/main" val="31240032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505855" y="1496016"/>
            <a:ext cx="3218246" cy="4351338"/>
          </a:xfrm>
          <a:prstGeom prst="rect">
            <a:avLst/>
          </a:prstGeom>
        </p:spPr>
      </p:pic>
      <p:sp>
        <p:nvSpPr>
          <p:cNvPr id="3" name="矩形 2"/>
          <p:cNvSpPr/>
          <p:nvPr/>
        </p:nvSpPr>
        <p:spPr>
          <a:xfrm>
            <a:off x="4180873" y="2319115"/>
            <a:ext cx="4147581" cy="2862322"/>
          </a:xfrm>
          <a:prstGeom prst="rect">
            <a:avLst/>
          </a:prstGeom>
        </p:spPr>
        <p:txBody>
          <a:bodyPr wrap="square">
            <a:spAutoFit/>
          </a:bodyPr>
          <a:lstStyle/>
          <a:p>
            <a:r>
              <a:rPr lang="zh-TW" altLang="en-US" dirty="0"/>
              <a:t>第一章 </a:t>
            </a:r>
            <a:r>
              <a:rPr lang="en-US" altLang="zh-TW" dirty="0"/>
              <a:t>Python</a:t>
            </a:r>
            <a:r>
              <a:rPr lang="zh-TW" altLang="en-US" dirty="0"/>
              <a:t>入門 </a:t>
            </a:r>
          </a:p>
          <a:p>
            <a:r>
              <a:rPr lang="zh-TW" altLang="en-US" dirty="0"/>
              <a:t>第二章 感知器 </a:t>
            </a:r>
          </a:p>
          <a:p>
            <a:r>
              <a:rPr lang="zh-TW" altLang="en-US" dirty="0"/>
              <a:t>第三章 神經網路 </a:t>
            </a:r>
          </a:p>
          <a:p>
            <a:r>
              <a:rPr lang="zh-TW" altLang="en-US" b="1" dirty="0">
                <a:solidFill>
                  <a:srgbClr val="FF0000"/>
                </a:solidFill>
                <a:effectLst>
                  <a:outerShdw blurRad="38100" dist="38100" dir="2700000" algn="tl">
                    <a:srgbClr val="000000">
                      <a:alpha val="43137"/>
                    </a:srgbClr>
                  </a:outerShdw>
                </a:effectLst>
              </a:rPr>
              <a:t>第四章 神經網路的學習 </a:t>
            </a:r>
          </a:p>
          <a:p>
            <a:r>
              <a:rPr lang="zh-TW" altLang="en-US" dirty="0"/>
              <a:t>第五章 誤差反向傳播法 </a:t>
            </a:r>
          </a:p>
          <a:p>
            <a:r>
              <a:rPr lang="zh-TW" altLang="en-US" dirty="0"/>
              <a:t>第六章 與學習有關的技巧 </a:t>
            </a:r>
          </a:p>
          <a:p>
            <a:r>
              <a:rPr lang="zh-TW" altLang="en-US" dirty="0"/>
              <a:t>第七章 卷積神經網路 </a:t>
            </a:r>
          </a:p>
          <a:p>
            <a:r>
              <a:rPr lang="zh-TW" altLang="en-US" dirty="0"/>
              <a:t>第八章 深度學習 </a:t>
            </a:r>
          </a:p>
          <a:p>
            <a:r>
              <a:rPr lang="zh-TW" altLang="en-US" dirty="0"/>
              <a:t>附錄</a:t>
            </a:r>
            <a:r>
              <a:rPr lang="en-US" altLang="zh-TW" dirty="0"/>
              <a:t>A </a:t>
            </a:r>
            <a:r>
              <a:rPr lang="en-US" altLang="zh-TW" dirty="0" err="1"/>
              <a:t>Softmax</a:t>
            </a:r>
            <a:r>
              <a:rPr lang="en-US" altLang="zh-TW" dirty="0"/>
              <a:t>-with-Loss</a:t>
            </a:r>
            <a:r>
              <a:rPr lang="zh-TW" altLang="en-US" dirty="0"/>
              <a:t>層的計算圖 </a:t>
            </a:r>
          </a:p>
          <a:p>
            <a:r>
              <a:rPr lang="zh-TW" altLang="en-US" dirty="0"/>
              <a:t>參考文獻</a:t>
            </a:r>
          </a:p>
        </p:txBody>
      </p:sp>
      <p:sp>
        <p:nvSpPr>
          <p:cNvPr id="6" name="矩形 5"/>
          <p:cNvSpPr/>
          <p:nvPr/>
        </p:nvSpPr>
        <p:spPr>
          <a:xfrm>
            <a:off x="177114" y="150744"/>
            <a:ext cx="4572000" cy="1200329"/>
          </a:xfrm>
          <a:prstGeom prst="rect">
            <a:avLst/>
          </a:prstGeom>
        </p:spPr>
        <p:txBody>
          <a:bodyPr>
            <a:spAutoFit/>
          </a:bodyPr>
          <a:lstStyle/>
          <a:p>
            <a:r>
              <a:rPr lang="en-US" altLang="zh-TW" dirty="0"/>
              <a:t>Deep Learning</a:t>
            </a:r>
            <a:r>
              <a:rPr lang="zh-TW" altLang="en-US" dirty="0"/>
              <a:t>：用</a:t>
            </a:r>
            <a:r>
              <a:rPr lang="en-US" altLang="zh-TW" dirty="0"/>
              <a:t>Python</a:t>
            </a:r>
            <a:r>
              <a:rPr lang="zh-TW" altLang="en-US" dirty="0"/>
              <a:t>進行深度學習的基礎理論實作</a:t>
            </a:r>
          </a:p>
          <a:p>
            <a:r>
              <a:rPr lang="zh-TW" altLang="en-US" dirty="0" smtClean="0"/>
              <a:t>作者</a:t>
            </a:r>
            <a:r>
              <a:rPr lang="zh-TW" altLang="en-US" dirty="0"/>
              <a:t>： 斎藤康毅  譯者： 吳嘉芳</a:t>
            </a:r>
          </a:p>
          <a:p>
            <a:r>
              <a:rPr lang="zh-TW" altLang="en-US" dirty="0"/>
              <a:t>出版社：歐萊禮  出版日期：</a:t>
            </a:r>
            <a:r>
              <a:rPr lang="en-US" altLang="zh-TW" dirty="0"/>
              <a:t>2017/08/17</a:t>
            </a:r>
            <a:endParaRPr lang="zh-TW" altLang="en-US" dirty="0"/>
          </a:p>
        </p:txBody>
      </p:sp>
      <p:sp>
        <p:nvSpPr>
          <p:cNvPr id="7" name="矩形 6"/>
          <p:cNvSpPr/>
          <p:nvPr/>
        </p:nvSpPr>
        <p:spPr>
          <a:xfrm>
            <a:off x="505855" y="5992297"/>
            <a:ext cx="7608416" cy="369332"/>
          </a:xfrm>
          <a:prstGeom prst="rect">
            <a:avLst/>
          </a:prstGeom>
        </p:spPr>
        <p:txBody>
          <a:bodyPr wrap="square">
            <a:spAutoFit/>
          </a:bodyPr>
          <a:lstStyle/>
          <a:p>
            <a:r>
              <a:rPr lang="en-US" altLang="zh-TW" dirty="0"/>
              <a:t>https://github.com/oreilly-japan/deep-learning-from-scratch</a:t>
            </a:r>
          </a:p>
        </p:txBody>
      </p:sp>
      <p:sp>
        <p:nvSpPr>
          <p:cNvPr id="2" name="投影片編號版面配置區 1"/>
          <p:cNvSpPr>
            <a:spLocks noGrp="1"/>
          </p:cNvSpPr>
          <p:nvPr>
            <p:ph type="sldNum" sz="quarter" idx="12"/>
          </p:nvPr>
        </p:nvSpPr>
        <p:spPr/>
        <p:txBody>
          <a:bodyPr/>
          <a:lstStyle/>
          <a:p>
            <a:fld id="{EBA660C4-8EC1-4890-874E-5CA0D19E2E89}" type="slidenum">
              <a:rPr lang="zh-TW" altLang="en-US" smtClean="0"/>
              <a:t>35</a:t>
            </a:fld>
            <a:endParaRPr lang="zh-TW" altLang="en-US"/>
          </a:p>
        </p:txBody>
      </p:sp>
    </p:spTree>
    <p:extLst>
      <p:ext uri="{BB962C8B-B14F-4D97-AF65-F5344CB8AC3E}">
        <p14:creationId xmlns:p14="http://schemas.microsoft.com/office/powerpoint/2010/main" val="1498977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0" y="966474"/>
            <a:ext cx="9144000" cy="8448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132792" y="178303"/>
            <a:ext cx="1422572" cy="788171"/>
          </a:xfrm>
        </p:spPr>
        <p:txBody>
          <a:bodyPr/>
          <a:lstStyle/>
          <a:p>
            <a:r>
              <a:rPr lang="zh-TW" altLang="en-US" dirty="0" smtClean="0"/>
              <a:t>微分</a:t>
            </a:r>
            <a:endParaRPr lang="zh-TW" altLang="en-US"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3080952" y="1009073"/>
                <a:ext cx="3712691" cy="802245"/>
              </a:xfrm>
            </p:spPr>
            <p:txBody>
              <a:bodyPr/>
              <a:lstStyle/>
              <a:p>
                <a:pPr marL="0" indent="0">
                  <a:buNone/>
                </a:pPr>
                <a14:m>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𝑑𝑓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num>
                      <m:den>
                        <m:r>
                          <a:rPr lang="en-US" altLang="zh-TW" b="0" i="1" smtClean="0">
                            <a:latin typeface="Cambria Math" panose="02040503050406030204" pitchFamily="18" charset="0"/>
                          </a:rPr>
                          <m:t>𝑑𝑥</m:t>
                        </m:r>
                      </m:den>
                    </m:f>
                  </m:oMath>
                </a14:m>
                <a:r>
                  <a:rPr lang="en-US" altLang="zh-TW" dirty="0" smtClean="0"/>
                  <a:t>=</a:t>
                </a:r>
                <a14:m>
                  <m:oMath xmlns:m="http://schemas.openxmlformats.org/officeDocument/2006/math">
                    <m:limLow>
                      <m:limLowPr>
                        <m:ctrlPr>
                          <a:rPr lang="en-US" altLang="zh-TW" i="1" dirty="0">
                            <a:latin typeface="Cambria Math" panose="02040503050406030204" pitchFamily="18" charset="0"/>
                          </a:rPr>
                        </m:ctrlPr>
                      </m:limLowPr>
                      <m:e>
                        <m:r>
                          <m:rPr>
                            <m:sty m:val="p"/>
                          </m:rPr>
                          <a:rPr lang="en-US" altLang="zh-TW" dirty="0">
                            <a:latin typeface="Cambria Math" panose="02040503050406030204" pitchFamily="18" charset="0"/>
                          </a:rPr>
                          <m:t>lim</m:t>
                        </m:r>
                      </m:e>
                      <m:lim>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i="1" dirty="0">
                            <a:latin typeface="Cambria Math" panose="02040503050406030204" pitchFamily="18" charset="0"/>
                          </a:rPr>
                          <m:t>→0</m:t>
                        </m:r>
                      </m:lim>
                    </m:limLow>
                    <m:f>
                      <m:fPr>
                        <m:ctrlPr>
                          <a:rPr lang="en-US" altLang="zh-TW" i="1" dirty="0">
                            <a:latin typeface="Cambria Math" panose="02040503050406030204" pitchFamily="18" charset="0"/>
                          </a:rPr>
                        </m:ctrlPr>
                      </m:fPr>
                      <m:num>
                        <m:r>
                          <a:rPr lang="en-US" altLang="zh-TW" i="1" dirty="0">
                            <a:latin typeface="Cambria Math" panose="02040503050406030204" pitchFamily="18" charset="0"/>
                          </a:rPr>
                          <m:t>𝑓</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r>
                              <a:rPr lang="en-US" altLang="zh-TW" i="1" dirty="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e>
                        </m:d>
                        <m:r>
                          <a:rPr lang="en-US" altLang="zh-TW" i="1" dirty="0">
                            <a:latin typeface="Cambria Math" panose="02040503050406030204" pitchFamily="18" charset="0"/>
                          </a:rPr>
                          <m:t>−</m:t>
                        </m:r>
                        <m:r>
                          <a:rPr lang="en-US" altLang="zh-TW" i="1" dirty="0">
                            <a:latin typeface="Cambria Math" panose="02040503050406030204" pitchFamily="18" charset="0"/>
                          </a:rPr>
                          <m:t>𝑓</m:t>
                        </m:r>
                        <m:r>
                          <a:rPr lang="en-US" altLang="zh-TW" i="1" dirty="0">
                            <a:latin typeface="Cambria Math" panose="02040503050406030204" pitchFamily="18" charset="0"/>
                          </a:rPr>
                          <m:t>(</m:t>
                        </m:r>
                        <m:r>
                          <a:rPr lang="en-US" altLang="zh-TW" i="1" dirty="0">
                            <a:latin typeface="Cambria Math" panose="02040503050406030204" pitchFamily="18" charset="0"/>
                          </a:rPr>
                          <m:t>𝑥</m:t>
                        </m:r>
                        <m:r>
                          <a:rPr lang="en-US" altLang="zh-TW" i="1" dirty="0">
                            <a:latin typeface="Cambria Math" panose="02040503050406030204" pitchFamily="18" charset="0"/>
                          </a:rPr>
                          <m:t>)</m:t>
                        </m:r>
                      </m:num>
                      <m:den>
                        <m:r>
                          <a:rPr lang="en-US" altLang="zh-TW" i="1" dirty="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den>
                    </m:f>
                  </m:oMath>
                </a14:m>
                <a:endParaRPr lang="zh-TW" altLang="en-US" dirty="0"/>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3080952" y="1009073"/>
                <a:ext cx="3712691" cy="802245"/>
              </a:xfrm>
              <a:blipFill rotWithShape="0">
                <a:blip r:embed="rId7"/>
                <a:stretch>
                  <a:fillRect/>
                </a:stretch>
              </a:blipFill>
            </p:spPr>
            <p:txBody>
              <a:bodyPr/>
              <a:lstStyle/>
              <a:p>
                <a:r>
                  <a:rPr lang="zh-TW" altLang="en-US">
                    <a:noFill/>
                  </a:rPr>
                  <a:t> </a:t>
                </a:r>
              </a:p>
            </p:txBody>
          </p:sp>
        </mc:Fallback>
      </mc:AlternateContent>
      <p:sp>
        <p:nvSpPr>
          <p:cNvPr id="4" name="矩形 3"/>
          <p:cNvSpPr/>
          <p:nvPr/>
        </p:nvSpPr>
        <p:spPr>
          <a:xfrm>
            <a:off x="1074262" y="1065730"/>
            <a:ext cx="1107996" cy="646331"/>
          </a:xfrm>
          <a:prstGeom prst="rect">
            <a:avLst/>
          </a:prstGeom>
        </p:spPr>
        <p:txBody>
          <a:bodyPr wrap="none">
            <a:spAutoFit/>
          </a:bodyPr>
          <a:lstStyle/>
          <a:p>
            <a:r>
              <a:rPr lang="zh-TW" altLang="en-US" sz="3600" b="1" dirty="0" smtClean="0">
                <a:effectLst>
                  <a:outerShdw blurRad="38100" dist="38100" dir="2700000" algn="tl">
                    <a:srgbClr val="000000">
                      <a:alpha val="43137"/>
                    </a:srgbClr>
                  </a:outerShdw>
                </a:effectLst>
              </a:rPr>
              <a:t>定</a:t>
            </a:r>
            <a:r>
              <a:rPr lang="zh-TW" altLang="en-US" sz="3600" b="1" dirty="0">
                <a:effectLst>
                  <a:outerShdw blurRad="38100" dist="38100" dir="2700000" algn="tl">
                    <a:srgbClr val="000000">
                      <a:alpha val="43137"/>
                    </a:srgbClr>
                  </a:outerShdw>
                </a:effectLst>
              </a:rPr>
              <a:t>義</a:t>
            </a:r>
          </a:p>
        </p:txBody>
      </p:sp>
      <mc:AlternateContent xmlns:mc="http://schemas.openxmlformats.org/markup-compatibility/2006" xmlns:a14="http://schemas.microsoft.com/office/drawing/2010/main">
        <mc:Choice Requires="a14">
          <p:sp>
            <p:nvSpPr>
              <p:cNvPr id="5" name="矩形 4"/>
              <p:cNvSpPr/>
              <p:nvPr/>
            </p:nvSpPr>
            <p:spPr>
              <a:xfrm>
                <a:off x="2572385" y="2380640"/>
                <a:ext cx="1736053" cy="516808"/>
              </a:xfrm>
              <a:prstGeom prst="rect">
                <a:avLst/>
              </a:prstGeom>
            </p:spPr>
            <p:txBody>
              <a:bodyPr wrap="none">
                <a:spAutoFit/>
              </a:bodyPr>
              <a:lstStyle/>
              <a:p>
                <a14:m>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𝑑</m:t>
                        </m:r>
                        <m:r>
                          <m:rPr>
                            <m:sty m:val="p"/>
                          </m:rPr>
                          <a:rPr lang="en-US" altLang="zh-TW" i="1">
                            <a:latin typeface="Cambria Math" panose="02040503050406030204" pitchFamily="18" charset="0"/>
                          </a:rPr>
                          <m:t>C</m:t>
                        </m:r>
                      </m:num>
                      <m:den>
                        <m:r>
                          <a:rPr lang="en-US" altLang="zh-TW" b="0" i="1" smtClean="0">
                            <a:latin typeface="Cambria Math" panose="02040503050406030204" pitchFamily="18" charset="0"/>
                          </a:rPr>
                          <m:t>𝑑𝑥</m:t>
                        </m:r>
                      </m:den>
                    </m:f>
                  </m:oMath>
                </a14:m>
                <a:r>
                  <a:rPr lang="en-US" altLang="zh-TW" dirty="0" smtClean="0"/>
                  <a:t>=</a:t>
                </a:r>
                <a14:m>
                  <m:oMath xmlns:m="http://schemas.openxmlformats.org/officeDocument/2006/math">
                    <m:limLow>
                      <m:limLowPr>
                        <m:ctrlPr>
                          <a:rPr lang="en-US" altLang="zh-TW" i="1" dirty="0">
                            <a:latin typeface="Cambria Math" panose="02040503050406030204" pitchFamily="18" charset="0"/>
                          </a:rPr>
                        </m:ctrlPr>
                      </m:limLowPr>
                      <m:e>
                        <m:r>
                          <m:rPr>
                            <m:sty m:val="p"/>
                          </m:rPr>
                          <a:rPr lang="en-US" altLang="zh-TW" dirty="0">
                            <a:latin typeface="Cambria Math" panose="02040503050406030204" pitchFamily="18" charset="0"/>
                          </a:rPr>
                          <m:t>lim</m:t>
                        </m:r>
                      </m:e>
                      <m:lim>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i="1" dirty="0">
                            <a:latin typeface="Cambria Math" panose="02040503050406030204" pitchFamily="18" charset="0"/>
                          </a:rPr>
                          <m:t>→0</m:t>
                        </m:r>
                      </m:lim>
                    </m:limLow>
                    <m:f>
                      <m:fPr>
                        <m:ctrlPr>
                          <a:rPr lang="en-US" altLang="zh-TW" i="1" dirty="0">
                            <a:latin typeface="Cambria Math" panose="02040503050406030204" pitchFamily="18" charset="0"/>
                          </a:rPr>
                        </m:ctrlPr>
                      </m:fPr>
                      <m:num>
                        <m:r>
                          <m:rPr>
                            <m:sty m:val="p"/>
                          </m:rPr>
                          <a:rPr lang="en-US" altLang="zh-TW" i="1" dirty="0">
                            <a:latin typeface="Cambria Math" panose="02040503050406030204" pitchFamily="18" charset="0"/>
                          </a:rPr>
                          <m:t>C</m:t>
                        </m:r>
                        <m:r>
                          <a:rPr lang="en-US" altLang="zh-TW" i="1" dirty="0">
                            <a:latin typeface="Cambria Math" panose="02040503050406030204" pitchFamily="18" charset="0"/>
                          </a:rPr>
                          <m:t>−</m:t>
                        </m:r>
                        <m:r>
                          <m:rPr>
                            <m:sty m:val="p"/>
                          </m:rPr>
                          <a:rPr lang="en-US" altLang="zh-TW" i="1" dirty="0">
                            <a:latin typeface="Cambria Math" panose="02040503050406030204" pitchFamily="18" charset="0"/>
                          </a:rPr>
                          <m:t>C</m:t>
                        </m:r>
                      </m:num>
                      <m:den>
                        <m:r>
                          <a:rPr lang="en-US" altLang="zh-TW" i="1" dirty="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den>
                    </m:f>
                    <m:r>
                      <a:rPr lang="en-US" altLang="zh-TW" i="1" dirty="0">
                        <a:latin typeface="Cambria Math" panose="02040503050406030204" pitchFamily="18" charset="0"/>
                        <a:ea typeface="Cambria Math" panose="02040503050406030204" pitchFamily="18" charset="0"/>
                      </a:rPr>
                      <m:t>=</m:t>
                    </m:r>
                  </m:oMath>
                </a14:m>
                <a:r>
                  <a:rPr lang="en-US" altLang="zh-TW" dirty="0" smtClean="0"/>
                  <a:t>0 </a:t>
                </a:r>
                <a:endParaRPr lang="zh-TW" altLang="en-US" dirty="0"/>
              </a:p>
            </p:txBody>
          </p:sp>
        </mc:Choice>
        <mc:Fallback xmlns="">
          <p:sp>
            <p:nvSpPr>
              <p:cNvPr id="5" name="矩形 4"/>
              <p:cNvSpPr>
                <a:spLocks noRot="1" noChangeAspect="1" noMove="1" noResize="1" noEditPoints="1" noAdjustHandles="1" noChangeArrowheads="1" noChangeShapeType="1" noTextEdit="1"/>
              </p:cNvSpPr>
              <p:nvPr/>
            </p:nvSpPr>
            <p:spPr>
              <a:xfrm>
                <a:off x="2572385" y="2380640"/>
                <a:ext cx="1736053" cy="516808"/>
              </a:xfrm>
              <a:prstGeom prst="rect">
                <a:avLst/>
              </a:prstGeom>
              <a:blipFill rotWithShape="0">
                <a:blip r:embed="rId8"/>
                <a:stretch>
                  <a:fillRect r="-1754" b="-3571"/>
                </a:stretch>
              </a:blipFill>
            </p:spPr>
            <p:txBody>
              <a:bodyPr/>
              <a:lstStyle/>
              <a:p>
                <a:r>
                  <a:rPr lang="zh-TW" altLang="en-US">
                    <a:noFill/>
                  </a:rPr>
                  <a:t> </a:t>
                </a:r>
              </a:p>
            </p:txBody>
          </p:sp>
        </mc:Fallback>
      </mc:AlternateContent>
      <p:sp>
        <p:nvSpPr>
          <p:cNvPr id="6" name="矩形 5"/>
          <p:cNvSpPr/>
          <p:nvPr/>
        </p:nvSpPr>
        <p:spPr>
          <a:xfrm>
            <a:off x="5216534" y="2380640"/>
            <a:ext cx="3599062"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所有常數的微分皆為</a:t>
            </a:r>
            <a:r>
              <a:rPr lang="en-US" altLang="zh-TW" sz="2800" b="1" dirty="0" smtClean="0">
                <a:effectLst>
                  <a:outerShdw blurRad="38100" dist="38100" dir="2700000" algn="tl">
                    <a:srgbClr val="000000">
                      <a:alpha val="43137"/>
                    </a:srgbClr>
                  </a:outerShdw>
                </a:effectLst>
              </a:rPr>
              <a:t>0</a:t>
            </a:r>
            <a:endParaRPr lang="zh-TW" altLang="en-US" sz="2800" b="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7" name="矩形 6"/>
              <p:cNvSpPr/>
              <p:nvPr/>
            </p:nvSpPr>
            <p:spPr>
              <a:xfrm>
                <a:off x="2502175" y="3195725"/>
                <a:ext cx="3208892" cy="521746"/>
              </a:xfrm>
              <a:prstGeom prst="rect">
                <a:avLst/>
              </a:prstGeom>
            </p:spPr>
            <p:txBody>
              <a:bodyPr wrap="none">
                <a:spAutoFit/>
              </a:bodyPr>
              <a:lstStyle/>
              <a:p>
                <a14:m>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𝑑𝑥</m:t>
                        </m:r>
                      </m:num>
                      <m:den>
                        <m:r>
                          <a:rPr lang="en-US" altLang="zh-TW" b="0" i="1" smtClean="0">
                            <a:latin typeface="Cambria Math" panose="02040503050406030204" pitchFamily="18" charset="0"/>
                          </a:rPr>
                          <m:t>𝑑𝑥</m:t>
                        </m:r>
                      </m:den>
                    </m:f>
                  </m:oMath>
                </a14:m>
                <a:r>
                  <a:rPr lang="en-US" altLang="zh-TW" dirty="0" smtClean="0"/>
                  <a:t>=</a:t>
                </a:r>
                <a14:m>
                  <m:oMath xmlns:m="http://schemas.openxmlformats.org/officeDocument/2006/math">
                    <m:limLow>
                      <m:limLowPr>
                        <m:ctrlPr>
                          <a:rPr lang="en-US" altLang="zh-TW" i="1" dirty="0">
                            <a:latin typeface="Cambria Math" panose="02040503050406030204" pitchFamily="18" charset="0"/>
                          </a:rPr>
                        </m:ctrlPr>
                      </m:limLowPr>
                      <m:e>
                        <m:r>
                          <m:rPr>
                            <m:sty m:val="p"/>
                          </m:rPr>
                          <a:rPr lang="en-US" altLang="zh-TW" dirty="0">
                            <a:latin typeface="Cambria Math" panose="02040503050406030204" pitchFamily="18" charset="0"/>
                          </a:rPr>
                          <m:t>lim</m:t>
                        </m:r>
                      </m:e>
                      <m:lim>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i="1" dirty="0">
                            <a:latin typeface="Cambria Math" panose="02040503050406030204" pitchFamily="18" charset="0"/>
                          </a:rPr>
                          <m:t>→0</m:t>
                        </m:r>
                      </m:lim>
                    </m:limLow>
                    <m:f>
                      <m:fPr>
                        <m:ctrlPr>
                          <a:rPr lang="en-US" altLang="zh-TW" i="1" dirty="0">
                            <a:latin typeface="Cambria Math" panose="02040503050406030204" pitchFamily="18" charset="0"/>
                          </a:rPr>
                        </m:ctrlPr>
                      </m:fPr>
                      <m:num>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b="0" i="1" dirty="0" smtClean="0">
                            <a:latin typeface="Cambria Math" panose="02040503050406030204" pitchFamily="18" charset="0"/>
                          </a:rPr>
                          <m:t>)</m:t>
                        </m:r>
                        <m:r>
                          <a:rPr lang="en-US" altLang="zh-TW" i="1" dirty="0">
                            <a:latin typeface="Cambria Math" panose="02040503050406030204" pitchFamily="18" charset="0"/>
                          </a:rPr>
                          <m:t>−</m:t>
                        </m:r>
                        <m:r>
                          <a:rPr lang="en-US" altLang="zh-TW" b="0" i="1" dirty="0" smtClean="0">
                            <a:latin typeface="Cambria Math" panose="02040503050406030204" pitchFamily="18" charset="0"/>
                          </a:rPr>
                          <m:t>𝑥</m:t>
                        </m:r>
                      </m:num>
                      <m:den>
                        <m:r>
                          <a:rPr lang="en-US" altLang="zh-TW" i="1" dirty="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den>
                    </m:f>
                    <m:r>
                      <a:rPr lang="en-US" altLang="zh-TW" i="1" dirty="0">
                        <a:latin typeface="Cambria Math" panose="02040503050406030204" pitchFamily="18" charset="0"/>
                        <a:ea typeface="Cambria Math" panose="02040503050406030204" pitchFamily="18" charset="0"/>
                      </a:rPr>
                      <m:t>=</m:t>
                    </m:r>
                    <m:limLow>
                      <m:limLowPr>
                        <m:ctrlPr>
                          <a:rPr lang="en-US" altLang="zh-TW" i="1" dirty="0" smtClean="0">
                            <a:latin typeface="Cambria Math" panose="02040503050406030204" pitchFamily="18" charset="0"/>
                          </a:rPr>
                        </m:ctrlPr>
                      </m:limLowPr>
                      <m:e>
                        <m:r>
                          <m:rPr>
                            <m:sty m:val="p"/>
                          </m:rPr>
                          <a:rPr lang="en-US" altLang="zh-TW" dirty="0">
                            <a:latin typeface="Cambria Math" panose="02040503050406030204" pitchFamily="18" charset="0"/>
                          </a:rPr>
                          <m:t>lim</m:t>
                        </m:r>
                      </m:e>
                      <m:lim>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i="1" dirty="0">
                            <a:latin typeface="Cambria Math" panose="02040503050406030204" pitchFamily="18" charset="0"/>
                          </a:rPr>
                          <m:t>→0</m:t>
                        </m:r>
                      </m:lim>
                    </m:limLow>
                    <m:f>
                      <m:fPr>
                        <m:ctrlPr>
                          <a:rPr lang="en-US" altLang="zh-TW" i="1" dirty="0">
                            <a:latin typeface="Cambria Math" panose="02040503050406030204" pitchFamily="18" charset="0"/>
                          </a:rPr>
                        </m:ctrlPr>
                      </m:fPr>
                      <m:num>
                        <m:r>
                          <a:rPr lang="en-US" altLang="zh-TW" b="0" i="1" dirty="0" smtClean="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num>
                      <m:den>
                        <m:r>
                          <a:rPr lang="en-US" altLang="zh-TW" i="1" dirty="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den>
                    </m:f>
                    <m:r>
                      <a:rPr lang="en-US" altLang="zh-TW" b="0" i="1" dirty="0" smtClean="0">
                        <a:latin typeface="Cambria Math" panose="02040503050406030204" pitchFamily="18" charset="0"/>
                        <a:ea typeface="Cambria Math" panose="02040503050406030204" pitchFamily="18" charset="0"/>
                      </a:rPr>
                      <m:t>=1</m:t>
                    </m:r>
                  </m:oMath>
                </a14:m>
                <a:endParaRPr lang="zh-TW" altLang="en-US" dirty="0"/>
              </a:p>
            </p:txBody>
          </p:sp>
        </mc:Choice>
        <mc:Fallback xmlns="">
          <p:sp>
            <p:nvSpPr>
              <p:cNvPr id="7" name="矩形 6"/>
              <p:cNvSpPr>
                <a:spLocks noRot="1" noChangeAspect="1" noMove="1" noResize="1" noEditPoints="1" noAdjustHandles="1" noChangeArrowheads="1" noChangeShapeType="1" noTextEdit="1"/>
              </p:cNvSpPr>
              <p:nvPr/>
            </p:nvSpPr>
            <p:spPr>
              <a:xfrm>
                <a:off x="2502175" y="3195725"/>
                <a:ext cx="3208892" cy="521746"/>
              </a:xfrm>
              <a:prstGeom prst="rect">
                <a:avLst/>
              </a:prstGeom>
              <a:blipFill rotWithShape="0">
                <a:blip r:embed="rId9"/>
                <a:stretch>
                  <a:fillRect b="-2326"/>
                </a:stretch>
              </a:blipFill>
            </p:spPr>
            <p:txBody>
              <a:bodyPr/>
              <a:lstStyle/>
              <a:p>
                <a:r>
                  <a:rPr lang="zh-TW" altLang="en-US">
                    <a:noFill/>
                  </a:rPr>
                  <a:t> </a:t>
                </a:r>
              </a:p>
            </p:txBody>
          </p:sp>
        </mc:Fallback>
      </mc:AlternateContent>
      <p:sp>
        <p:nvSpPr>
          <p:cNvPr id="8" name="矩形 7"/>
          <p:cNvSpPr/>
          <p:nvPr/>
        </p:nvSpPr>
        <p:spPr>
          <a:xfrm>
            <a:off x="503199" y="2374228"/>
            <a:ext cx="1960793" cy="523220"/>
          </a:xfrm>
          <a:prstGeom prst="rect">
            <a:avLst/>
          </a:prstGeom>
        </p:spPr>
        <p:txBody>
          <a:bodyPr wrap="none">
            <a:spAutoFit/>
          </a:bodyPr>
          <a:lstStyle/>
          <a:p>
            <a:r>
              <a:rPr lang="en-US" altLang="zh-TW" sz="2800" b="1" dirty="0" smtClean="0">
                <a:effectLst>
                  <a:outerShdw blurRad="38100" dist="38100" dir="2700000" algn="tl">
                    <a:srgbClr val="000000">
                      <a:alpha val="43137"/>
                    </a:srgbClr>
                  </a:outerShdw>
                </a:effectLst>
              </a:rPr>
              <a:t>f(x)=c(</a:t>
            </a:r>
            <a:r>
              <a:rPr lang="zh-TW" altLang="en-US" sz="2800" b="1" dirty="0" smtClean="0">
                <a:effectLst>
                  <a:outerShdw blurRad="38100" dist="38100" dir="2700000" algn="tl">
                    <a:srgbClr val="000000">
                      <a:alpha val="43137"/>
                    </a:srgbClr>
                  </a:outerShdw>
                </a:effectLst>
              </a:rPr>
              <a:t>常數</a:t>
            </a:r>
            <a:r>
              <a:rPr lang="en-US" altLang="zh-TW" sz="2800" b="1" dirty="0" smtClean="0">
                <a:effectLst>
                  <a:outerShdw blurRad="38100" dist="38100" dir="2700000" algn="tl">
                    <a:srgbClr val="000000">
                      <a:alpha val="43137"/>
                    </a:srgbClr>
                  </a:outerShdw>
                </a:effectLst>
              </a:rPr>
              <a:t>)</a:t>
            </a:r>
            <a:endParaRPr lang="zh-TW" altLang="en-US" sz="2800" b="1" dirty="0">
              <a:effectLst>
                <a:outerShdw blurRad="38100" dist="38100" dir="2700000" algn="tl">
                  <a:srgbClr val="000000">
                    <a:alpha val="43137"/>
                  </a:srgbClr>
                </a:outerShdw>
              </a:effectLst>
            </a:endParaRPr>
          </a:p>
        </p:txBody>
      </p:sp>
      <p:sp>
        <p:nvSpPr>
          <p:cNvPr id="9" name="矩形 8"/>
          <p:cNvSpPr/>
          <p:nvPr/>
        </p:nvSpPr>
        <p:spPr>
          <a:xfrm>
            <a:off x="557935" y="3154476"/>
            <a:ext cx="1032655" cy="523220"/>
          </a:xfrm>
          <a:prstGeom prst="rect">
            <a:avLst/>
          </a:prstGeom>
        </p:spPr>
        <p:txBody>
          <a:bodyPr wrap="none">
            <a:spAutoFit/>
          </a:bodyPr>
          <a:lstStyle/>
          <a:p>
            <a:r>
              <a:rPr lang="en-US" altLang="zh-TW" sz="2800" b="1" dirty="0" smtClean="0">
                <a:effectLst>
                  <a:outerShdw blurRad="38100" dist="38100" dir="2700000" algn="tl">
                    <a:srgbClr val="000000">
                      <a:alpha val="43137"/>
                    </a:srgbClr>
                  </a:outerShdw>
                </a:effectLst>
              </a:rPr>
              <a:t>f(x)=x</a:t>
            </a:r>
            <a:endParaRPr lang="zh-TW" altLang="en-US" sz="2800" b="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10" name="矩形 9"/>
              <p:cNvSpPr/>
              <p:nvPr/>
            </p:nvSpPr>
            <p:spPr>
              <a:xfrm>
                <a:off x="388166" y="4014096"/>
                <a:ext cx="1984331" cy="4700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altLang="zh-TW" sz="2400" b="1" i="1" smtClean="0">
                          <a:effectLst>
                            <a:outerShdw blurRad="38100" dist="38100" dir="2700000" algn="tl">
                              <a:srgbClr val="000000">
                                <a:alpha val="43137"/>
                              </a:srgbClr>
                            </a:outerShdw>
                          </a:effectLst>
                          <a:latin typeface="Cambria Math" panose="02040503050406030204" pitchFamily="18" charset="0"/>
                        </a:rPr>
                        <m:t>𝒇</m:t>
                      </m:r>
                      <m:d>
                        <m:dPr>
                          <m:ctrlPr>
                            <a:rPr lang="pt-BR" altLang="zh-TW" sz="2400" b="1" i="1" smtClean="0">
                              <a:effectLst>
                                <a:outerShdw blurRad="38100" dist="38100" dir="2700000" algn="tl">
                                  <a:srgbClr val="000000">
                                    <a:alpha val="43137"/>
                                  </a:srgbClr>
                                </a:outerShdw>
                              </a:effectLst>
                              <a:latin typeface="Cambria Math" panose="02040503050406030204" pitchFamily="18" charset="0"/>
                            </a:rPr>
                          </m:ctrlPr>
                        </m:dPr>
                        <m:e>
                          <m:r>
                            <a:rPr lang="pt-BR" altLang="zh-TW" sz="2400" b="1" i="1" smtClean="0">
                              <a:effectLst>
                                <a:outerShdw blurRad="38100" dist="38100" dir="2700000" algn="tl">
                                  <a:srgbClr val="000000">
                                    <a:alpha val="43137"/>
                                  </a:srgbClr>
                                </a:outerShdw>
                              </a:effectLst>
                              <a:latin typeface="Cambria Math" panose="02040503050406030204" pitchFamily="18" charset="0"/>
                            </a:rPr>
                            <m:t>𝒙</m:t>
                          </m:r>
                        </m:e>
                      </m:d>
                      <m:r>
                        <a:rPr lang="pt-BR" altLang="zh-TW" sz="2400" b="1" i="1" smtClean="0">
                          <a:effectLst>
                            <a:outerShdw blurRad="38100" dist="38100" dir="2700000" algn="tl">
                              <a:srgbClr val="000000">
                                <a:alpha val="43137"/>
                              </a:srgbClr>
                            </a:outerShdw>
                          </a:effectLst>
                          <a:latin typeface="Cambria Math" panose="02040503050406030204" pitchFamily="18" charset="0"/>
                        </a:rPr>
                        <m:t>=</m:t>
                      </m:r>
                      <m:r>
                        <a:rPr lang="en-US" altLang="zh-TW" sz="2400" b="1" i="1" smtClean="0">
                          <a:effectLst>
                            <a:outerShdw blurRad="38100" dist="38100" dir="2700000" algn="tl">
                              <a:srgbClr val="000000">
                                <a:alpha val="43137"/>
                              </a:srgbClr>
                            </a:outerShdw>
                          </a:effectLst>
                          <a:latin typeface="Cambria Math" panose="02040503050406030204" pitchFamily="18" charset="0"/>
                        </a:rPr>
                        <m:t>𝒂</m:t>
                      </m:r>
                      <m:sSup>
                        <m:sSupPr>
                          <m:ctrlPr>
                            <a:rPr lang="pt-BR" altLang="zh-TW" sz="2400" b="1" i="1" smtClean="0">
                              <a:effectLst>
                                <a:outerShdw blurRad="38100" dist="38100" dir="2700000" algn="tl">
                                  <a:srgbClr val="000000">
                                    <a:alpha val="43137"/>
                                  </a:srgbClr>
                                </a:outerShdw>
                              </a:effectLst>
                              <a:latin typeface="Cambria Math" panose="02040503050406030204" pitchFamily="18" charset="0"/>
                            </a:rPr>
                          </m:ctrlPr>
                        </m:sSupPr>
                        <m:e>
                          <m:r>
                            <a:rPr lang="en-US" altLang="zh-TW" sz="2400" b="1" i="1" smtClean="0">
                              <a:effectLst>
                                <a:outerShdw blurRad="38100" dist="38100" dir="2700000" algn="tl">
                                  <a:srgbClr val="000000">
                                    <a:alpha val="43137"/>
                                  </a:srgbClr>
                                </a:outerShdw>
                              </a:effectLst>
                              <a:latin typeface="Cambria Math" panose="02040503050406030204" pitchFamily="18" charset="0"/>
                            </a:rPr>
                            <m:t>𝒙</m:t>
                          </m:r>
                        </m:e>
                        <m:sup>
                          <m:r>
                            <a:rPr lang="pt-BR" altLang="zh-TW" sz="2400" b="1" i="1" smtClean="0">
                              <a:effectLst>
                                <a:outerShdw blurRad="38100" dist="38100" dir="2700000" algn="tl">
                                  <a:srgbClr val="000000">
                                    <a:alpha val="43137"/>
                                  </a:srgbClr>
                                </a:outerShdw>
                              </a:effectLst>
                              <a:latin typeface="Cambria Math" panose="02040503050406030204" pitchFamily="18" charset="0"/>
                            </a:rPr>
                            <m:t>𝟐</m:t>
                          </m:r>
                        </m:sup>
                      </m:sSup>
                    </m:oMath>
                  </m:oMathPara>
                </a14:m>
                <a:endParaRPr lang="zh-TW" altLang="en-US" sz="2400" b="1" dirty="0">
                  <a:effectLst>
                    <a:outerShdw blurRad="38100" dist="38100" dir="2700000" algn="tl">
                      <a:srgbClr val="000000">
                        <a:alpha val="43137"/>
                      </a:srgbClr>
                    </a:outerShdw>
                  </a:effectLst>
                </a:endParaRPr>
              </a:p>
            </p:txBody>
          </p:sp>
        </mc:Choice>
        <mc:Fallback xmlns="">
          <p:sp>
            <p:nvSpPr>
              <p:cNvPr id="10" name="矩形 9"/>
              <p:cNvSpPr>
                <a:spLocks noRot="1" noChangeAspect="1" noMove="1" noResize="1" noEditPoints="1" noAdjustHandles="1" noChangeArrowheads="1" noChangeShapeType="1" noTextEdit="1"/>
              </p:cNvSpPr>
              <p:nvPr/>
            </p:nvSpPr>
            <p:spPr>
              <a:xfrm>
                <a:off x="388166" y="4014096"/>
                <a:ext cx="1984331" cy="470000"/>
              </a:xfrm>
              <a:prstGeom prst="rect">
                <a:avLst/>
              </a:prstGeom>
              <a:blipFill rotWithShape="0">
                <a:blip r:embed="rId10"/>
                <a:stretch>
                  <a:fillRect b="-2435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63992" y="4015748"/>
                <a:ext cx="4953857" cy="548099"/>
              </a:xfrm>
              <a:prstGeom prst="rect">
                <a:avLst/>
              </a:prstGeom>
            </p:spPr>
            <p:txBody>
              <a:bodyPr wrap="none">
                <a:spAutoFit/>
              </a:bodyPr>
              <a:lstStyle/>
              <a:p>
                <a14:m>
                  <m:oMath xmlns:m="http://schemas.openxmlformats.org/officeDocument/2006/math">
                    <m:f>
                      <m:fPr>
                        <m:ctrlPr>
                          <a:rPr lang="en-US" altLang="zh-TW" i="1" smtClean="0">
                            <a:latin typeface="Cambria Math" panose="02040503050406030204" pitchFamily="18" charset="0"/>
                          </a:rPr>
                        </m:ctrlPr>
                      </m:fPr>
                      <m:num>
                        <m:r>
                          <a:rPr lang="en-US" altLang="zh-TW" b="0" i="1" smtClean="0">
                            <a:latin typeface="Cambria Math" panose="02040503050406030204" pitchFamily="18" charset="0"/>
                          </a:rPr>
                          <m:t>𝑑𝑓</m:t>
                        </m:r>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m:t>
                        </m:r>
                      </m:num>
                      <m:den>
                        <m:r>
                          <a:rPr lang="en-US" altLang="zh-TW" b="0" i="1" smtClean="0">
                            <a:latin typeface="Cambria Math" panose="02040503050406030204" pitchFamily="18" charset="0"/>
                          </a:rPr>
                          <m:t>𝑑𝑥</m:t>
                        </m:r>
                      </m:den>
                    </m:f>
                  </m:oMath>
                </a14:m>
                <a:r>
                  <a:rPr lang="en-US" altLang="zh-TW" dirty="0" smtClean="0"/>
                  <a:t>=</a:t>
                </a:r>
                <a14:m>
                  <m:oMath xmlns:m="http://schemas.openxmlformats.org/officeDocument/2006/math">
                    <m:limLow>
                      <m:limLowPr>
                        <m:ctrlPr>
                          <a:rPr lang="en-US" altLang="zh-TW" i="1" dirty="0">
                            <a:latin typeface="Cambria Math" panose="02040503050406030204" pitchFamily="18" charset="0"/>
                          </a:rPr>
                        </m:ctrlPr>
                      </m:limLowPr>
                      <m:e>
                        <m:r>
                          <m:rPr>
                            <m:sty m:val="p"/>
                          </m:rPr>
                          <a:rPr lang="en-US" altLang="zh-TW" dirty="0">
                            <a:latin typeface="Cambria Math" panose="02040503050406030204" pitchFamily="18" charset="0"/>
                          </a:rPr>
                          <m:t>lim</m:t>
                        </m:r>
                      </m:e>
                      <m:lim>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i="1" dirty="0">
                            <a:latin typeface="Cambria Math" panose="02040503050406030204" pitchFamily="18" charset="0"/>
                          </a:rPr>
                          <m:t>→0</m:t>
                        </m:r>
                      </m:lim>
                    </m:limLow>
                    <m:f>
                      <m:fPr>
                        <m:ctrlPr>
                          <a:rPr lang="en-US" altLang="zh-TW" i="1" dirty="0">
                            <a:latin typeface="Cambria Math" panose="02040503050406030204" pitchFamily="18" charset="0"/>
                          </a:rPr>
                        </m:ctrlPr>
                      </m:fPr>
                      <m:num>
                        <m:r>
                          <a:rPr lang="en-US" altLang="zh-TW" b="0" i="1" dirty="0" smtClean="0">
                            <a:latin typeface="Cambria Math" panose="02040503050406030204" pitchFamily="18" charset="0"/>
                          </a:rPr>
                          <m:t>𝑎</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b="0" i="1" dirty="0" smtClean="0">
                                <a:latin typeface="Cambria Math" panose="02040503050406030204" pitchFamily="18" charset="0"/>
                              </a:rPr>
                              <m:t>)</m:t>
                            </m:r>
                          </m:e>
                          <m:sup>
                            <m:r>
                              <a:rPr lang="en-US" altLang="zh-TW" b="0" i="1" dirty="0" smtClean="0">
                                <a:latin typeface="Cambria Math" panose="02040503050406030204" pitchFamily="18" charset="0"/>
                              </a:rPr>
                              <m:t>2</m:t>
                            </m:r>
                          </m:sup>
                        </m:sSup>
                        <m:r>
                          <a:rPr lang="en-US" altLang="zh-TW" i="1" dirty="0">
                            <a:latin typeface="Cambria Math" panose="02040503050406030204" pitchFamily="18" charset="0"/>
                          </a:rPr>
                          <m:t>−</m:t>
                        </m:r>
                        <m:r>
                          <a:rPr lang="en-US" altLang="zh-TW" b="0" i="1" dirty="0" smtClean="0">
                            <a:latin typeface="Cambria Math" panose="02040503050406030204" pitchFamily="18" charset="0"/>
                          </a:rPr>
                          <m:t>𝑎</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𝑥</m:t>
                            </m:r>
                          </m:e>
                          <m:sup>
                            <m:r>
                              <a:rPr lang="en-US" altLang="zh-TW" b="0" i="1" dirty="0" smtClean="0">
                                <a:latin typeface="Cambria Math" panose="02040503050406030204" pitchFamily="18" charset="0"/>
                              </a:rPr>
                              <m:t>2</m:t>
                            </m:r>
                          </m:sup>
                        </m:sSup>
                      </m:num>
                      <m:den>
                        <m:r>
                          <a:rPr lang="en-US" altLang="zh-TW" i="1" dirty="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den>
                    </m:f>
                    <m:r>
                      <a:rPr lang="en-US" altLang="zh-TW" i="1" dirty="0">
                        <a:latin typeface="Cambria Math" panose="02040503050406030204" pitchFamily="18" charset="0"/>
                        <a:ea typeface="Cambria Math" panose="02040503050406030204" pitchFamily="18" charset="0"/>
                      </a:rPr>
                      <m:t>=</m:t>
                    </m:r>
                    <m:r>
                      <a:rPr lang="en-US" altLang="zh-TW" b="0" i="1" dirty="0" smtClean="0">
                        <a:latin typeface="Cambria Math" panose="02040503050406030204" pitchFamily="18" charset="0"/>
                        <a:ea typeface="Cambria Math" panose="02040503050406030204" pitchFamily="18" charset="0"/>
                      </a:rPr>
                      <m:t>𝑎</m:t>
                    </m:r>
                    <m:limLow>
                      <m:limLowPr>
                        <m:ctrlPr>
                          <a:rPr lang="en-US" altLang="zh-TW" i="1" dirty="0" smtClean="0">
                            <a:latin typeface="Cambria Math" panose="02040503050406030204" pitchFamily="18" charset="0"/>
                          </a:rPr>
                        </m:ctrlPr>
                      </m:limLowPr>
                      <m:e>
                        <m:r>
                          <m:rPr>
                            <m:sty m:val="p"/>
                          </m:rPr>
                          <a:rPr lang="en-US" altLang="zh-TW" dirty="0">
                            <a:latin typeface="Cambria Math" panose="02040503050406030204" pitchFamily="18" charset="0"/>
                          </a:rPr>
                          <m:t>lim</m:t>
                        </m:r>
                      </m:e>
                      <m:lim>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i="1" dirty="0">
                            <a:latin typeface="Cambria Math" panose="02040503050406030204" pitchFamily="18" charset="0"/>
                          </a:rPr>
                          <m:t>→0</m:t>
                        </m:r>
                      </m:lim>
                    </m:limLow>
                    <m:f>
                      <m:fPr>
                        <m:ctrlPr>
                          <a:rPr lang="en-US" altLang="zh-TW" i="1" dirty="0">
                            <a:latin typeface="Cambria Math" panose="02040503050406030204" pitchFamily="18" charset="0"/>
                          </a:rPr>
                        </m:ctrlPr>
                      </m:fPr>
                      <m:num>
                        <m:sSup>
                          <m:sSupPr>
                            <m:ctrlPr>
                              <a:rPr lang="en-US" altLang="zh-TW" b="0" i="1" dirty="0" smtClean="0">
                                <a:latin typeface="Cambria Math" panose="02040503050406030204" pitchFamily="18" charset="0"/>
                              </a:rPr>
                            </m:ctrlPr>
                          </m:sSupPr>
                          <m:e>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𝑥</m:t>
                                </m:r>
                              </m:e>
                              <m:sup>
                                <m:r>
                                  <a:rPr lang="en-US" altLang="zh-TW" b="0" i="1" dirty="0" smtClean="0">
                                    <a:latin typeface="Cambria Math" panose="02040503050406030204" pitchFamily="18" charset="0"/>
                                  </a:rPr>
                                  <m:t>2</m:t>
                                </m:r>
                              </m:sup>
                            </m:sSup>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𝑥</m:t>
                            </m:r>
                            <m:r>
                              <a:rPr lang="en-US" altLang="zh-TW" i="1" dirty="0" smtClean="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b="0" i="1" dirty="0" smtClean="0">
                                <a:latin typeface="Cambria Math" panose="02040503050406030204" pitchFamily="18" charset="0"/>
                              </a:rPr>
                              <m:t>+(</m:t>
                            </m:r>
                            <m:r>
                              <a:rPr lang="en-US" altLang="zh-TW" i="1" dirty="0" smtClean="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b="0" i="1" dirty="0" smtClean="0">
                                <a:latin typeface="Cambria Math" panose="02040503050406030204" pitchFamily="18" charset="0"/>
                              </a:rPr>
                              <m:t>)</m:t>
                            </m:r>
                          </m:e>
                          <m:sup>
                            <m:r>
                              <a:rPr lang="en-US" altLang="zh-TW" b="0" i="1" dirty="0" smtClean="0">
                                <a:latin typeface="Cambria Math" panose="02040503050406030204" pitchFamily="18" charset="0"/>
                              </a:rPr>
                              <m:t>2</m:t>
                            </m:r>
                          </m:sup>
                        </m:sSup>
                        <m:r>
                          <a:rPr lang="en-US" altLang="zh-TW" i="1" dirty="0">
                            <a:latin typeface="Cambria Math" panose="02040503050406030204" pitchFamily="18" charset="0"/>
                          </a:rPr>
                          <m:t>−</m:t>
                        </m:r>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𝑥</m:t>
                            </m:r>
                          </m:e>
                          <m:sup>
                            <m:r>
                              <a:rPr lang="en-US" altLang="zh-TW" b="0" i="1" dirty="0" smtClean="0">
                                <a:latin typeface="Cambria Math" panose="02040503050406030204" pitchFamily="18" charset="0"/>
                              </a:rPr>
                              <m:t>2</m:t>
                            </m:r>
                          </m:sup>
                        </m:sSup>
                      </m:num>
                      <m:den>
                        <m:r>
                          <a:rPr lang="en-US" altLang="zh-TW" i="1" dirty="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den>
                    </m:f>
                  </m:oMath>
                </a14:m>
                <a:endParaRPr lang="zh-TW" altLang="en-US" dirty="0"/>
              </a:p>
            </p:txBody>
          </p:sp>
        </mc:Choice>
        <mc:Fallback xmlns="">
          <p:sp>
            <p:nvSpPr>
              <p:cNvPr id="11" name="矩形 10"/>
              <p:cNvSpPr>
                <a:spLocks noRot="1" noChangeAspect="1" noMove="1" noResize="1" noEditPoints="1" noAdjustHandles="1" noChangeArrowheads="1" noChangeShapeType="1" noTextEdit="1"/>
              </p:cNvSpPr>
              <p:nvPr/>
            </p:nvSpPr>
            <p:spPr>
              <a:xfrm>
                <a:off x="2463992" y="4015748"/>
                <a:ext cx="4953857" cy="548099"/>
              </a:xfrm>
              <a:prstGeom prst="rect">
                <a:avLst/>
              </a:prstGeom>
              <a:blipFill rotWithShape="0">
                <a:blip r:embed="rId11"/>
                <a:stretch>
                  <a:fillRect b="-2222"/>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02175" y="4671875"/>
                <a:ext cx="5568780" cy="648126"/>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altLang="zh-TW" i="1" dirty="0">
                          <a:solidFill>
                            <a:prstClr val="black"/>
                          </a:solidFill>
                          <a:latin typeface="Cambria Math" panose="02040503050406030204" pitchFamily="18" charset="0"/>
                          <a:ea typeface="Cambria Math" panose="02040503050406030204" pitchFamily="18" charset="0"/>
                        </a:rPr>
                        <m:t>=</m:t>
                      </m:r>
                      <m:r>
                        <a:rPr lang="en-US" altLang="zh-TW" i="1" dirty="0" smtClean="0">
                          <a:solidFill>
                            <a:prstClr val="black"/>
                          </a:solidFill>
                          <a:latin typeface="Cambria Math" panose="02040503050406030204" pitchFamily="18" charset="0"/>
                          <a:ea typeface="Cambria Math" panose="02040503050406030204" pitchFamily="18" charset="0"/>
                        </a:rPr>
                        <m:t>𝑎</m:t>
                      </m:r>
                      <m:limLow>
                        <m:limLowPr>
                          <m:ctrlPr>
                            <a:rPr lang="en-US" altLang="zh-TW" i="1" dirty="0">
                              <a:solidFill>
                                <a:prstClr val="black"/>
                              </a:solidFill>
                              <a:latin typeface="Cambria Math" panose="02040503050406030204" pitchFamily="18" charset="0"/>
                            </a:rPr>
                          </m:ctrlPr>
                        </m:limLowPr>
                        <m:e>
                          <m:r>
                            <m:rPr>
                              <m:sty m:val="p"/>
                            </m:rPr>
                            <a:rPr lang="en-US" altLang="zh-TW" dirty="0">
                              <a:solidFill>
                                <a:prstClr val="black"/>
                              </a:solidFill>
                              <a:latin typeface="Cambria Math" panose="02040503050406030204" pitchFamily="18" charset="0"/>
                            </a:rPr>
                            <m:t>lim</m:t>
                          </m:r>
                        </m:e>
                        <m:lim>
                          <m:r>
                            <a:rPr lang="en-US" altLang="zh-TW" i="1" dirty="0">
                              <a:solidFill>
                                <a:prstClr val="black"/>
                              </a:solidFill>
                              <a:latin typeface="Cambria Math" panose="02040503050406030204" pitchFamily="18" charset="0"/>
                              <a:ea typeface="Cambria Math" panose="02040503050406030204" pitchFamily="18" charset="0"/>
                            </a:rPr>
                            <m:t>∆</m:t>
                          </m:r>
                          <m:r>
                            <a:rPr lang="en-US" altLang="zh-TW" i="1" dirty="0">
                              <a:solidFill>
                                <a:prstClr val="black"/>
                              </a:solidFill>
                              <a:latin typeface="Cambria Math" panose="02040503050406030204" pitchFamily="18" charset="0"/>
                              <a:ea typeface="Cambria Math" panose="02040503050406030204" pitchFamily="18" charset="0"/>
                            </a:rPr>
                            <m:t>𝑥</m:t>
                          </m:r>
                          <m:r>
                            <a:rPr lang="en-US" altLang="zh-TW" i="1" dirty="0">
                              <a:solidFill>
                                <a:prstClr val="black"/>
                              </a:solidFill>
                              <a:latin typeface="Cambria Math" panose="02040503050406030204" pitchFamily="18" charset="0"/>
                            </a:rPr>
                            <m:t>→0</m:t>
                          </m:r>
                        </m:lim>
                      </m:limLow>
                      <m:f>
                        <m:fPr>
                          <m:ctrlPr>
                            <a:rPr lang="en-US" altLang="zh-TW" i="1" dirty="0">
                              <a:solidFill>
                                <a:prstClr val="black"/>
                              </a:solidFill>
                              <a:latin typeface="Cambria Math" panose="02040503050406030204" pitchFamily="18" charset="0"/>
                            </a:rPr>
                          </m:ctrlPr>
                        </m:fPr>
                        <m:num>
                          <m:sSup>
                            <m:sSupPr>
                              <m:ctrlPr>
                                <a:rPr lang="en-US" altLang="zh-TW" i="1" dirty="0">
                                  <a:solidFill>
                                    <a:prstClr val="black"/>
                                  </a:solidFill>
                                  <a:latin typeface="Cambria Math" panose="02040503050406030204" pitchFamily="18" charset="0"/>
                                </a:rPr>
                              </m:ctrlPr>
                            </m:sSupPr>
                            <m:e>
                              <m:r>
                                <a:rPr lang="en-US" altLang="zh-TW" i="1" dirty="0">
                                  <a:solidFill>
                                    <a:prstClr val="black"/>
                                  </a:solidFill>
                                  <a:latin typeface="Cambria Math" panose="02040503050406030204" pitchFamily="18" charset="0"/>
                                </a:rPr>
                                <m:t>2</m:t>
                              </m:r>
                              <m:r>
                                <a:rPr lang="en-US" altLang="zh-TW" i="1" dirty="0">
                                  <a:solidFill>
                                    <a:prstClr val="black"/>
                                  </a:solidFill>
                                  <a:latin typeface="Cambria Math" panose="02040503050406030204" pitchFamily="18" charset="0"/>
                                </a:rPr>
                                <m:t>𝑥</m:t>
                              </m:r>
                              <m:r>
                                <a:rPr lang="en-US" altLang="zh-TW" i="1" dirty="0">
                                  <a:solidFill>
                                    <a:prstClr val="black"/>
                                  </a:solidFill>
                                  <a:latin typeface="Cambria Math" panose="02040503050406030204" pitchFamily="18" charset="0"/>
                                </a:rPr>
                                <m:t>∆</m:t>
                              </m:r>
                              <m:r>
                                <a:rPr lang="en-US" altLang="zh-TW" i="1" dirty="0">
                                  <a:solidFill>
                                    <a:prstClr val="black"/>
                                  </a:solidFill>
                                  <a:latin typeface="Cambria Math" panose="02040503050406030204" pitchFamily="18" charset="0"/>
                                  <a:ea typeface="Cambria Math" panose="02040503050406030204" pitchFamily="18" charset="0"/>
                                </a:rPr>
                                <m:t>𝑥</m:t>
                              </m:r>
                              <m:r>
                                <a:rPr lang="en-US" altLang="zh-TW" i="1" dirty="0">
                                  <a:solidFill>
                                    <a:prstClr val="black"/>
                                  </a:solidFill>
                                  <a:latin typeface="Cambria Math" panose="02040503050406030204" pitchFamily="18" charset="0"/>
                                </a:rPr>
                                <m:t>+(∆</m:t>
                              </m:r>
                              <m:r>
                                <a:rPr lang="en-US" altLang="zh-TW" i="1" dirty="0">
                                  <a:solidFill>
                                    <a:prstClr val="black"/>
                                  </a:solidFill>
                                  <a:latin typeface="Cambria Math" panose="02040503050406030204" pitchFamily="18" charset="0"/>
                                  <a:ea typeface="Cambria Math" panose="02040503050406030204" pitchFamily="18" charset="0"/>
                                </a:rPr>
                                <m:t>𝑥</m:t>
                              </m:r>
                              <m:r>
                                <a:rPr lang="en-US" altLang="zh-TW" i="1" dirty="0">
                                  <a:solidFill>
                                    <a:prstClr val="black"/>
                                  </a:solidFill>
                                  <a:latin typeface="Cambria Math" panose="02040503050406030204" pitchFamily="18" charset="0"/>
                                </a:rPr>
                                <m:t>)</m:t>
                              </m:r>
                            </m:e>
                            <m:sup>
                              <m:r>
                                <a:rPr lang="en-US" altLang="zh-TW" i="1" dirty="0">
                                  <a:solidFill>
                                    <a:prstClr val="black"/>
                                  </a:solidFill>
                                  <a:latin typeface="Cambria Math" panose="02040503050406030204" pitchFamily="18" charset="0"/>
                                </a:rPr>
                                <m:t>2</m:t>
                              </m:r>
                            </m:sup>
                          </m:sSup>
                        </m:num>
                        <m:den>
                          <m:r>
                            <a:rPr lang="en-US" altLang="zh-TW" i="1" dirty="0">
                              <a:solidFill>
                                <a:prstClr val="black"/>
                              </a:solidFill>
                              <a:latin typeface="Cambria Math" panose="02040503050406030204" pitchFamily="18" charset="0"/>
                            </a:rPr>
                            <m:t>∆</m:t>
                          </m:r>
                          <m:r>
                            <a:rPr lang="en-US" altLang="zh-TW" i="1" dirty="0">
                              <a:solidFill>
                                <a:prstClr val="black"/>
                              </a:solidFill>
                              <a:latin typeface="Cambria Math" panose="02040503050406030204" pitchFamily="18" charset="0"/>
                              <a:ea typeface="Cambria Math" panose="02040503050406030204" pitchFamily="18" charset="0"/>
                            </a:rPr>
                            <m:t>𝑥</m:t>
                          </m:r>
                        </m:den>
                      </m:f>
                      <m:r>
                        <a:rPr lang="en-US" altLang="zh-TW" i="1" dirty="0">
                          <a:solidFill>
                            <a:prstClr val="black"/>
                          </a:solidFill>
                          <a:latin typeface="Cambria Math" panose="02040503050406030204" pitchFamily="18" charset="0"/>
                          <a:ea typeface="Cambria Math" panose="02040503050406030204" pitchFamily="18" charset="0"/>
                        </a:rPr>
                        <m:t>=</m:t>
                      </m:r>
                      <m:r>
                        <a:rPr lang="en-US" altLang="zh-TW" i="1" dirty="0">
                          <a:solidFill>
                            <a:prstClr val="black"/>
                          </a:solidFill>
                          <a:latin typeface="Cambria Math" panose="02040503050406030204" pitchFamily="18" charset="0"/>
                          <a:ea typeface="Cambria Math" panose="02040503050406030204" pitchFamily="18" charset="0"/>
                        </a:rPr>
                        <m:t>𝑎</m:t>
                      </m:r>
                      <m:limLow>
                        <m:limLowPr>
                          <m:ctrlPr>
                            <a:rPr lang="en-US" altLang="zh-TW" i="1" dirty="0">
                              <a:solidFill>
                                <a:prstClr val="black"/>
                              </a:solidFill>
                              <a:latin typeface="Cambria Math" panose="02040503050406030204" pitchFamily="18" charset="0"/>
                            </a:rPr>
                          </m:ctrlPr>
                        </m:limLowPr>
                        <m:e>
                          <m:r>
                            <m:rPr>
                              <m:sty m:val="p"/>
                            </m:rPr>
                            <a:rPr lang="en-US" altLang="zh-TW" dirty="0">
                              <a:solidFill>
                                <a:prstClr val="black"/>
                              </a:solidFill>
                              <a:latin typeface="Cambria Math" panose="02040503050406030204" pitchFamily="18" charset="0"/>
                            </a:rPr>
                            <m:t>lim</m:t>
                          </m:r>
                        </m:e>
                        <m:lim>
                          <m:r>
                            <a:rPr lang="en-US" altLang="zh-TW" i="1" dirty="0">
                              <a:solidFill>
                                <a:prstClr val="black"/>
                              </a:solidFill>
                              <a:latin typeface="Cambria Math" panose="02040503050406030204" pitchFamily="18" charset="0"/>
                              <a:ea typeface="Cambria Math" panose="02040503050406030204" pitchFamily="18" charset="0"/>
                            </a:rPr>
                            <m:t>∆</m:t>
                          </m:r>
                          <m:r>
                            <a:rPr lang="en-US" altLang="zh-TW" i="1" dirty="0">
                              <a:solidFill>
                                <a:prstClr val="black"/>
                              </a:solidFill>
                              <a:latin typeface="Cambria Math" panose="02040503050406030204" pitchFamily="18" charset="0"/>
                              <a:ea typeface="Cambria Math" panose="02040503050406030204" pitchFamily="18" charset="0"/>
                            </a:rPr>
                            <m:t>𝑥</m:t>
                          </m:r>
                          <m:r>
                            <a:rPr lang="en-US" altLang="zh-TW" i="1" dirty="0">
                              <a:solidFill>
                                <a:prstClr val="black"/>
                              </a:solidFill>
                              <a:latin typeface="Cambria Math" panose="02040503050406030204" pitchFamily="18" charset="0"/>
                            </a:rPr>
                            <m:t>→0</m:t>
                          </m:r>
                        </m:lim>
                      </m:limLow>
                      <m:d>
                        <m:dPr>
                          <m:ctrlPr>
                            <a:rPr lang="en-US" altLang="zh-TW" b="0" i="1" dirty="0" smtClean="0">
                              <a:solidFill>
                                <a:prstClr val="black"/>
                              </a:solidFill>
                              <a:latin typeface="Cambria Math" panose="02040503050406030204" pitchFamily="18" charset="0"/>
                            </a:rPr>
                          </m:ctrlPr>
                        </m:dPr>
                        <m:e>
                          <m:r>
                            <a:rPr lang="en-US" altLang="zh-TW" i="1" dirty="0">
                              <a:solidFill>
                                <a:prstClr val="black"/>
                              </a:solidFill>
                              <a:latin typeface="Cambria Math" panose="02040503050406030204" pitchFamily="18" charset="0"/>
                            </a:rPr>
                            <m:t>2</m:t>
                          </m:r>
                          <m:r>
                            <a:rPr lang="en-US" altLang="zh-TW" i="1" dirty="0">
                              <a:solidFill>
                                <a:prstClr val="black"/>
                              </a:solidFill>
                              <a:latin typeface="Cambria Math" panose="02040503050406030204" pitchFamily="18" charset="0"/>
                            </a:rPr>
                            <m:t>𝑥</m:t>
                          </m:r>
                          <m:r>
                            <a:rPr lang="en-US" altLang="zh-TW" b="0" i="1" dirty="0" smtClean="0">
                              <a:solidFill>
                                <a:prstClr val="black"/>
                              </a:solidFill>
                              <a:latin typeface="Cambria Math" panose="02040503050406030204" pitchFamily="18" charset="0"/>
                            </a:rPr>
                            <m:t>+</m:t>
                          </m:r>
                          <m:r>
                            <a:rPr lang="en-US" altLang="zh-TW" i="1" dirty="0">
                              <a:solidFill>
                                <a:prstClr val="black"/>
                              </a:solidFill>
                              <a:latin typeface="Cambria Math" panose="02040503050406030204" pitchFamily="18" charset="0"/>
                            </a:rPr>
                            <m:t>∆</m:t>
                          </m:r>
                          <m:r>
                            <a:rPr lang="en-US" altLang="zh-TW" i="1" dirty="0">
                              <a:solidFill>
                                <a:prstClr val="black"/>
                              </a:solidFill>
                              <a:latin typeface="Cambria Math" panose="02040503050406030204" pitchFamily="18" charset="0"/>
                              <a:ea typeface="Cambria Math" panose="02040503050406030204" pitchFamily="18" charset="0"/>
                            </a:rPr>
                            <m:t>𝑥</m:t>
                          </m:r>
                        </m:e>
                      </m:d>
                      <m:r>
                        <a:rPr lang="en-US" altLang="zh-TW" b="0" i="1" dirty="0" smtClean="0">
                          <a:solidFill>
                            <a:prstClr val="black"/>
                          </a:solidFill>
                          <a:latin typeface="Cambria Math" panose="02040503050406030204" pitchFamily="18" charset="0"/>
                          <a:ea typeface="Cambria Math" panose="02040503050406030204" pitchFamily="18" charset="0"/>
                        </a:rPr>
                        <m:t>=2</m:t>
                      </m:r>
                      <m:r>
                        <a:rPr lang="en-US" altLang="zh-TW" b="0" i="1" dirty="0" smtClean="0">
                          <a:solidFill>
                            <a:prstClr val="black"/>
                          </a:solidFill>
                          <a:latin typeface="Cambria Math" panose="02040503050406030204" pitchFamily="18" charset="0"/>
                          <a:ea typeface="Cambria Math" panose="02040503050406030204" pitchFamily="18" charset="0"/>
                        </a:rPr>
                        <m:t>𝑎𝑥</m:t>
                      </m:r>
                    </m:oMath>
                  </m:oMathPara>
                </a14:m>
                <a:endParaRPr lang="zh-TW" altLang="en-US" dirty="0">
                  <a:solidFill>
                    <a:prstClr val="black"/>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502175" y="4671875"/>
                <a:ext cx="5568780" cy="648126"/>
              </a:xfrm>
              <a:prstGeom prst="rect">
                <a:avLst/>
              </a:prstGeom>
              <a:blipFill rotWithShape="0">
                <a:blip r:embed="rId1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88165" y="5988974"/>
                <a:ext cx="1984331" cy="47000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pt-BR" altLang="zh-TW" sz="2400" b="1" i="1" smtClean="0">
                          <a:effectLst>
                            <a:outerShdw blurRad="38100" dist="38100" dir="2700000" algn="tl">
                              <a:srgbClr val="000000">
                                <a:alpha val="43137"/>
                              </a:srgbClr>
                            </a:outerShdw>
                          </a:effectLst>
                          <a:latin typeface="Cambria Math" panose="02040503050406030204" pitchFamily="18" charset="0"/>
                        </a:rPr>
                        <m:t>𝒇</m:t>
                      </m:r>
                      <m:d>
                        <m:dPr>
                          <m:ctrlPr>
                            <a:rPr lang="pt-BR" altLang="zh-TW" sz="2400" b="1" i="1" smtClean="0">
                              <a:effectLst>
                                <a:outerShdw blurRad="38100" dist="38100" dir="2700000" algn="tl">
                                  <a:srgbClr val="000000">
                                    <a:alpha val="43137"/>
                                  </a:srgbClr>
                                </a:outerShdw>
                              </a:effectLst>
                              <a:latin typeface="Cambria Math" panose="02040503050406030204" pitchFamily="18" charset="0"/>
                            </a:rPr>
                          </m:ctrlPr>
                        </m:dPr>
                        <m:e>
                          <m:r>
                            <a:rPr lang="pt-BR" altLang="zh-TW" sz="2400" b="1" i="1" smtClean="0">
                              <a:effectLst>
                                <a:outerShdw blurRad="38100" dist="38100" dir="2700000" algn="tl">
                                  <a:srgbClr val="000000">
                                    <a:alpha val="43137"/>
                                  </a:srgbClr>
                                </a:outerShdw>
                              </a:effectLst>
                              <a:latin typeface="Cambria Math" panose="02040503050406030204" pitchFamily="18" charset="0"/>
                            </a:rPr>
                            <m:t>𝒙</m:t>
                          </m:r>
                        </m:e>
                      </m:d>
                      <m:r>
                        <a:rPr lang="pt-BR" altLang="zh-TW" sz="2400" b="1" i="1" smtClean="0">
                          <a:effectLst>
                            <a:outerShdw blurRad="38100" dist="38100" dir="2700000" algn="tl">
                              <a:srgbClr val="000000">
                                <a:alpha val="43137"/>
                              </a:srgbClr>
                            </a:outerShdw>
                          </a:effectLst>
                          <a:latin typeface="Cambria Math" panose="02040503050406030204" pitchFamily="18" charset="0"/>
                        </a:rPr>
                        <m:t>=</m:t>
                      </m:r>
                      <m:r>
                        <a:rPr lang="en-US" altLang="zh-TW" sz="2400" b="1" i="1" smtClean="0">
                          <a:effectLst>
                            <a:outerShdw blurRad="38100" dist="38100" dir="2700000" algn="tl">
                              <a:srgbClr val="000000">
                                <a:alpha val="43137"/>
                              </a:srgbClr>
                            </a:outerShdw>
                          </a:effectLst>
                          <a:latin typeface="Cambria Math" panose="02040503050406030204" pitchFamily="18" charset="0"/>
                        </a:rPr>
                        <m:t>𝒂</m:t>
                      </m:r>
                      <m:sSup>
                        <m:sSupPr>
                          <m:ctrlPr>
                            <a:rPr lang="pt-BR" altLang="zh-TW" sz="2400" b="1" i="1" smtClean="0">
                              <a:effectLst>
                                <a:outerShdw blurRad="38100" dist="38100" dir="2700000" algn="tl">
                                  <a:srgbClr val="000000">
                                    <a:alpha val="43137"/>
                                  </a:srgbClr>
                                </a:outerShdw>
                              </a:effectLst>
                              <a:latin typeface="Cambria Math" panose="02040503050406030204" pitchFamily="18" charset="0"/>
                            </a:rPr>
                          </m:ctrlPr>
                        </m:sSupPr>
                        <m:e>
                          <m:r>
                            <a:rPr lang="en-US" altLang="zh-TW" sz="2400" b="1" i="1" smtClean="0">
                              <a:effectLst>
                                <a:outerShdw blurRad="38100" dist="38100" dir="2700000" algn="tl">
                                  <a:srgbClr val="000000">
                                    <a:alpha val="43137"/>
                                  </a:srgbClr>
                                </a:outerShdw>
                              </a:effectLst>
                              <a:latin typeface="Cambria Math" panose="02040503050406030204" pitchFamily="18" charset="0"/>
                            </a:rPr>
                            <m:t>𝒙</m:t>
                          </m:r>
                        </m:e>
                        <m:sup>
                          <m:r>
                            <a:rPr lang="en-US" altLang="zh-TW" sz="2400" b="1" i="1" smtClean="0">
                              <a:effectLst>
                                <a:outerShdw blurRad="38100" dist="38100" dir="2700000" algn="tl">
                                  <a:srgbClr val="000000">
                                    <a:alpha val="43137"/>
                                  </a:srgbClr>
                                </a:outerShdw>
                              </a:effectLst>
                              <a:latin typeface="Cambria Math" panose="02040503050406030204" pitchFamily="18" charset="0"/>
                            </a:rPr>
                            <m:t>𝒏</m:t>
                          </m:r>
                        </m:sup>
                      </m:sSup>
                    </m:oMath>
                  </m:oMathPara>
                </a14:m>
                <a:endParaRPr lang="zh-TW" altLang="en-US" sz="2400" b="1" dirty="0">
                  <a:effectLst>
                    <a:outerShdw blurRad="38100" dist="38100" dir="2700000" algn="tl">
                      <a:srgbClr val="000000">
                        <a:alpha val="43137"/>
                      </a:srgbClr>
                    </a:outerShdw>
                  </a:effectLst>
                </a:endParaRPr>
              </a:p>
            </p:txBody>
          </p:sp>
        </mc:Choice>
        <mc:Fallback xmlns="">
          <p:sp>
            <p:nvSpPr>
              <p:cNvPr id="14" name="矩形 13"/>
              <p:cNvSpPr>
                <a:spLocks noRot="1" noChangeAspect="1" noMove="1" noResize="1" noEditPoints="1" noAdjustHandles="1" noChangeArrowheads="1" noChangeShapeType="1" noTextEdit="1"/>
              </p:cNvSpPr>
              <p:nvPr/>
            </p:nvSpPr>
            <p:spPr>
              <a:xfrm>
                <a:off x="388165" y="5988974"/>
                <a:ext cx="1984331" cy="470000"/>
              </a:xfrm>
              <a:prstGeom prst="rect">
                <a:avLst/>
              </a:prstGeom>
              <a:blipFill rotWithShape="0">
                <a:blip r:embed="rId16"/>
                <a:stretch>
                  <a:fillRect b="-21795"/>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735793" y="5675735"/>
                <a:ext cx="4140877" cy="925253"/>
              </a:xfrm>
              <a:prstGeom prst="rect">
                <a:avLst/>
              </a:prstGeom>
            </p:spPr>
            <p:txBody>
              <a:bodyPr wrap="none">
                <a:spAutoFit/>
              </a:bodyPr>
              <a:lstStyle/>
              <a:p>
                <a14:m>
                  <m:oMath xmlns:m="http://schemas.openxmlformats.org/officeDocument/2006/math">
                    <m:f>
                      <m:fPr>
                        <m:ctrlPr>
                          <a:rPr lang="en-US" altLang="zh-TW" sz="3600" i="1" smtClean="0">
                            <a:latin typeface="Cambria Math" panose="02040503050406030204" pitchFamily="18" charset="0"/>
                          </a:rPr>
                        </m:ctrlPr>
                      </m:fPr>
                      <m:num>
                        <m:r>
                          <a:rPr lang="en-US" altLang="zh-TW" sz="3600" b="0" i="1" smtClean="0">
                            <a:latin typeface="Cambria Math" panose="02040503050406030204" pitchFamily="18" charset="0"/>
                          </a:rPr>
                          <m:t>𝑑</m:t>
                        </m:r>
                        <m:r>
                          <a:rPr lang="en-US" altLang="zh-TW" sz="3600" b="1" i="1" smtClean="0">
                            <a:effectLst>
                              <a:outerShdw blurRad="38100" dist="38100" dir="2700000" algn="tl">
                                <a:srgbClr val="000000">
                                  <a:alpha val="43137"/>
                                </a:srgbClr>
                              </a:outerShdw>
                            </a:effectLst>
                            <a:latin typeface="Cambria Math" panose="02040503050406030204" pitchFamily="18" charset="0"/>
                          </a:rPr>
                          <m:t>𝒂</m:t>
                        </m:r>
                        <m:sSup>
                          <m:sSupPr>
                            <m:ctrlPr>
                              <a:rPr lang="pt-BR" altLang="zh-TW" sz="3600" b="1" i="1" smtClean="0">
                                <a:effectLst>
                                  <a:outerShdw blurRad="38100" dist="38100" dir="2700000" algn="tl">
                                    <a:srgbClr val="000000">
                                      <a:alpha val="43137"/>
                                    </a:srgbClr>
                                  </a:outerShdw>
                                </a:effectLst>
                                <a:latin typeface="Cambria Math" panose="02040503050406030204" pitchFamily="18" charset="0"/>
                              </a:rPr>
                            </m:ctrlPr>
                          </m:sSupPr>
                          <m:e>
                            <m:r>
                              <a:rPr lang="en-US" altLang="zh-TW" sz="3600" b="1" i="1" smtClean="0">
                                <a:effectLst>
                                  <a:outerShdw blurRad="38100" dist="38100" dir="2700000" algn="tl">
                                    <a:srgbClr val="000000">
                                      <a:alpha val="43137"/>
                                    </a:srgbClr>
                                  </a:outerShdw>
                                </a:effectLst>
                                <a:latin typeface="Cambria Math" panose="02040503050406030204" pitchFamily="18" charset="0"/>
                              </a:rPr>
                              <m:t>𝒙</m:t>
                            </m:r>
                          </m:e>
                          <m:sup>
                            <m:r>
                              <a:rPr lang="en-US" altLang="zh-TW" sz="3600" b="1" i="1" smtClean="0">
                                <a:effectLst>
                                  <a:outerShdw blurRad="38100" dist="38100" dir="2700000" algn="tl">
                                    <a:srgbClr val="000000">
                                      <a:alpha val="43137"/>
                                    </a:srgbClr>
                                  </a:outerShdw>
                                </a:effectLst>
                                <a:latin typeface="Cambria Math" panose="02040503050406030204" pitchFamily="18" charset="0"/>
                              </a:rPr>
                              <m:t>𝒏</m:t>
                            </m:r>
                          </m:sup>
                        </m:sSup>
                      </m:num>
                      <m:den>
                        <m:r>
                          <a:rPr lang="en-US" altLang="zh-TW" sz="3600" b="0" i="1" smtClean="0">
                            <a:latin typeface="Cambria Math" panose="02040503050406030204" pitchFamily="18" charset="0"/>
                          </a:rPr>
                          <m:t>𝑑𝑥</m:t>
                        </m:r>
                      </m:den>
                    </m:f>
                  </m:oMath>
                </a14:m>
                <a:r>
                  <a:rPr lang="en-US" altLang="zh-TW" sz="3600" dirty="0" smtClean="0"/>
                  <a:t>=a</a:t>
                </a:r>
                <a14:m>
                  <m:oMath xmlns:m="http://schemas.openxmlformats.org/officeDocument/2006/math">
                    <m:f>
                      <m:fPr>
                        <m:ctrlPr>
                          <a:rPr lang="en-US" altLang="zh-TW" sz="3600" i="1" smtClean="0">
                            <a:latin typeface="Cambria Math" panose="02040503050406030204" pitchFamily="18" charset="0"/>
                          </a:rPr>
                        </m:ctrlPr>
                      </m:fPr>
                      <m:num>
                        <m:r>
                          <a:rPr lang="en-US" altLang="zh-TW" sz="3600" b="0" i="1" smtClean="0">
                            <a:latin typeface="Cambria Math" panose="02040503050406030204" pitchFamily="18" charset="0"/>
                          </a:rPr>
                          <m:t>𝑑</m:t>
                        </m:r>
                        <m:sSup>
                          <m:sSupPr>
                            <m:ctrlPr>
                              <a:rPr lang="pt-BR" altLang="zh-TW" sz="3600" b="1" i="1" smtClean="0">
                                <a:effectLst>
                                  <a:outerShdw blurRad="38100" dist="38100" dir="2700000" algn="tl">
                                    <a:srgbClr val="000000">
                                      <a:alpha val="43137"/>
                                    </a:srgbClr>
                                  </a:outerShdw>
                                </a:effectLst>
                                <a:latin typeface="Cambria Math" panose="02040503050406030204" pitchFamily="18" charset="0"/>
                              </a:rPr>
                            </m:ctrlPr>
                          </m:sSupPr>
                          <m:e>
                            <m:r>
                              <a:rPr lang="en-US" altLang="zh-TW" sz="3600" b="1" i="1" smtClean="0">
                                <a:effectLst>
                                  <a:outerShdw blurRad="38100" dist="38100" dir="2700000" algn="tl">
                                    <a:srgbClr val="000000">
                                      <a:alpha val="43137"/>
                                    </a:srgbClr>
                                  </a:outerShdw>
                                </a:effectLst>
                                <a:latin typeface="Cambria Math" panose="02040503050406030204" pitchFamily="18" charset="0"/>
                              </a:rPr>
                              <m:t>𝒙</m:t>
                            </m:r>
                          </m:e>
                          <m:sup>
                            <m:r>
                              <a:rPr lang="en-US" altLang="zh-TW" sz="3600" b="1" i="1" smtClean="0">
                                <a:effectLst>
                                  <a:outerShdw blurRad="38100" dist="38100" dir="2700000" algn="tl">
                                    <a:srgbClr val="000000">
                                      <a:alpha val="43137"/>
                                    </a:srgbClr>
                                  </a:outerShdw>
                                </a:effectLst>
                                <a:latin typeface="Cambria Math" panose="02040503050406030204" pitchFamily="18" charset="0"/>
                              </a:rPr>
                              <m:t>𝒏</m:t>
                            </m:r>
                          </m:sup>
                        </m:sSup>
                      </m:num>
                      <m:den>
                        <m:r>
                          <a:rPr lang="en-US" altLang="zh-TW" sz="3600" b="0" i="1" smtClean="0">
                            <a:latin typeface="Cambria Math" panose="02040503050406030204" pitchFamily="18" charset="0"/>
                          </a:rPr>
                          <m:t>𝑑𝑥</m:t>
                        </m:r>
                      </m:den>
                    </m:f>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𝑎𝑛</m:t>
                    </m:r>
                    <m:sSup>
                      <m:sSupPr>
                        <m:ctrlPr>
                          <a:rPr lang="pt-BR" altLang="zh-TW" sz="3600" b="1" i="1" smtClean="0">
                            <a:effectLst>
                              <a:outerShdw blurRad="38100" dist="38100" dir="2700000" algn="tl">
                                <a:srgbClr val="000000">
                                  <a:alpha val="43137"/>
                                </a:srgbClr>
                              </a:outerShdw>
                            </a:effectLst>
                            <a:latin typeface="Cambria Math" panose="02040503050406030204" pitchFamily="18" charset="0"/>
                          </a:rPr>
                        </m:ctrlPr>
                      </m:sSupPr>
                      <m:e>
                        <m:r>
                          <a:rPr lang="en-US" altLang="zh-TW" sz="3600" b="1" i="1" smtClean="0">
                            <a:effectLst>
                              <a:outerShdw blurRad="38100" dist="38100" dir="2700000" algn="tl">
                                <a:srgbClr val="000000">
                                  <a:alpha val="43137"/>
                                </a:srgbClr>
                              </a:outerShdw>
                            </a:effectLst>
                            <a:latin typeface="Cambria Math" panose="02040503050406030204" pitchFamily="18" charset="0"/>
                          </a:rPr>
                          <m:t>𝒙</m:t>
                        </m:r>
                      </m:e>
                      <m:sup>
                        <m:r>
                          <a:rPr lang="en-US" altLang="zh-TW" sz="3600" b="1" i="1" smtClean="0">
                            <a:effectLst>
                              <a:outerShdw blurRad="38100" dist="38100" dir="2700000" algn="tl">
                                <a:srgbClr val="000000">
                                  <a:alpha val="43137"/>
                                </a:srgbClr>
                              </a:outerShdw>
                            </a:effectLst>
                            <a:latin typeface="Cambria Math" panose="02040503050406030204" pitchFamily="18" charset="0"/>
                          </a:rPr>
                          <m:t>𝒏</m:t>
                        </m:r>
                        <m:r>
                          <a:rPr lang="en-US" altLang="zh-TW" sz="3600" b="1" i="1" smtClean="0">
                            <a:effectLst>
                              <a:outerShdw blurRad="38100" dist="38100" dir="2700000" algn="tl">
                                <a:srgbClr val="000000">
                                  <a:alpha val="43137"/>
                                </a:srgbClr>
                              </a:outerShdw>
                            </a:effectLst>
                            <a:latin typeface="Cambria Math" panose="02040503050406030204" pitchFamily="18" charset="0"/>
                          </a:rPr>
                          <m:t>−</m:t>
                        </m:r>
                        <m:r>
                          <a:rPr lang="en-US" altLang="zh-TW" sz="3600" b="1" i="1" smtClean="0">
                            <a:effectLst>
                              <a:outerShdw blurRad="38100" dist="38100" dir="2700000" algn="tl">
                                <a:srgbClr val="000000">
                                  <a:alpha val="43137"/>
                                </a:srgbClr>
                              </a:outerShdw>
                            </a:effectLst>
                            <a:latin typeface="Cambria Math" panose="02040503050406030204" pitchFamily="18" charset="0"/>
                          </a:rPr>
                          <m:t>𝟏</m:t>
                        </m:r>
                      </m:sup>
                    </m:sSup>
                  </m:oMath>
                </a14:m>
                <a:endParaRPr lang="zh-TW" altLang="en-US" sz="3600" dirty="0"/>
              </a:p>
            </p:txBody>
          </p:sp>
        </mc:Choice>
        <mc:Fallback xmlns="">
          <p:sp>
            <p:nvSpPr>
              <p:cNvPr id="15" name="矩形 14"/>
              <p:cNvSpPr>
                <a:spLocks noRot="1" noChangeAspect="1" noMove="1" noResize="1" noEditPoints="1" noAdjustHandles="1" noChangeArrowheads="1" noChangeShapeType="1" noTextEdit="1"/>
              </p:cNvSpPr>
              <p:nvPr/>
            </p:nvSpPr>
            <p:spPr>
              <a:xfrm>
                <a:off x="2735793" y="5675735"/>
                <a:ext cx="4140877" cy="925253"/>
              </a:xfrm>
              <a:prstGeom prst="rect">
                <a:avLst/>
              </a:prstGeom>
              <a:blipFill rotWithShape="0">
                <a:blip r:embed="rId17"/>
                <a:stretch>
                  <a:fillRect b="-11842"/>
                </a:stretch>
              </a:blipFill>
            </p:spPr>
            <p:txBody>
              <a:bodyPr/>
              <a:lstStyle/>
              <a:p>
                <a:r>
                  <a:rPr lang="zh-TW" altLang="en-US">
                    <a:noFill/>
                  </a:rPr>
                  <a:t> </a:t>
                </a:r>
              </a:p>
            </p:txBody>
          </p:sp>
        </mc:Fallback>
      </mc:AlternateContent>
      <p:sp>
        <p:nvSpPr>
          <p:cNvPr id="17" name="投影片編號版面配置區 16"/>
          <p:cNvSpPr>
            <a:spLocks noGrp="1"/>
          </p:cNvSpPr>
          <p:nvPr>
            <p:ph type="sldNum" sz="quarter" idx="12"/>
          </p:nvPr>
        </p:nvSpPr>
        <p:spPr/>
        <p:txBody>
          <a:bodyPr/>
          <a:lstStyle/>
          <a:p>
            <a:fld id="{EBA660C4-8EC1-4890-874E-5CA0D19E2E89}" type="slidenum">
              <a:rPr lang="zh-TW" altLang="en-US" smtClean="0"/>
              <a:t>36</a:t>
            </a:fld>
            <a:endParaRPr lang="zh-TW" altLang="en-US"/>
          </a:p>
        </p:txBody>
      </p:sp>
    </p:spTree>
    <p:extLst>
      <p:ext uri="{BB962C8B-B14F-4D97-AF65-F5344CB8AC3E}">
        <p14:creationId xmlns:p14="http://schemas.microsoft.com/office/powerpoint/2010/main" val="2956271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25901" y="2062620"/>
            <a:ext cx="7436637" cy="3736818"/>
          </a:xfrm>
          <a:prstGeom prst="rect">
            <a:avLst/>
          </a:prstGeom>
        </p:spPr>
      </p:pic>
      <p:sp>
        <p:nvSpPr>
          <p:cNvPr id="3" name="矩形 2"/>
          <p:cNvSpPr/>
          <p:nvPr/>
        </p:nvSpPr>
        <p:spPr>
          <a:xfrm>
            <a:off x="132792" y="1252937"/>
            <a:ext cx="3156633"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作業</a:t>
            </a:r>
            <a:r>
              <a:rPr lang="en-US" altLang="zh-TW" sz="2800" b="1" dirty="0" smtClean="0">
                <a:effectLst>
                  <a:outerShdw blurRad="38100" dist="38100" dir="2700000" algn="tl">
                    <a:srgbClr val="000000">
                      <a:alpha val="43137"/>
                    </a:srgbClr>
                  </a:outerShdw>
                </a:effectLst>
              </a:rPr>
              <a:t>:</a:t>
            </a:r>
            <a:r>
              <a:rPr lang="zh-TW" altLang="en-US" sz="2800" b="1" dirty="0" smtClean="0">
                <a:effectLst>
                  <a:outerShdw blurRad="38100" dist="38100" dir="2700000" algn="tl">
                    <a:srgbClr val="000000">
                      <a:alpha val="43137"/>
                    </a:srgbClr>
                  </a:outerShdw>
                </a:effectLst>
              </a:rPr>
              <a:t>證明底下公式</a:t>
            </a:r>
            <a:endParaRPr lang="zh-TW" altLang="en-US" sz="2800" b="1" dirty="0">
              <a:effectLst>
                <a:outerShdw blurRad="38100" dist="38100" dir="2700000" algn="tl">
                  <a:srgbClr val="000000">
                    <a:alpha val="43137"/>
                  </a:srgbClr>
                </a:outerShdw>
              </a:effectLst>
            </a:endParaRPr>
          </a:p>
        </p:txBody>
      </p:sp>
      <p:sp>
        <p:nvSpPr>
          <p:cNvPr id="4" name="標題 1"/>
          <p:cNvSpPr txBox="1">
            <a:spLocks/>
          </p:cNvSpPr>
          <p:nvPr/>
        </p:nvSpPr>
        <p:spPr>
          <a:xfrm>
            <a:off x="132792" y="178303"/>
            <a:ext cx="1422572" cy="7881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mtClean="0"/>
              <a:t>微分</a:t>
            </a:r>
            <a:endParaRPr lang="zh-TW" altLang="en-US" dirty="0"/>
          </a:p>
        </p:txBody>
      </p:sp>
      <p:sp>
        <p:nvSpPr>
          <p:cNvPr id="5" name="投影片編號版面配置區 4"/>
          <p:cNvSpPr>
            <a:spLocks noGrp="1"/>
          </p:cNvSpPr>
          <p:nvPr>
            <p:ph type="sldNum" sz="quarter" idx="12"/>
          </p:nvPr>
        </p:nvSpPr>
        <p:spPr/>
        <p:txBody>
          <a:bodyPr/>
          <a:lstStyle/>
          <a:p>
            <a:fld id="{EBA660C4-8EC1-4890-874E-5CA0D19E2E89}" type="slidenum">
              <a:rPr lang="zh-TW" altLang="en-US" smtClean="0"/>
              <a:t>37</a:t>
            </a:fld>
            <a:endParaRPr lang="zh-TW" altLang="en-US"/>
          </a:p>
        </p:txBody>
      </p:sp>
    </p:spTree>
    <p:extLst>
      <p:ext uri="{BB962C8B-B14F-4D97-AF65-F5344CB8AC3E}">
        <p14:creationId xmlns:p14="http://schemas.microsoft.com/office/powerpoint/2010/main" val="3282484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txBox="1">
            <a:spLocks/>
          </p:cNvSpPr>
          <p:nvPr/>
        </p:nvSpPr>
        <p:spPr>
          <a:xfrm>
            <a:off x="132792" y="178303"/>
            <a:ext cx="2725738" cy="78817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t>數值</a:t>
            </a:r>
            <a:r>
              <a:rPr lang="zh-TW" altLang="en-US" dirty="0" smtClean="0"/>
              <a:t>微分</a:t>
            </a:r>
            <a:endParaRPr lang="zh-TW" altLang="en-US" dirty="0"/>
          </a:p>
        </p:txBody>
      </p:sp>
      <p:sp>
        <p:nvSpPr>
          <p:cNvPr id="3" name="矩形 2"/>
          <p:cNvSpPr/>
          <p:nvPr/>
        </p:nvSpPr>
        <p:spPr>
          <a:xfrm>
            <a:off x="0" y="1244256"/>
            <a:ext cx="9144000" cy="84484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4" name="內容版面配置區 2"/>
              <p:cNvSpPr txBox="1">
                <a:spLocks/>
              </p:cNvSpPr>
              <p:nvPr/>
            </p:nvSpPr>
            <p:spPr>
              <a:xfrm>
                <a:off x="3080952" y="1286855"/>
                <a:ext cx="3712691" cy="802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f>
                      <m:fPr>
                        <m:ctrlPr>
                          <a:rPr lang="en-US" altLang="zh-TW" i="1" smtClean="0">
                            <a:latin typeface="Cambria Math" panose="02040503050406030204" pitchFamily="18" charset="0"/>
                          </a:rPr>
                        </m:ctrlPr>
                      </m:fPr>
                      <m:num>
                        <m:r>
                          <a:rPr lang="en-US" altLang="zh-TW" i="1" smtClean="0">
                            <a:latin typeface="Cambria Math" panose="02040503050406030204" pitchFamily="18" charset="0"/>
                          </a:rPr>
                          <m:t>𝑑𝑓</m:t>
                        </m:r>
                        <m:r>
                          <a:rPr lang="en-US" altLang="zh-TW" i="1" smtClean="0">
                            <a:latin typeface="Cambria Math" panose="02040503050406030204" pitchFamily="18" charset="0"/>
                          </a:rPr>
                          <m:t>(</m:t>
                        </m:r>
                        <m:r>
                          <a:rPr lang="en-US" altLang="zh-TW" i="1" smtClean="0">
                            <a:latin typeface="Cambria Math" panose="02040503050406030204" pitchFamily="18" charset="0"/>
                          </a:rPr>
                          <m:t>𝑥</m:t>
                        </m:r>
                        <m:r>
                          <a:rPr lang="en-US" altLang="zh-TW" i="1" smtClean="0">
                            <a:latin typeface="Cambria Math" panose="02040503050406030204" pitchFamily="18" charset="0"/>
                          </a:rPr>
                          <m:t>)</m:t>
                        </m:r>
                      </m:num>
                      <m:den>
                        <m:r>
                          <a:rPr lang="en-US" altLang="zh-TW" i="1" smtClean="0">
                            <a:latin typeface="Cambria Math" panose="02040503050406030204" pitchFamily="18" charset="0"/>
                          </a:rPr>
                          <m:t>𝑑𝑥</m:t>
                        </m:r>
                      </m:den>
                    </m:f>
                  </m:oMath>
                </a14:m>
                <a:r>
                  <a:rPr lang="en-US" altLang="zh-TW" dirty="0" smtClean="0"/>
                  <a:t>=</a:t>
                </a:r>
                <a14:m>
                  <m:oMath xmlns:m="http://schemas.openxmlformats.org/officeDocument/2006/math">
                    <m:limLow>
                      <m:limLowPr>
                        <m:ctrlPr>
                          <a:rPr lang="en-US" altLang="zh-TW" i="1" dirty="0">
                            <a:latin typeface="Cambria Math" panose="02040503050406030204" pitchFamily="18" charset="0"/>
                          </a:rPr>
                        </m:ctrlPr>
                      </m:limLowPr>
                      <m:e>
                        <m:r>
                          <m:rPr>
                            <m:sty m:val="p"/>
                          </m:rPr>
                          <a:rPr lang="en-US" altLang="zh-TW" dirty="0">
                            <a:latin typeface="Cambria Math" panose="02040503050406030204" pitchFamily="18" charset="0"/>
                          </a:rPr>
                          <m:t>lim</m:t>
                        </m:r>
                      </m:e>
                      <m:lim>
                        <m:r>
                          <a:rPr lang="en-US" altLang="zh-TW" i="1" dirty="0">
                            <a:latin typeface="Cambria Math" panose="02040503050406030204" pitchFamily="18" charset="0"/>
                            <a:ea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r>
                          <a:rPr lang="en-US" altLang="zh-TW" i="1" dirty="0">
                            <a:latin typeface="Cambria Math" panose="02040503050406030204" pitchFamily="18" charset="0"/>
                          </a:rPr>
                          <m:t>→0</m:t>
                        </m:r>
                      </m:lim>
                    </m:limLow>
                    <m:f>
                      <m:fPr>
                        <m:ctrlPr>
                          <a:rPr lang="en-US" altLang="zh-TW" i="1" dirty="0">
                            <a:latin typeface="Cambria Math" panose="02040503050406030204" pitchFamily="18" charset="0"/>
                          </a:rPr>
                        </m:ctrlPr>
                      </m:fPr>
                      <m:num>
                        <m:r>
                          <a:rPr lang="en-US" altLang="zh-TW" i="1" dirty="0">
                            <a:latin typeface="Cambria Math" panose="02040503050406030204" pitchFamily="18" charset="0"/>
                          </a:rPr>
                          <m:t>𝑓</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r>
                              <a:rPr lang="en-US" altLang="zh-TW" i="1" dirty="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e>
                        </m:d>
                        <m:r>
                          <a:rPr lang="en-US" altLang="zh-TW" i="1" dirty="0">
                            <a:latin typeface="Cambria Math" panose="02040503050406030204" pitchFamily="18" charset="0"/>
                          </a:rPr>
                          <m:t>−</m:t>
                        </m:r>
                        <m:r>
                          <a:rPr lang="en-US" altLang="zh-TW" i="1" dirty="0">
                            <a:latin typeface="Cambria Math" panose="02040503050406030204" pitchFamily="18" charset="0"/>
                          </a:rPr>
                          <m:t>𝑓</m:t>
                        </m:r>
                        <m:r>
                          <a:rPr lang="en-US" altLang="zh-TW" i="1" dirty="0">
                            <a:latin typeface="Cambria Math" panose="02040503050406030204" pitchFamily="18" charset="0"/>
                          </a:rPr>
                          <m:t>(</m:t>
                        </m:r>
                        <m:r>
                          <a:rPr lang="en-US" altLang="zh-TW" i="1" dirty="0">
                            <a:latin typeface="Cambria Math" panose="02040503050406030204" pitchFamily="18" charset="0"/>
                          </a:rPr>
                          <m:t>𝑥</m:t>
                        </m:r>
                        <m:r>
                          <a:rPr lang="en-US" altLang="zh-TW" i="1" dirty="0">
                            <a:latin typeface="Cambria Math" panose="02040503050406030204" pitchFamily="18" charset="0"/>
                          </a:rPr>
                          <m:t>)</m:t>
                        </m:r>
                      </m:num>
                      <m:den>
                        <m:r>
                          <a:rPr lang="en-US" altLang="zh-TW" i="1" dirty="0">
                            <a:latin typeface="Cambria Math" panose="02040503050406030204" pitchFamily="18" charset="0"/>
                          </a:rPr>
                          <m:t>∆</m:t>
                        </m:r>
                        <m:r>
                          <a:rPr lang="en-US" altLang="zh-TW" i="1" dirty="0">
                            <a:latin typeface="Cambria Math" panose="02040503050406030204" pitchFamily="18" charset="0"/>
                            <a:ea typeface="Cambria Math" panose="02040503050406030204" pitchFamily="18" charset="0"/>
                          </a:rPr>
                          <m:t>𝑥</m:t>
                        </m:r>
                      </m:den>
                    </m:f>
                  </m:oMath>
                </a14:m>
                <a:endParaRPr lang="zh-TW" altLang="en-US" dirty="0"/>
              </a:p>
            </p:txBody>
          </p:sp>
        </mc:Choice>
        <mc:Fallback xmlns="">
          <p:sp>
            <p:nvSpPr>
              <p:cNvPr id="4" name="內容版面配置區 2"/>
              <p:cNvSpPr txBox="1">
                <a:spLocks noRot="1" noChangeAspect="1" noMove="1" noResize="1" noEditPoints="1" noAdjustHandles="1" noChangeArrowheads="1" noChangeShapeType="1" noTextEdit="1"/>
              </p:cNvSpPr>
              <p:nvPr/>
            </p:nvSpPr>
            <p:spPr>
              <a:xfrm>
                <a:off x="3080952" y="1286855"/>
                <a:ext cx="3712691" cy="802245"/>
              </a:xfrm>
              <a:prstGeom prst="rect">
                <a:avLst/>
              </a:prstGeom>
              <a:blipFill rotWithShape="0">
                <a:blip r:embed="rId2"/>
                <a:stretch>
                  <a:fillRect/>
                </a:stretch>
              </a:blipFill>
            </p:spPr>
            <p:txBody>
              <a:bodyPr/>
              <a:lstStyle/>
              <a:p>
                <a:r>
                  <a:rPr lang="zh-TW" altLang="en-US">
                    <a:noFill/>
                  </a:rPr>
                  <a:t> </a:t>
                </a:r>
              </a:p>
            </p:txBody>
          </p:sp>
        </mc:Fallback>
      </mc:AlternateContent>
      <p:sp>
        <p:nvSpPr>
          <p:cNvPr id="5" name="矩形 4"/>
          <p:cNvSpPr/>
          <p:nvPr/>
        </p:nvSpPr>
        <p:spPr>
          <a:xfrm>
            <a:off x="1074262" y="1343512"/>
            <a:ext cx="1107996" cy="646331"/>
          </a:xfrm>
          <a:prstGeom prst="rect">
            <a:avLst/>
          </a:prstGeom>
        </p:spPr>
        <p:txBody>
          <a:bodyPr wrap="none">
            <a:spAutoFit/>
          </a:bodyPr>
          <a:lstStyle/>
          <a:p>
            <a:r>
              <a:rPr lang="zh-TW" altLang="en-US" sz="3600" b="1" dirty="0" smtClean="0">
                <a:effectLst>
                  <a:outerShdw blurRad="38100" dist="38100" dir="2700000" algn="tl">
                    <a:srgbClr val="000000">
                      <a:alpha val="43137"/>
                    </a:srgbClr>
                  </a:outerShdw>
                </a:effectLst>
              </a:rPr>
              <a:t>定</a:t>
            </a:r>
            <a:r>
              <a:rPr lang="zh-TW" altLang="en-US" sz="3600" b="1" dirty="0">
                <a:effectLst>
                  <a:outerShdw blurRad="38100" dist="38100" dir="2700000" algn="tl">
                    <a:srgbClr val="000000">
                      <a:alpha val="43137"/>
                    </a:srgbClr>
                  </a:outerShdw>
                </a:effectLst>
              </a:rPr>
              <a:t>義</a:t>
            </a:r>
          </a:p>
        </p:txBody>
      </p:sp>
      <p:sp>
        <p:nvSpPr>
          <p:cNvPr id="6" name="矩形 5"/>
          <p:cNvSpPr/>
          <p:nvPr/>
        </p:nvSpPr>
        <p:spPr>
          <a:xfrm>
            <a:off x="2286000" y="4435458"/>
            <a:ext cx="4572000" cy="1384995"/>
          </a:xfrm>
          <a:prstGeom prst="rect">
            <a:avLst/>
          </a:prstGeom>
        </p:spPr>
        <p:txBody>
          <a:bodyPr>
            <a:spAutoFit/>
          </a:bodyPr>
          <a:lstStyle/>
          <a:p>
            <a:r>
              <a:rPr lang="en-US" altLang="zh-TW" sz="2800" dirty="0" err="1" smtClean="0"/>
              <a:t>def</a:t>
            </a:r>
            <a:r>
              <a:rPr lang="en-US" altLang="zh-TW" sz="2800" dirty="0" smtClean="0"/>
              <a:t> </a:t>
            </a:r>
            <a:r>
              <a:rPr lang="en-US" altLang="zh-TW" sz="2800" dirty="0" err="1" smtClean="0"/>
              <a:t>numerical_diff</a:t>
            </a:r>
            <a:r>
              <a:rPr lang="en-US" altLang="zh-TW" sz="2800" dirty="0" smtClean="0"/>
              <a:t>(f, x):</a:t>
            </a:r>
          </a:p>
          <a:p>
            <a:r>
              <a:rPr lang="en-US" altLang="zh-TW" sz="2800" dirty="0" smtClean="0"/>
              <a:t>    h = 1e-4 # 0.0001</a:t>
            </a:r>
          </a:p>
          <a:p>
            <a:r>
              <a:rPr lang="en-US" altLang="zh-TW" sz="2800" dirty="0" smtClean="0"/>
              <a:t>    return (f(</a:t>
            </a:r>
            <a:r>
              <a:rPr lang="en-US" altLang="zh-TW" sz="2800" dirty="0" err="1" smtClean="0"/>
              <a:t>x+h</a:t>
            </a:r>
            <a:r>
              <a:rPr lang="en-US" altLang="zh-TW" sz="2800" dirty="0" smtClean="0"/>
              <a:t>) - f(x-h)) / (2*h)</a:t>
            </a:r>
          </a:p>
        </p:txBody>
      </p:sp>
      <p:sp>
        <p:nvSpPr>
          <p:cNvPr id="7" name="矩形 6"/>
          <p:cNvSpPr/>
          <p:nvPr/>
        </p:nvSpPr>
        <p:spPr>
          <a:xfrm>
            <a:off x="2221643" y="2497014"/>
            <a:ext cx="4572000" cy="1384995"/>
          </a:xfrm>
          <a:prstGeom prst="rect">
            <a:avLst/>
          </a:prstGeom>
        </p:spPr>
        <p:txBody>
          <a:bodyPr>
            <a:spAutoFit/>
          </a:bodyPr>
          <a:lstStyle/>
          <a:p>
            <a:r>
              <a:rPr lang="en-US" altLang="zh-TW" sz="2800" dirty="0" err="1" smtClean="0"/>
              <a:t>def</a:t>
            </a:r>
            <a:r>
              <a:rPr lang="en-US" altLang="zh-TW" sz="2800" dirty="0" smtClean="0"/>
              <a:t> </a:t>
            </a:r>
            <a:r>
              <a:rPr lang="en-US" altLang="zh-TW" sz="2800" dirty="0" err="1" smtClean="0"/>
              <a:t>numerical_diff</a:t>
            </a:r>
            <a:r>
              <a:rPr lang="en-US" altLang="zh-TW" sz="2800" dirty="0" smtClean="0"/>
              <a:t>(f, x):</a:t>
            </a:r>
          </a:p>
          <a:p>
            <a:r>
              <a:rPr lang="en-US" altLang="zh-TW" sz="2800" dirty="0" smtClean="0"/>
              <a:t>    h = 1e-50 </a:t>
            </a:r>
          </a:p>
          <a:p>
            <a:r>
              <a:rPr lang="en-US" altLang="zh-TW" sz="2800" dirty="0" smtClean="0"/>
              <a:t>    return (f(</a:t>
            </a:r>
            <a:r>
              <a:rPr lang="en-US" altLang="zh-TW" sz="2800" dirty="0" err="1" smtClean="0"/>
              <a:t>x+h</a:t>
            </a:r>
            <a:r>
              <a:rPr lang="en-US" altLang="zh-TW" sz="2800" dirty="0" smtClean="0"/>
              <a:t>) - f(x)) / (h)</a:t>
            </a:r>
          </a:p>
        </p:txBody>
      </p:sp>
      <p:sp>
        <p:nvSpPr>
          <p:cNvPr id="8" name="矩形 7"/>
          <p:cNvSpPr/>
          <p:nvPr/>
        </p:nvSpPr>
        <p:spPr>
          <a:xfrm>
            <a:off x="702185" y="2599489"/>
            <a:ext cx="1338828"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不正確做法</a:t>
            </a:r>
            <a:endParaRPr lang="zh-TW" altLang="en-US" b="1" dirty="0">
              <a:effectLst>
                <a:outerShdw blurRad="38100" dist="38100" dir="2700000" algn="tl">
                  <a:srgbClr val="000000">
                    <a:alpha val="43137"/>
                  </a:srgbClr>
                </a:outerShdw>
              </a:effectLst>
            </a:endParaRPr>
          </a:p>
        </p:txBody>
      </p:sp>
      <p:sp>
        <p:nvSpPr>
          <p:cNvPr id="9" name="矩形 8"/>
          <p:cNvSpPr/>
          <p:nvPr/>
        </p:nvSpPr>
        <p:spPr>
          <a:xfrm>
            <a:off x="1074262" y="4537675"/>
            <a:ext cx="1107996"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正確做法</a:t>
            </a:r>
            <a:endParaRPr lang="zh-TW" altLang="en-US" b="1" dirty="0">
              <a:effectLst>
                <a:outerShdw blurRad="38100" dist="38100" dir="2700000" algn="tl">
                  <a:srgbClr val="000000">
                    <a:alpha val="43137"/>
                  </a:srgbClr>
                </a:outerShdw>
              </a:effectLst>
            </a:endParaRPr>
          </a:p>
        </p:txBody>
      </p:sp>
      <p:sp>
        <p:nvSpPr>
          <p:cNvPr id="10" name="投影片編號版面配置區 9"/>
          <p:cNvSpPr>
            <a:spLocks noGrp="1"/>
          </p:cNvSpPr>
          <p:nvPr>
            <p:ph type="sldNum" sz="quarter" idx="12"/>
          </p:nvPr>
        </p:nvSpPr>
        <p:spPr/>
        <p:txBody>
          <a:bodyPr/>
          <a:lstStyle/>
          <a:p>
            <a:fld id="{EBA660C4-8EC1-4890-874E-5CA0D19E2E89}" type="slidenum">
              <a:rPr lang="zh-TW" altLang="en-US" smtClean="0"/>
              <a:t>38</a:t>
            </a:fld>
            <a:endParaRPr lang="zh-TW" altLang="en-US"/>
          </a:p>
        </p:txBody>
      </p:sp>
    </p:spTree>
    <p:extLst>
      <p:ext uri="{BB962C8B-B14F-4D97-AF65-F5344CB8AC3E}">
        <p14:creationId xmlns:p14="http://schemas.microsoft.com/office/powerpoint/2010/main" val="9332226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1145" y="1784394"/>
            <a:ext cx="4572000" cy="4524315"/>
          </a:xfrm>
          <a:prstGeom prst="rect">
            <a:avLst/>
          </a:prstGeom>
        </p:spPr>
        <p:txBody>
          <a:bodyPr>
            <a:spAutoFit/>
          </a:bodyPr>
          <a:lstStyle/>
          <a:p>
            <a:r>
              <a:rPr lang="en-US" altLang="zh-TW" dirty="0" smtClean="0"/>
              <a:t># coding: utf-8</a:t>
            </a:r>
          </a:p>
          <a:p>
            <a:r>
              <a:rPr lang="en-US" altLang="zh-TW" dirty="0" smtClean="0"/>
              <a:t>import </a:t>
            </a:r>
            <a:r>
              <a:rPr lang="en-US" altLang="zh-TW" dirty="0" err="1" smtClean="0"/>
              <a:t>numpy</a:t>
            </a:r>
            <a:r>
              <a:rPr lang="en-US" altLang="zh-TW" dirty="0" smtClean="0"/>
              <a:t> as np</a:t>
            </a:r>
          </a:p>
          <a:p>
            <a:r>
              <a:rPr lang="en-US" altLang="zh-TW" dirty="0" smtClean="0"/>
              <a:t>import </a:t>
            </a:r>
            <a:r>
              <a:rPr lang="en-US" altLang="zh-TW" dirty="0" err="1" smtClean="0"/>
              <a:t>matplotlib.pylab</a:t>
            </a:r>
            <a:r>
              <a:rPr lang="en-US" altLang="zh-TW" dirty="0" smtClean="0"/>
              <a:t> as </a:t>
            </a:r>
            <a:r>
              <a:rPr lang="en-US" altLang="zh-TW" dirty="0" err="1" smtClean="0"/>
              <a:t>plt</a:t>
            </a:r>
            <a:endParaRPr lang="en-US" altLang="zh-TW" dirty="0" smtClean="0"/>
          </a:p>
          <a:p>
            <a:endParaRPr lang="en-US" altLang="zh-TW" dirty="0" smtClean="0"/>
          </a:p>
          <a:p>
            <a:r>
              <a:rPr lang="en-US" altLang="zh-TW" dirty="0" err="1" smtClean="0"/>
              <a:t>def</a:t>
            </a:r>
            <a:r>
              <a:rPr lang="en-US" altLang="zh-TW" dirty="0" smtClean="0"/>
              <a:t> </a:t>
            </a:r>
            <a:r>
              <a:rPr lang="en-US" altLang="zh-TW" dirty="0" err="1" smtClean="0"/>
              <a:t>numerical_diff</a:t>
            </a:r>
            <a:r>
              <a:rPr lang="en-US" altLang="zh-TW" dirty="0" smtClean="0"/>
              <a:t>(f, x):</a:t>
            </a:r>
          </a:p>
          <a:p>
            <a:r>
              <a:rPr lang="en-US" altLang="zh-TW" dirty="0" smtClean="0"/>
              <a:t>    h = 1e-4 # 0.0001</a:t>
            </a:r>
          </a:p>
          <a:p>
            <a:r>
              <a:rPr lang="en-US" altLang="zh-TW" dirty="0" smtClean="0"/>
              <a:t>    return (f(</a:t>
            </a:r>
            <a:r>
              <a:rPr lang="en-US" altLang="zh-TW" dirty="0" err="1" smtClean="0"/>
              <a:t>x+h</a:t>
            </a:r>
            <a:r>
              <a:rPr lang="en-US" altLang="zh-TW" dirty="0" smtClean="0"/>
              <a:t>) - f(x-h)) / (2*h)</a:t>
            </a:r>
          </a:p>
          <a:p>
            <a:endParaRPr lang="en-US" altLang="zh-TW" dirty="0" smtClean="0"/>
          </a:p>
          <a:p>
            <a:r>
              <a:rPr lang="en-US" altLang="zh-TW" dirty="0" err="1" smtClean="0"/>
              <a:t>def</a:t>
            </a:r>
            <a:r>
              <a:rPr lang="en-US" altLang="zh-TW" dirty="0" smtClean="0"/>
              <a:t> function_1(x):</a:t>
            </a:r>
          </a:p>
          <a:p>
            <a:r>
              <a:rPr lang="en-US" altLang="zh-TW" dirty="0" smtClean="0"/>
              <a:t>    return 0.01*x**2 + 0.1*x </a:t>
            </a:r>
          </a:p>
          <a:p>
            <a:endParaRPr lang="en-US" altLang="zh-TW" dirty="0" smtClean="0"/>
          </a:p>
          <a:p>
            <a:r>
              <a:rPr lang="en-US" altLang="zh-TW" dirty="0" err="1" smtClean="0"/>
              <a:t>def</a:t>
            </a:r>
            <a:r>
              <a:rPr lang="en-US" altLang="zh-TW" dirty="0" smtClean="0"/>
              <a:t> </a:t>
            </a:r>
            <a:r>
              <a:rPr lang="en-US" altLang="zh-TW" dirty="0" err="1" smtClean="0"/>
              <a:t>tangent_line</a:t>
            </a:r>
            <a:r>
              <a:rPr lang="en-US" altLang="zh-TW" dirty="0" smtClean="0"/>
              <a:t>(f, x):</a:t>
            </a:r>
          </a:p>
          <a:p>
            <a:r>
              <a:rPr lang="en-US" altLang="zh-TW" dirty="0" smtClean="0"/>
              <a:t>    d = </a:t>
            </a:r>
            <a:r>
              <a:rPr lang="en-US" altLang="zh-TW" dirty="0" err="1" smtClean="0"/>
              <a:t>numerical_diff</a:t>
            </a:r>
            <a:r>
              <a:rPr lang="en-US" altLang="zh-TW" dirty="0" smtClean="0"/>
              <a:t>(f, x)</a:t>
            </a:r>
          </a:p>
          <a:p>
            <a:r>
              <a:rPr lang="en-US" altLang="zh-TW" dirty="0" smtClean="0"/>
              <a:t>    print(d)</a:t>
            </a:r>
          </a:p>
          <a:p>
            <a:r>
              <a:rPr lang="en-US" altLang="zh-TW" dirty="0" smtClean="0"/>
              <a:t>    y = f(x) - d*x</a:t>
            </a:r>
          </a:p>
          <a:p>
            <a:r>
              <a:rPr lang="en-US" altLang="zh-TW" dirty="0" smtClean="0"/>
              <a:t>    return </a:t>
            </a:r>
            <a:r>
              <a:rPr lang="en-US" altLang="zh-TW" b="1" dirty="0" smtClean="0">
                <a:solidFill>
                  <a:srgbClr val="FF0000"/>
                </a:solidFill>
                <a:effectLst>
                  <a:outerShdw blurRad="38100" dist="38100" dir="2700000" algn="tl">
                    <a:srgbClr val="000000">
                      <a:alpha val="43137"/>
                    </a:srgbClr>
                  </a:outerShdw>
                </a:effectLst>
              </a:rPr>
              <a:t>lambda t: d*t + y</a:t>
            </a:r>
          </a:p>
        </p:txBody>
      </p:sp>
      <p:sp>
        <p:nvSpPr>
          <p:cNvPr id="3" name="矩形 2"/>
          <p:cNvSpPr/>
          <p:nvPr/>
        </p:nvSpPr>
        <p:spPr>
          <a:xfrm>
            <a:off x="5411788" y="262658"/>
            <a:ext cx="3436937" cy="3139321"/>
          </a:xfrm>
          <a:prstGeom prst="rect">
            <a:avLst/>
          </a:prstGeom>
        </p:spPr>
        <p:txBody>
          <a:bodyPr wrap="square">
            <a:spAutoFit/>
          </a:bodyPr>
          <a:lstStyle/>
          <a:p>
            <a:r>
              <a:rPr lang="en-US" altLang="zh-TW" dirty="0" smtClean="0"/>
              <a:t>x = </a:t>
            </a:r>
            <a:r>
              <a:rPr lang="en-US" altLang="zh-TW" dirty="0" err="1" smtClean="0"/>
              <a:t>np.arange</a:t>
            </a:r>
            <a:r>
              <a:rPr lang="en-US" altLang="zh-TW" dirty="0" smtClean="0"/>
              <a:t>(0.0, 20.0, 0.1)</a:t>
            </a:r>
          </a:p>
          <a:p>
            <a:r>
              <a:rPr lang="en-US" altLang="zh-TW" dirty="0" smtClean="0"/>
              <a:t>y = function_1(x)</a:t>
            </a:r>
          </a:p>
          <a:p>
            <a:r>
              <a:rPr lang="en-US" altLang="zh-TW" dirty="0" err="1" smtClean="0"/>
              <a:t>plt.xlabel</a:t>
            </a:r>
            <a:r>
              <a:rPr lang="en-US" altLang="zh-TW" dirty="0" smtClean="0"/>
              <a:t>("x")</a:t>
            </a:r>
          </a:p>
          <a:p>
            <a:r>
              <a:rPr lang="en-US" altLang="zh-TW" dirty="0" err="1" smtClean="0"/>
              <a:t>plt.ylabel</a:t>
            </a:r>
            <a:r>
              <a:rPr lang="en-US" altLang="zh-TW" dirty="0" smtClean="0"/>
              <a:t>("f(x)")</a:t>
            </a:r>
          </a:p>
          <a:p>
            <a:endParaRPr lang="en-US" altLang="zh-TW" dirty="0" smtClean="0"/>
          </a:p>
          <a:p>
            <a:r>
              <a:rPr lang="en-US" altLang="zh-TW" dirty="0" err="1" smtClean="0"/>
              <a:t>tf</a:t>
            </a:r>
            <a:r>
              <a:rPr lang="en-US" altLang="zh-TW" dirty="0" smtClean="0"/>
              <a:t> = </a:t>
            </a:r>
            <a:r>
              <a:rPr lang="en-US" altLang="zh-TW" dirty="0" err="1" smtClean="0"/>
              <a:t>tangent_line</a:t>
            </a:r>
            <a:r>
              <a:rPr lang="en-US" altLang="zh-TW" dirty="0" smtClean="0"/>
              <a:t>(function_1, </a:t>
            </a:r>
            <a:r>
              <a:rPr lang="en-US" altLang="zh-TW" b="1" dirty="0" smtClean="0">
                <a:solidFill>
                  <a:srgbClr val="FF0000"/>
                </a:solidFill>
                <a:effectLst>
                  <a:outerShdw blurRad="38100" dist="38100" dir="2700000" algn="tl">
                    <a:srgbClr val="000000">
                      <a:alpha val="43137"/>
                    </a:srgbClr>
                  </a:outerShdw>
                </a:effectLst>
              </a:rPr>
              <a:t>5</a:t>
            </a:r>
            <a:r>
              <a:rPr lang="en-US" altLang="zh-TW" dirty="0" smtClean="0"/>
              <a:t>)</a:t>
            </a:r>
          </a:p>
          <a:p>
            <a:r>
              <a:rPr lang="en-US" altLang="zh-TW" dirty="0" smtClean="0"/>
              <a:t>y2 = </a:t>
            </a:r>
            <a:r>
              <a:rPr lang="en-US" altLang="zh-TW" dirty="0" err="1" smtClean="0"/>
              <a:t>tf</a:t>
            </a:r>
            <a:r>
              <a:rPr lang="en-US" altLang="zh-TW" dirty="0" smtClean="0"/>
              <a:t>(x)</a:t>
            </a:r>
          </a:p>
          <a:p>
            <a:endParaRPr lang="en-US" altLang="zh-TW" dirty="0" smtClean="0"/>
          </a:p>
          <a:p>
            <a:r>
              <a:rPr lang="en-US" altLang="zh-TW" dirty="0" err="1" smtClean="0"/>
              <a:t>plt.plot</a:t>
            </a:r>
            <a:r>
              <a:rPr lang="en-US" altLang="zh-TW" dirty="0" smtClean="0"/>
              <a:t>(x, y)</a:t>
            </a:r>
          </a:p>
          <a:p>
            <a:r>
              <a:rPr lang="en-US" altLang="zh-TW" dirty="0" err="1" smtClean="0"/>
              <a:t>plt.plot</a:t>
            </a:r>
            <a:r>
              <a:rPr lang="en-US" altLang="zh-TW" dirty="0" smtClean="0"/>
              <a:t>(x, y2)</a:t>
            </a:r>
          </a:p>
          <a:p>
            <a:r>
              <a:rPr lang="en-US" altLang="zh-TW" dirty="0" err="1" smtClean="0"/>
              <a:t>plt.show</a:t>
            </a:r>
            <a:r>
              <a:rPr lang="en-US" altLang="zh-TW" dirty="0" smtClean="0"/>
              <a:t>()</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6634" y="3479030"/>
            <a:ext cx="4827100" cy="3378970"/>
          </a:xfrm>
          <a:prstGeom prst="rect">
            <a:avLst/>
          </a:prstGeom>
        </p:spPr>
      </p:pic>
      <p:cxnSp>
        <p:nvCxnSpPr>
          <p:cNvPr id="6" name="直線接點 5"/>
          <p:cNvCxnSpPr/>
          <p:nvPr/>
        </p:nvCxnSpPr>
        <p:spPr>
          <a:xfrm flipH="1" flipV="1">
            <a:off x="5495733" y="5329881"/>
            <a:ext cx="8238" cy="102973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24184" y="169600"/>
            <a:ext cx="4812536" cy="584775"/>
          </a:xfrm>
          <a:prstGeom prst="rect">
            <a:avLst/>
          </a:prstGeom>
        </p:spPr>
        <p:txBody>
          <a:bodyPr wrap="none">
            <a:spAutoFit/>
          </a:bodyPr>
          <a:lstStyle/>
          <a:p>
            <a:r>
              <a:rPr lang="zh-TW" altLang="en-US" sz="3200" b="1" dirty="0" smtClean="0">
                <a:effectLst>
                  <a:outerShdw blurRad="38100" dist="38100" dir="2700000" algn="tl">
                    <a:srgbClr val="000000">
                      <a:alpha val="43137"/>
                    </a:srgbClr>
                  </a:outerShdw>
                </a:effectLst>
              </a:rPr>
              <a:t>微分的意義</a:t>
            </a:r>
            <a:r>
              <a:rPr lang="en-US" altLang="zh-TW" sz="3200" b="1" dirty="0" smtClean="0">
                <a:effectLst>
                  <a:outerShdw blurRad="38100" dist="38100" dir="2700000" algn="tl">
                    <a:srgbClr val="000000">
                      <a:alpha val="43137"/>
                    </a:srgbClr>
                  </a:outerShdw>
                </a:effectLst>
              </a:rPr>
              <a:t>:</a:t>
            </a:r>
            <a:r>
              <a:rPr lang="zh-TW" altLang="en-US" sz="3200" b="1" dirty="0" smtClean="0">
                <a:effectLst>
                  <a:outerShdw blurRad="38100" dist="38100" dir="2700000" algn="tl">
                    <a:srgbClr val="000000">
                      <a:alpha val="43137"/>
                    </a:srgbClr>
                  </a:outerShdw>
                </a:effectLst>
              </a:rPr>
              <a:t>哪一點的斜率</a:t>
            </a:r>
            <a:endParaRPr lang="zh-TW" altLang="en-US" sz="3200" b="1" dirty="0">
              <a:effectLst>
                <a:outerShdw blurRad="38100" dist="38100" dir="2700000" algn="tl">
                  <a:srgbClr val="000000">
                    <a:alpha val="43137"/>
                  </a:srgbClr>
                </a:outerShdw>
              </a:effectLst>
            </a:endParaRPr>
          </a:p>
        </p:txBody>
      </p:sp>
      <p:sp>
        <p:nvSpPr>
          <p:cNvPr id="8" name="矩形 7"/>
          <p:cNvSpPr/>
          <p:nvPr/>
        </p:nvSpPr>
        <p:spPr>
          <a:xfrm>
            <a:off x="4453920" y="3723387"/>
            <a:ext cx="3480440" cy="646331"/>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練習</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畫看看在不同點的數值微分</a:t>
            </a:r>
            <a:endParaRPr lang="en-US" altLang="zh-TW" b="1" dirty="0" smtClean="0">
              <a:effectLst>
                <a:outerShdw blurRad="38100" dist="38100" dir="2700000" algn="tl">
                  <a:srgbClr val="000000">
                    <a:alpha val="43137"/>
                  </a:srgbClr>
                </a:outerShdw>
              </a:effectLst>
            </a:endParaRPr>
          </a:p>
          <a:p>
            <a:r>
              <a:rPr lang="en-US" altLang="zh-TW" b="1" dirty="0" smtClean="0">
                <a:effectLst>
                  <a:outerShdw blurRad="38100" dist="38100" dir="2700000" algn="tl">
                    <a:srgbClr val="000000">
                      <a:alpha val="43137"/>
                    </a:srgbClr>
                  </a:outerShdw>
                </a:effectLst>
              </a:rPr>
              <a:t>x=3,9,15</a:t>
            </a:r>
            <a:endParaRPr lang="zh-TW" altLang="en-US" b="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9" name="矩形 8"/>
              <p:cNvSpPr/>
              <p:nvPr/>
            </p:nvSpPr>
            <p:spPr>
              <a:xfrm>
                <a:off x="322851" y="881160"/>
                <a:ext cx="3835794" cy="707886"/>
              </a:xfrm>
              <a:prstGeom prst="rect">
                <a:avLst/>
              </a:prstGeom>
            </p:spPr>
            <p:txBody>
              <a:bodyPr wrap="none">
                <a:spAutoFit/>
              </a:bodyPr>
              <a:lstStyle/>
              <a:p>
                <a14:m>
                  <m:oMath xmlns:m="http://schemas.openxmlformats.org/officeDocument/2006/math">
                    <m:r>
                      <a:rPr lang="en-US" altLang="zh-TW" sz="4000" b="0" i="1" smtClean="0">
                        <a:latin typeface="Cambria Math" panose="02040503050406030204" pitchFamily="18" charset="0"/>
                      </a:rPr>
                      <m:t>𝑦</m:t>
                    </m:r>
                    <m:r>
                      <a:rPr lang="en-US" altLang="zh-TW" sz="4000" b="0" i="1" smtClean="0">
                        <a:latin typeface="Cambria Math" panose="02040503050406030204" pitchFamily="18" charset="0"/>
                      </a:rPr>
                      <m:t>=0.01</m:t>
                    </m:r>
                    <m:sSup>
                      <m:sSupPr>
                        <m:ctrlPr>
                          <a:rPr lang="en-US" altLang="zh-TW" sz="4000" i="1" smtClean="0">
                            <a:latin typeface="Cambria Math" panose="02040503050406030204" pitchFamily="18" charset="0"/>
                          </a:rPr>
                        </m:ctrlPr>
                      </m:sSupPr>
                      <m:e>
                        <m:r>
                          <a:rPr lang="en-US" altLang="zh-TW" sz="4000" b="0" i="1" smtClean="0">
                            <a:latin typeface="Cambria Math" panose="02040503050406030204" pitchFamily="18" charset="0"/>
                          </a:rPr>
                          <m:t>𝑥</m:t>
                        </m:r>
                      </m:e>
                      <m:sup>
                        <m:r>
                          <a:rPr lang="en-US" altLang="zh-TW" sz="4000" b="0" i="1" smtClean="0">
                            <a:latin typeface="Cambria Math" panose="02040503050406030204" pitchFamily="18" charset="0"/>
                          </a:rPr>
                          <m:t>2</m:t>
                        </m:r>
                      </m:sup>
                    </m:sSup>
                  </m:oMath>
                </a14:m>
                <a:r>
                  <a:rPr lang="en-US" altLang="zh-TW" sz="4000" dirty="0" smtClean="0"/>
                  <a:t>+0.1</a:t>
                </a:r>
                <a14:m>
                  <m:oMath xmlns:m="http://schemas.openxmlformats.org/officeDocument/2006/math">
                    <m:r>
                      <a:rPr lang="en-US" altLang="zh-TW" sz="4000" b="0" i="1" smtClean="0">
                        <a:latin typeface="Cambria Math" panose="02040503050406030204" pitchFamily="18" charset="0"/>
                      </a:rPr>
                      <m:t>𝑥</m:t>
                    </m:r>
                  </m:oMath>
                </a14:m>
                <a:endParaRPr lang="zh-TW" altLang="en-US" sz="4000" dirty="0"/>
              </a:p>
            </p:txBody>
          </p:sp>
        </mc:Choice>
        <mc:Fallback xmlns="">
          <p:sp>
            <p:nvSpPr>
              <p:cNvPr id="9" name="矩形 8"/>
              <p:cNvSpPr>
                <a:spLocks noRot="1" noChangeAspect="1" noMove="1" noResize="1" noEditPoints="1" noAdjustHandles="1" noChangeArrowheads="1" noChangeShapeType="1" noTextEdit="1"/>
              </p:cNvSpPr>
              <p:nvPr/>
            </p:nvSpPr>
            <p:spPr>
              <a:xfrm>
                <a:off x="322851" y="881160"/>
                <a:ext cx="3835794" cy="707886"/>
              </a:xfrm>
              <a:prstGeom prst="rect">
                <a:avLst/>
              </a:prstGeom>
              <a:blipFill rotWithShape="0">
                <a:blip r:embed="rId3"/>
                <a:stretch>
                  <a:fillRect t="-14655" b="-3706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103070" y="5096615"/>
                <a:ext cx="1478675" cy="12552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TW" sz="3200" b="0" i="1" smtClean="0">
                              <a:latin typeface="Cambria Math" panose="02040503050406030204" pitchFamily="18" charset="0"/>
                            </a:rPr>
                          </m:ctrlPr>
                        </m:sSubPr>
                        <m:e>
                          <m:d>
                            <m:dPr>
                              <m:begChr m:val=""/>
                              <m:endChr m:val="|"/>
                              <m:ctrlPr>
                                <a:rPr lang="en-US" altLang="zh-TW" sz="3200" b="0" i="1" smtClean="0">
                                  <a:latin typeface="Cambria Math" panose="02040503050406030204" pitchFamily="18" charset="0"/>
                                </a:rPr>
                              </m:ctrlPr>
                            </m:dPr>
                            <m:e>
                              <m:f>
                                <m:fPr>
                                  <m:ctrlPr>
                                    <a:rPr lang="en-US" altLang="zh-TW" sz="3200" b="0" i="1" smtClean="0">
                                      <a:latin typeface="Cambria Math" panose="02040503050406030204" pitchFamily="18" charset="0"/>
                                    </a:rPr>
                                  </m:ctrlPr>
                                </m:fPr>
                                <m:num>
                                  <m:r>
                                    <a:rPr lang="en-US" altLang="zh-TW" sz="3200" b="0" i="1" smtClean="0">
                                      <a:latin typeface="Cambria Math" panose="02040503050406030204" pitchFamily="18" charset="0"/>
                                    </a:rPr>
                                    <m:t>𝑑𝑦</m:t>
                                  </m:r>
                                </m:num>
                                <m:den>
                                  <m:r>
                                    <a:rPr lang="en-US" altLang="zh-TW" sz="3200" b="0" i="1" smtClean="0">
                                      <a:latin typeface="Cambria Math" panose="02040503050406030204" pitchFamily="18" charset="0"/>
                                    </a:rPr>
                                    <m:t>𝑑𝑥</m:t>
                                  </m:r>
                                </m:den>
                              </m:f>
                            </m:e>
                          </m:d>
                        </m:e>
                        <m:sub>
                          <m:r>
                            <a:rPr lang="en-US" altLang="zh-TW" sz="3200" b="0" i="1" smtClean="0">
                              <a:latin typeface="Cambria Math" panose="02040503050406030204" pitchFamily="18" charset="0"/>
                            </a:rPr>
                            <m:t>𝑥</m:t>
                          </m:r>
                          <m:r>
                            <a:rPr lang="en-US" altLang="zh-TW" sz="3200" b="0" i="1" smtClean="0">
                              <a:latin typeface="Cambria Math" panose="02040503050406030204" pitchFamily="18" charset="0"/>
                            </a:rPr>
                            <m:t>=5</m:t>
                          </m:r>
                        </m:sub>
                      </m:sSub>
                    </m:oMath>
                  </m:oMathPara>
                </a14:m>
                <a:endParaRPr lang="zh-TW" altLang="en-US" sz="3200" dirty="0"/>
              </a:p>
            </p:txBody>
          </p:sp>
        </mc:Choice>
        <mc:Fallback xmlns="">
          <p:sp>
            <p:nvSpPr>
              <p:cNvPr id="10" name="矩形 9"/>
              <p:cNvSpPr>
                <a:spLocks noRot="1" noChangeAspect="1" noMove="1" noResize="1" noEditPoints="1" noAdjustHandles="1" noChangeArrowheads="1" noChangeShapeType="1" noTextEdit="1"/>
              </p:cNvSpPr>
              <p:nvPr/>
            </p:nvSpPr>
            <p:spPr>
              <a:xfrm>
                <a:off x="7103070" y="5096615"/>
                <a:ext cx="1478675" cy="1255215"/>
              </a:xfrm>
              <a:prstGeom prst="rect">
                <a:avLst/>
              </a:prstGeom>
              <a:blipFill rotWithShape="0">
                <a:blip r:embed="rId4"/>
                <a:stretch>
                  <a:fillRect/>
                </a:stretch>
              </a:blipFill>
            </p:spPr>
            <p:txBody>
              <a:bodyPr/>
              <a:lstStyle/>
              <a:p>
                <a:r>
                  <a:rPr lang="zh-TW" altLang="en-US">
                    <a:noFill/>
                  </a:rPr>
                  <a:t> </a:t>
                </a:r>
              </a:p>
            </p:txBody>
          </p:sp>
        </mc:Fallback>
      </mc:AlternateContent>
      <p:sp>
        <p:nvSpPr>
          <p:cNvPr id="11" name="投影片編號版面配置區 10"/>
          <p:cNvSpPr>
            <a:spLocks noGrp="1"/>
          </p:cNvSpPr>
          <p:nvPr>
            <p:ph type="sldNum" sz="quarter" idx="12"/>
          </p:nvPr>
        </p:nvSpPr>
        <p:spPr/>
        <p:txBody>
          <a:bodyPr/>
          <a:lstStyle/>
          <a:p>
            <a:fld id="{EBA660C4-8EC1-4890-874E-5CA0D19E2E89}" type="slidenum">
              <a:rPr lang="zh-TW" altLang="en-US" smtClean="0"/>
              <a:t>39</a:t>
            </a:fld>
            <a:endParaRPr lang="zh-TW" altLang="en-US"/>
          </a:p>
        </p:txBody>
      </p:sp>
    </p:spTree>
    <p:extLst>
      <p:ext uri="{BB962C8B-B14F-4D97-AF65-F5344CB8AC3E}">
        <p14:creationId xmlns:p14="http://schemas.microsoft.com/office/powerpoint/2010/main" val="25725489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429440" y="2767629"/>
            <a:ext cx="6285119" cy="2308324"/>
          </a:xfrm>
          <a:prstGeom prst="rect">
            <a:avLst/>
          </a:prstGeom>
        </p:spPr>
        <p:txBody>
          <a:bodyPr wrap="none">
            <a:spAutoFit/>
          </a:bodyPr>
          <a:lstStyle/>
          <a:p>
            <a:r>
              <a:rPr lang="en-US" altLang="zh-TW" sz="7200" b="1" dirty="0" smtClean="0">
                <a:solidFill>
                  <a:schemeClr val="bg1"/>
                </a:solidFill>
                <a:effectLst>
                  <a:outerShdw blurRad="38100" dist="38100" dir="2700000" algn="tl">
                    <a:srgbClr val="000000">
                      <a:alpha val="43137"/>
                    </a:srgbClr>
                  </a:outerShdw>
                </a:effectLst>
              </a:rPr>
              <a:t>Neural Network</a:t>
            </a:r>
          </a:p>
          <a:p>
            <a:r>
              <a:rPr lang="en-US" altLang="zh-TW" sz="7200" b="1" dirty="0" smtClean="0">
                <a:solidFill>
                  <a:schemeClr val="bg1"/>
                </a:solidFill>
                <a:effectLst>
                  <a:outerShdw blurRad="38100" dist="38100" dir="2700000" algn="tl">
                    <a:srgbClr val="000000">
                      <a:alpha val="43137"/>
                    </a:srgbClr>
                  </a:outerShdw>
                </a:effectLst>
              </a:rPr>
              <a:t>zoo</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4</a:t>
            </a:fld>
            <a:endParaRPr lang="zh-TW" altLang="en-US"/>
          </a:p>
        </p:txBody>
      </p:sp>
    </p:spTree>
    <p:extLst>
      <p:ext uri="{BB962C8B-B14F-4D97-AF65-F5344CB8AC3E}">
        <p14:creationId xmlns:p14="http://schemas.microsoft.com/office/powerpoint/2010/main" val="3439189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4013012"/>
            <a:ext cx="9144000" cy="2654488"/>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矩形 13"/>
          <p:cNvSpPr/>
          <p:nvPr/>
        </p:nvSpPr>
        <p:spPr>
          <a:xfrm>
            <a:off x="0" y="311549"/>
            <a:ext cx="9144000" cy="128865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7" name="矩形 6"/>
              <p:cNvSpPr/>
              <p:nvPr/>
            </p:nvSpPr>
            <p:spPr>
              <a:xfrm>
                <a:off x="178443" y="577607"/>
                <a:ext cx="3835794" cy="707886"/>
              </a:xfrm>
              <a:prstGeom prst="rect">
                <a:avLst/>
              </a:prstGeom>
            </p:spPr>
            <p:txBody>
              <a:bodyPr wrap="none">
                <a:spAutoFit/>
              </a:bodyPr>
              <a:lstStyle/>
              <a:p>
                <a14:m>
                  <m:oMath xmlns:m="http://schemas.openxmlformats.org/officeDocument/2006/math">
                    <m:r>
                      <a:rPr lang="en-US" altLang="zh-TW" sz="4000" b="0" i="1" smtClean="0">
                        <a:latin typeface="Cambria Math" panose="02040503050406030204" pitchFamily="18" charset="0"/>
                      </a:rPr>
                      <m:t>𝑦</m:t>
                    </m:r>
                    <m:r>
                      <a:rPr lang="en-US" altLang="zh-TW" sz="4000" b="0" i="1" smtClean="0">
                        <a:latin typeface="Cambria Math" panose="02040503050406030204" pitchFamily="18" charset="0"/>
                      </a:rPr>
                      <m:t>=0.01</m:t>
                    </m:r>
                    <m:sSup>
                      <m:sSupPr>
                        <m:ctrlPr>
                          <a:rPr lang="en-US" altLang="zh-TW" sz="4000" i="1" smtClean="0">
                            <a:latin typeface="Cambria Math" panose="02040503050406030204" pitchFamily="18" charset="0"/>
                          </a:rPr>
                        </m:ctrlPr>
                      </m:sSupPr>
                      <m:e>
                        <m:r>
                          <a:rPr lang="en-US" altLang="zh-TW" sz="4000" b="0" i="1" smtClean="0">
                            <a:latin typeface="Cambria Math" panose="02040503050406030204" pitchFamily="18" charset="0"/>
                          </a:rPr>
                          <m:t>𝑥</m:t>
                        </m:r>
                      </m:e>
                      <m:sup>
                        <m:r>
                          <a:rPr lang="en-US" altLang="zh-TW" sz="4000" b="0" i="1" smtClean="0">
                            <a:latin typeface="Cambria Math" panose="02040503050406030204" pitchFamily="18" charset="0"/>
                          </a:rPr>
                          <m:t>2</m:t>
                        </m:r>
                      </m:sup>
                    </m:sSup>
                  </m:oMath>
                </a14:m>
                <a:r>
                  <a:rPr lang="en-US" altLang="zh-TW" sz="4000" dirty="0" smtClean="0"/>
                  <a:t>+0.1</a:t>
                </a:r>
                <a14:m>
                  <m:oMath xmlns:m="http://schemas.openxmlformats.org/officeDocument/2006/math">
                    <m:r>
                      <a:rPr lang="en-US" altLang="zh-TW" sz="4000" b="0" i="1" smtClean="0">
                        <a:latin typeface="Cambria Math" panose="02040503050406030204" pitchFamily="18" charset="0"/>
                      </a:rPr>
                      <m:t>𝑥</m:t>
                    </m:r>
                  </m:oMath>
                </a14:m>
                <a:endParaRPr lang="zh-TW" altLang="en-US" sz="4000" dirty="0"/>
              </a:p>
            </p:txBody>
          </p:sp>
        </mc:Choice>
        <mc:Fallback xmlns="">
          <p:sp>
            <p:nvSpPr>
              <p:cNvPr id="7" name="矩形 6"/>
              <p:cNvSpPr>
                <a:spLocks noRot="1" noChangeAspect="1" noMove="1" noResize="1" noEditPoints="1" noAdjustHandles="1" noChangeArrowheads="1" noChangeShapeType="1" noTextEdit="1"/>
              </p:cNvSpPr>
              <p:nvPr/>
            </p:nvSpPr>
            <p:spPr>
              <a:xfrm>
                <a:off x="178443" y="577607"/>
                <a:ext cx="3835794" cy="707886"/>
              </a:xfrm>
              <a:prstGeom prst="rect">
                <a:avLst/>
              </a:prstGeom>
              <a:blipFill rotWithShape="0">
                <a:blip r:embed="rId8"/>
                <a:stretch>
                  <a:fillRect t="-14655" b="-37069"/>
                </a:stretch>
              </a:blipFill>
            </p:spPr>
            <p:txBody>
              <a:bodyPr/>
              <a:lstStyle/>
              <a:p>
                <a:r>
                  <a:rPr lang="zh-TW" altLang="en-US">
                    <a:noFill/>
                  </a:rPr>
                  <a:t> </a:t>
                </a:r>
              </a:p>
            </p:txBody>
          </p:sp>
        </mc:Fallback>
      </mc:AlternateContent>
      <p:sp>
        <p:nvSpPr>
          <p:cNvPr id="8" name="矩形 7"/>
          <p:cNvSpPr/>
          <p:nvPr/>
        </p:nvSpPr>
        <p:spPr>
          <a:xfrm>
            <a:off x="2516319" y="5429820"/>
            <a:ext cx="5470344" cy="584775"/>
          </a:xfrm>
          <a:prstGeom prst="rect">
            <a:avLst/>
          </a:prstGeom>
        </p:spPr>
        <p:txBody>
          <a:bodyPr wrap="none">
            <a:spAutoFit/>
          </a:bodyPr>
          <a:lstStyle/>
          <a:p>
            <a:r>
              <a:rPr lang="en-US" altLang="zh-TW" sz="3200" dirty="0" err="1" smtClean="0"/>
              <a:t>numerical_diff</a:t>
            </a:r>
            <a:r>
              <a:rPr lang="en-US" altLang="zh-TW" sz="3200" dirty="0" smtClean="0"/>
              <a:t>(function_1, </a:t>
            </a:r>
            <a:r>
              <a:rPr lang="en-US" altLang="zh-TW" sz="3200" b="1" dirty="0" smtClean="0">
                <a:solidFill>
                  <a:srgbClr val="FF0000"/>
                </a:solidFill>
                <a:effectLst>
                  <a:outerShdw blurRad="38100" dist="38100" dir="2700000" algn="tl">
                    <a:srgbClr val="000000">
                      <a:alpha val="43137"/>
                    </a:srgbClr>
                  </a:outerShdw>
                </a:effectLst>
              </a:rPr>
              <a:t>5</a:t>
            </a:r>
            <a:r>
              <a:rPr lang="en-US" altLang="zh-TW" sz="3200" dirty="0" smtClean="0"/>
              <a:t>)=?</a:t>
            </a:r>
          </a:p>
        </p:txBody>
      </p:sp>
      <p:sp>
        <p:nvSpPr>
          <p:cNvPr id="9" name="矩形 8"/>
          <p:cNvSpPr/>
          <p:nvPr/>
        </p:nvSpPr>
        <p:spPr>
          <a:xfrm>
            <a:off x="2516319" y="6014595"/>
            <a:ext cx="5678734" cy="584775"/>
          </a:xfrm>
          <a:prstGeom prst="rect">
            <a:avLst/>
          </a:prstGeom>
        </p:spPr>
        <p:txBody>
          <a:bodyPr wrap="none">
            <a:spAutoFit/>
          </a:bodyPr>
          <a:lstStyle/>
          <a:p>
            <a:r>
              <a:rPr lang="en-US" altLang="zh-TW" sz="3200" dirty="0" err="1" smtClean="0"/>
              <a:t>numerical_diff</a:t>
            </a:r>
            <a:r>
              <a:rPr lang="en-US" altLang="zh-TW" sz="3200" dirty="0" smtClean="0"/>
              <a:t>(function_1, </a:t>
            </a:r>
            <a:r>
              <a:rPr lang="en-US" altLang="zh-TW" sz="3200" b="1" dirty="0" smtClean="0">
                <a:solidFill>
                  <a:srgbClr val="FF0000"/>
                </a:solidFill>
                <a:effectLst>
                  <a:outerShdw blurRad="38100" dist="38100" dir="2700000" algn="tl">
                    <a:srgbClr val="000000">
                      <a:alpha val="43137"/>
                    </a:srgbClr>
                  </a:outerShdw>
                </a:effectLst>
              </a:rPr>
              <a:t>10</a:t>
            </a:r>
            <a:r>
              <a:rPr lang="en-US" altLang="zh-TW" sz="3200" dirty="0" smtClean="0"/>
              <a:t>)=?</a:t>
            </a:r>
          </a:p>
        </p:txBody>
      </p:sp>
      <p:sp>
        <p:nvSpPr>
          <p:cNvPr id="10" name="矩形 9"/>
          <p:cNvSpPr/>
          <p:nvPr/>
        </p:nvSpPr>
        <p:spPr>
          <a:xfrm>
            <a:off x="2387308" y="4109121"/>
            <a:ext cx="5705475" cy="1200329"/>
          </a:xfrm>
          <a:prstGeom prst="rect">
            <a:avLst/>
          </a:prstGeom>
        </p:spPr>
        <p:txBody>
          <a:bodyPr wrap="square">
            <a:spAutoFit/>
          </a:bodyPr>
          <a:lstStyle/>
          <a:p>
            <a:r>
              <a:rPr lang="en-US" altLang="zh-TW" sz="3600" dirty="0" err="1" smtClean="0"/>
              <a:t>def</a:t>
            </a:r>
            <a:r>
              <a:rPr lang="en-US" altLang="zh-TW" sz="3600" dirty="0" smtClean="0"/>
              <a:t> function_1(x):</a:t>
            </a:r>
          </a:p>
          <a:p>
            <a:r>
              <a:rPr lang="en-US" altLang="zh-TW" sz="3600" dirty="0" smtClean="0"/>
              <a:t>    return 0.01*x**2 + 0.1*x </a:t>
            </a:r>
          </a:p>
        </p:txBody>
      </p:sp>
      <mc:AlternateContent xmlns:mc="http://schemas.openxmlformats.org/markup-compatibility/2006" xmlns:a14="http://schemas.microsoft.com/office/drawing/2010/main">
        <mc:Choice Requires="a14">
          <p:sp>
            <p:nvSpPr>
              <p:cNvPr id="11" name="矩形 10"/>
              <p:cNvSpPr/>
              <p:nvPr/>
            </p:nvSpPr>
            <p:spPr>
              <a:xfrm>
                <a:off x="5064720" y="485752"/>
                <a:ext cx="1692002" cy="892937"/>
              </a:xfrm>
              <a:prstGeom prst="rect">
                <a:avLst/>
              </a:prstGeom>
            </p:spPr>
            <p:txBody>
              <a:bodyPr wrap="none">
                <a:spAutoFit/>
              </a:bodyPr>
              <a:lstStyle/>
              <a:p>
                <a14:m>
                  <m:oMath xmlns:m="http://schemas.openxmlformats.org/officeDocument/2006/math">
                    <m:sSub>
                      <m:sSubPr>
                        <m:ctrlPr>
                          <a:rPr lang="en-US" altLang="zh-TW" sz="3200" b="0" i="1" smtClean="0">
                            <a:latin typeface="Cambria Math" panose="02040503050406030204" pitchFamily="18" charset="0"/>
                          </a:rPr>
                        </m:ctrlPr>
                      </m:sSubPr>
                      <m:e>
                        <m:d>
                          <m:dPr>
                            <m:begChr m:val=""/>
                            <m:endChr m:val="|"/>
                            <m:ctrlPr>
                              <a:rPr lang="en-US" altLang="zh-TW" sz="3200" b="0" i="1" smtClean="0">
                                <a:latin typeface="Cambria Math" panose="02040503050406030204" pitchFamily="18" charset="0"/>
                              </a:rPr>
                            </m:ctrlPr>
                          </m:dPr>
                          <m:e>
                            <m:f>
                              <m:fPr>
                                <m:ctrlPr>
                                  <a:rPr lang="en-US" altLang="zh-TW" sz="3200" b="0" i="1" smtClean="0">
                                    <a:latin typeface="Cambria Math" panose="02040503050406030204" pitchFamily="18" charset="0"/>
                                  </a:rPr>
                                </m:ctrlPr>
                              </m:fPr>
                              <m:num>
                                <m:r>
                                  <a:rPr lang="en-US" altLang="zh-TW" sz="3200" b="0" i="1" smtClean="0">
                                    <a:latin typeface="Cambria Math" panose="02040503050406030204" pitchFamily="18" charset="0"/>
                                  </a:rPr>
                                  <m:t>𝑑𝑦</m:t>
                                </m:r>
                              </m:num>
                              <m:den>
                                <m:r>
                                  <a:rPr lang="en-US" altLang="zh-TW" sz="3200" b="0" i="1" smtClean="0">
                                    <a:latin typeface="Cambria Math" panose="02040503050406030204" pitchFamily="18" charset="0"/>
                                  </a:rPr>
                                  <m:t>𝑑𝑥</m:t>
                                </m:r>
                              </m:den>
                            </m:f>
                          </m:e>
                        </m:d>
                      </m:e>
                      <m:sub>
                        <m:r>
                          <a:rPr lang="en-US" altLang="zh-TW" sz="3200" b="0" i="1" smtClean="0">
                            <a:latin typeface="Cambria Math" panose="02040503050406030204" pitchFamily="18" charset="0"/>
                          </a:rPr>
                          <m:t>𝑥</m:t>
                        </m:r>
                        <m:r>
                          <a:rPr lang="en-US" altLang="zh-TW" sz="3200" b="0" i="1" smtClean="0">
                            <a:latin typeface="Cambria Math" panose="02040503050406030204" pitchFamily="18" charset="0"/>
                          </a:rPr>
                          <m:t>=5</m:t>
                        </m:r>
                      </m:sub>
                    </m:sSub>
                  </m:oMath>
                </a14:m>
                <a:r>
                  <a:rPr lang="en-US" altLang="zh-TW" sz="3200" dirty="0" smtClean="0"/>
                  <a:t>=?</a:t>
                </a:r>
                <a:endParaRPr lang="zh-TW" altLang="en-US" sz="3200" dirty="0"/>
              </a:p>
            </p:txBody>
          </p:sp>
        </mc:Choice>
        <mc:Fallback xmlns="">
          <p:sp>
            <p:nvSpPr>
              <p:cNvPr id="11" name="矩形 10"/>
              <p:cNvSpPr>
                <a:spLocks noRot="1" noChangeAspect="1" noMove="1" noResize="1" noEditPoints="1" noAdjustHandles="1" noChangeArrowheads="1" noChangeShapeType="1" noTextEdit="1"/>
              </p:cNvSpPr>
              <p:nvPr/>
            </p:nvSpPr>
            <p:spPr>
              <a:xfrm>
                <a:off x="5064720" y="485752"/>
                <a:ext cx="1692002" cy="892937"/>
              </a:xfrm>
              <a:prstGeom prst="rect">
                <a:avLst/>
              </a:prstGeom>
              <a:blipFill rotWithShape="0">
                <a:blip r:embed="rId9"/>
                <a:stretch>
                  <a:fillRect r="-8303" b="-27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160220" y="485752"/>
                <a:ext cx="1865126" cy="892937"/>
              </a:xfrm>
              <a:prstGeom prst="rect">
                <a:avLst/>
              </a:prstGeom>
            </p:spPr>
            <p:txBody>
              <a:bodyPr wrap="none">
                <a:spAutoFit/>
              </a:bodyPr>
              <a:lstStyle/>
              <a:p>
                <a14:m>
                  <m:oMath xmlns:m="http://schemas.openxmlformats.org/officeDocument/2006/math">
                    <m:sSub>
                      <m:sSubPr>
                        <m:ctrlPr>
                          <a:rPr lang="en-US" altLang="zh-TW" sz="3200" b="0" i="1" smtClean="0">
                            <a:latin typeface="Cambria Math" panose="02040503050406030204" pitchFamily="18" charset="0"/>
                          </a:rPr>
                        </m:ctrlPr>
                      </m:sSubPr>
                      <m:e>
                        <m:d>
                          <m:dPr>
                            <m:begChr m:val=""/>
                            <m:endChr m:val="|"/>
                            <m:ctrlPr>
                              <a:rPr lang="en-US" altLang="zh-TW" sz="3200" b="0" i="1" smtClean="0">
                                <a:latin typeface="Cambria Math" panose="02040503050406030204" pitchFamily="18" charset="0"/>
                              </a:rPr>
                            </m:ctrlPr>
                          </m:dPr>
                          <m:e>
                            <m:f>
                              <m:fPr>
                                <m:ctrlPr>
                                  <a:rPr lang="en-US" altLang="zh-TW" sz="3200" b="0" i="1" smtClean="0">
                                    <a:latin typeface="Cambria Math" panose="02040503050406030204" pitchFamily="18" charset="0"/>
                                  </a:rPr>
                                </m:ctrlPr>
                              </m:fPr>
                              <m:num>
                                <m:r>
                                  <a:rPr lang="en-US" altLang="zh-TW" sz="3200" b="0" i="1" smtClean="0">
                                    <a:latin typeface="Cambria Math" panose="02040503050406030204" pitchFamily="18" charset="0"/>
                                  </a:rPr>
                                  <m:t>𝑑𝑦</m:t>
                                </m:r>
                              </m:num>
                              <m:den>
                                <m:r>
                                  <a:rPr lang="en-US" altLang="zh-TW" sz="3200" b="0" i="1" smtClean="0">
                                    <a:latin typeface="Cambria Math" panose="02040503050406030204" pitchFamily="18" charset="0"/>
                                  </a:rPr>
                                  <m:t>𝑑𝑥</m:t>
                                </m:r>
                              </m:den>
                            </m:f>
                          </m:e>
                        </m:d>
                      </m:e>
                      <m:sub>
                        <m:r>
                          <a:rPr lang="en-US" altLang="zh-TW" sz="3200" b="0" i="1" smtClean="0">
                            <a:latin typeface="Cambria Math" panose="02040503050406030204" pitchFamily="18" charset="0"/>
                          </a:rPr>
                          <m:t>𝑥</m:t>
                        </m:r>
                        <m:r>
                          <a:rPr lang="en-US" altLang="zh-TW" sz="3200" b="0" i="1" smtClean="0">
                            <a:latin typeface="Cambria Math" panose="02040503050406030204" pitchFamily="18" charset="0"/>
                          </a:rPr>
                          <m:t>=10</m:t>
                        </m:r>
                      </m:sub>
                    </m:sSub>
                  </m:oMath>
                </a14:m>
                <a:r>
                  <a:rPr lang="en-US" altLang="zh-TW" sz="3200" dirty="0" smtClean="0"/>
                  <a:t>=?</a:t>
                </a:r>
                <a:endParaRPr lang="zh-TW" altLang="en-US" sz="3200" dirty="0"/>
              </a:p>
            </p:txBody>
          </p:sp>
        </mc:Choice>
        <mc:Fallback xmlns="">
          <p:sp>
            <p:nvSpPr>
              <p:cNvPr id="12" name="矩形 11"/>
              <p:cNvSpPr>
                <a:spLocks noRot="1" noChangeAspect="1" noMove="1" noResize="1" noEditPoints="1" noAdjustHandles="1" noChangeArrowheads="1" noChangeShapeType="1" noTextEdit="1"/>
              </p:cNvSpPr>
              <p:nvPr/>
            </p:nvSpPr>
            <p:spPr>
              <a:xfrm>
                <a:off x="7160220" y="485752"/>
                <a:ext cx="1865126" cy="892937"/>
              </a:xfrm>
              <a:prstGeom prst="rect">
                <a:avLst/>
              </a:prstGeom>
              <a:blipFill rotWithShape="0">
                <a:blip r:embed="rId10"/>
                <a:stretch>
                  <a:fillRect r="-7190" b="-274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237509" y="1774403"/>
                <a:ext cx="5576463" cy="892937"/>
              </a:xfrm>
              <a:prstGeom prst="rect">
                <a:avLst/>
              </a:prstGeom>
            </p:spPr>
            <p:txBody>
              <a:bodyPr wrap="none">
                <a:spAutoFit/>
              </a:bodyPr>
              <a:lstStyle/>
              <a:p>
                <a14:m>
                  <m:oMath xmlns:m="http://schemas.openxmlformats.org/officeDocument/2006/math">
                    <m:sSub>
                      <m:sSubPr>
                        <m:ctrlPr>
                          <a:rPr lang="en-US" altLang="zh-TW" sz="3200" b="0" i="1" smtClean="0">
                            <a:latin typeface="Cambria Math" panose="02040503050406030204" pitchFamily="18" charset="0"/>
                          </a:rPr>
                        </m:ctrlPr>
                      </m:sSubPr>
                      <m:e>
                        <m:d>
                          <m:dPr>
                            <m:begChr m:val=""/>
                            <m:endChr m:val="|"/>
                            <m:ctrlPr>
                              <a:rPr lang="en-US" altLang="zh-TW" sz="3200" b="0" i="1" smtClean="0">
                                <a:latin typeface="Cambria Math" panose="02040503050406030204" pitchFamily="18" charset="0"/>
                              </a:rPr>
                            </m:ctrlPr>
                          </m:dPr>
                          <m:e>
                            <m:f>
                              <m:fPr>
                                <m:ctrlPr>
                                  <a:rPr lang="en-US" altLang="zh-TW" sz="3200" b="0" i="1" smtClean="0">
                                    <a:latin typeface="Cambria Math" panose="02040503050406030204" pitchFamily="18" charset="0"/>
                                  </a:rPr>
                                </m:ctrlPr>
                              </m:fPr>
                              <m:num>
                                <m:r>
                                  <a:rPr lang="en-US" altLang="zh-TW" sz="3200" b="0" i="1" smtClean="0">
                                    <a:latin typeface="Cambria Math" panose="02040503050406030204" pitchFamily="18" charset="0"/>
                                  </a:rPr>
                                  <m:t>𝑑𝑦</m:t>
                                </m:r>
                              </m:num>
                              <m:den>
                                <m:r>
                                  <a:rPr lang="en-US" altLang="zh-TW" sz="3200" b="0" i="1" smtClean="0">
                                    <a:latin typeface="Cambria Math" panose="02040503050406030204" pitchFamily="18" charset="0"/>
                                  </a:rPr>
                                  <m:t>𝑑𝑥</m:t>
                                </m:r>
                              </m:den>
                            </m:f>
                          </m:e>
                        </m:d>
                      </m:e>
                      <m:sub>
                        <m:r>
                          <a:rPr lang="en-US" altLang="zh-TW" sz="3200" b="0" i="1" smtClean="0">
                            <a:latin typeface="Cambria Math" panose="02040503050406030204" pitchFamily="18" charset="0"/>
                          </a:rPr>
                          <m:t>𝑥</m:t>
                        </m:r>
                        <m:r>
                          <a:rPr lang="en-US" altLang="zh-TW" sz="3200" b="0" i="1" smtClean="0">
                            <a:latin typeface="Cambria Math" panose="02040503050406030204" pitchFamily="18" charset="0"/>
                          </a:rPr>
                          <m:t>=5</m:t>
                        </m:r>
                      </m:sub>
                    </m:sSub>
                  </m:oMath>
                </a14:m>
                <a:r>
                  <a:rPr lang="en-US" altLang="zh-TW" sz="3200" dirty="0" smtClean="0"/>
                  <a:t>=</a:t>
                </a:r>
                <a14:m>
                  <m:oMath xmlns:m="http://schemas.openxmlformats.org/officeDocument/2006/math">
                    <m:sSub>
                      <m:sSubPr>
                        <m:ctrlPr>
                          <a:rPr lang="en-US" altLang="zh-TW" sz="3200" b="0" i="1" smtClean="0">
                            <a:latin typeface="Cambria Math" panose="02040503050406030204" pitchFamily="18" charset="0"/>
                          </a:rPr>
                        </m:ctrlPr>
                      </m:sSubPr>
                      <m:e>
                        <m:d>
                          <m:dPr>
                            <m:begChr m:val=""/>
                            <m:endChr m:val="|"/>
                            <m:ctrlPr>
                              <a:rPr lang="en-US" altLang="zh-TW" sz="3200" b="0" i="1" smtClean="0">
                                <a:latin typeface="Cambria Math" panose="02040503050406030204" pitchFamily="18" charset="0"/>
                              </a:rPr>
                            </m:ctrlPr>
                          </m:dPr>
                          <m:e>
                            <m:d>
                              <m:dPr>
                                <m:ctrlPr>
                                  <a:rPr lang="en-US" altLang="zh-TW" sz="3200" i="1" smtClean="0">
                                    <a:latin typeface="Cambria Math" panose="02040503050406030204" pitchFamily="18" charset="0"/>
                                  </a:rPr>
                                </m:ctrlPr>
                              </m:dPr>
                              <m:e>
                                <m:r>
                                  <a:rPr lang="en-US" altLang="zh-TW" sz="3200" b="0" i="1" smtClean="0">
                                    <a:latin typeface="Cambria Math" panose="02040503050406030204" pitchFamily="18" charset="0"/>
                                  </a:rPr>
                                  <m:t>0.02</m:t>
                                </m:r>
                                <m:r>
                                  <a:rPr lang="en-US" altLang="zh-TW" sz="3200" b="0" i="1" smtClean="0">
                                    <a:latin typeface="Cambria Math" panose="02040503050406030204" pitchFamily="18" charset="0"/>
                                  </a:rPr>
                                  <m:t>𝑋</m:t>
                                </m:r>
                                <m:r>
                                  <a:rPr lang="en-US" altLang="zh-TW" sz="3200" b="0" i="1" smtClean="0">
                                    <a:latin typeface="Cambria Math" panose="02040503050406030204" pitchFamily="18" charset="0"/>
                                  </a:rPr>
                                  <m:t>+0.1</m:t>
                                </m:r>
                              </m:e>
                            </m:d>
                          </m:e>
                        </m:d>
                      </m:e>
                      <m:sub>
                        <m:r>
                          <a:rPr lang="en-US" altLang="zh-TW" sz="3200" b="0" i="1" smtClean="0">
                            <a:latin typeface="Cambria Math" panose="02040503050406030204" pitchFamily="18" charset="0"/>
                          </a:rPr>
                          <m:t>𝑥</m:t>
                        </m:r>
                        <m:r>
                          <a:rPr lang="en-US" altLang="zh-TW" sz="3200" b="0" i="1" smtClean="0">
                            <a:latin typeface="Cambria Math" panose="02040503050406030204" pitchFamily="18" charset="0"/>
                          </a:rPr>
                          <m:t>=5</m:t>
                        </m:r>
                      </m:sub>
                    </m:sSub>
                    <m:r>
                      <a:rPr lang="en-US" altLang="zh-TW" sz="3200" i="1">
                        <a:latin typeface="Cambria Math" panose="02040503050406030204" pitchFamily="18" charset="0"/>
                      </a:rPr>
                      <m:t>=</m:t>
                    </m:r>
                  </m:oMath>
                </a14:m>
                <a:r>
                  <a:rPr lang="en-US" altLang="zh-TW" sz="3200" dirty="0" smtClean="0"/>
                  <a:t>0.2</a:t>
                </a:r>
                <a:endParaRPr lang="zh-TW" altLang="en-US" sz="3200" dirty="0"/>
              </a:p>
            </p:txBody>
          </p:sp>
        </mc:Choice>
        <mc:Fallback xmlns="">
          <p:sp>
            <p:nvSpPr>
              <p:cNvPr id="13" name="矩形 12"/>
              <p:cNvSpPr>
                <a:spLocks noRot="1" noChangeAspect="1" noMove="1" noResize="1" noEditPoints="1" noAdjustHandles="1" noChangeArrowheads="1" noChangeShapeType="1" noTextEdit="1"/>
              </p:cNvSpPr>
              <p:nvPr/>
            </p:nvSpPr>
            <p:spPr>
              <a:xfrm>
                <a:off x="1237509" y="1774403"/>
                <a:ext cx="5576463" cy="892937"/>
              </a:xfrm>
              <a:prstGeom prst="rect">
                <a:avLst/>
              </a:prstGeom>
              <a:blipFill rotWithShape="0">
                <a:blip r:embed="rId11"/>
                <a:stretch>
                  <a:fillRect r="-1858" b="-2041"/>
                </a:stretch>
              </a:blipFill>
            </p:spPr>
            <p:txBody>
              <a:bodyPr/>
              <a:lstStyle/>
              <a:p>
                <a:r>
                  <a:rPr lang="zh-TW" altLang="en-US">
                    <a:noFill/>
                  </a:rPr>
                  <a:t> </a:t>
                </a:r>
              </a:p>
            </p:txBody>
          </p:sp>
        </mc:Fallback>
      </mc:AlternateContent>
      <p:sp>
        <p:nvSpPr>
          <p:cNvPr id="15" name="矩形 14"/>
          <p:cNvSpPr/>
          <p:nvPr/>
        </p:nvSpPr>
        <p:spPr>
          <a:xfrm>
            <a:off x="4261112" y="464460"/>
            <a:ext cx="800219" cy="830997"/>
          </a:xfrm>
          <a:prstGeom prst="rect">
            <a:avLst/>
          </a:prstGeom>
        </p:spPr>
        <p:txBody>
          <a:bodyPr wrap="none">
            <a:spAutoFit/>
          </a:bodyPr>
          <a:lstStyle/>
          <a:p>
            <a:r>
              <a:rPr lang="zh-TW" altLang="en-US" sz="4800" b="1" dirty="0">
                <a:effectLst>
                  <a:outerShdw blurRad="38100" dist="38100" dir="2700000" algn="tl">
                    <a:srgbClr val="000000">
                      <a:alpha val="43137"/>
                    </a:srgbClr>
                  </a:outerShdw>
                </a:effectLst>
              </a:rPr>
              <a:t>求</a:t>
            </a:r>
          </a:p>
        </p:txBody>
      </p:sp>
      <mc:AlternateContent xmlns:mc="http://schemas.openxmlformats.org/markup-compatibility/2006" xmlns:a14="http://schemas.microsoft.com/office/drawing/2010/main">
        <mc:Choice Requires="a14">
          <p:sp>
            <p:nvSpPr>
              <p:cNvPr id="16" name="矩形 15"/>
              <p:cNvSpPr/>
              <p:nvPr/>
            </p:nvSpPr>
            <p:spPr>
              <a:xfrm>
                <a:off x="1237508" y="2765177"/>
                <a:ext cx="5922712" cy="892937"/>
              </a:xfrm>
              <a:prstGeom prst="rect">
                <a:avLst/>
              </a:prstGeom>
            </p:spPr>
            <p:txBody>
              <a:bodyPr wrap="none">
                <a:spAutoFit/>
              </a:bodyPr>
              <a:lstStyle/>
              <a:p>
                <a14:m>
                  <m:oMath xmlns:m="http://schemas.openxmlformats.org/officeDocument/2006/math">
                    <m:sSub>
                      <m:sSubPr>
                        <m:ctrlPr>
                          <a:rPr lang="en-US" altLang="zh-TW" sz="3200" b="0" i="1" smtClean="0">
                            <a:latin typeface="Cambria Math" panose="02040503050406030204" pitchFamily="18" charset="0"/>
                          </a:rPr>
                        </m:ctrlPr>
                      </m:sSubPr>
                      <m:e>
                        <m:d>
                          <m:dPr>
                            <m:begChr m:val=""/>
                            <m:endChr m:val="|"/>
                            <m:ctrlPr>
                              <a:rPr lang="en-US" altLang="zh-TW" sz="3200" b="0" i="1" smtClean="0">
                                <a:latin typeface="Cambria Math" panose="02040503050406030204" pitchFamily="18" charset="0"/>
                              </a:rPr>
                            </m:ctrlPr>
                          </m:dPr>
                          <m:e>
                            <m:f>
                              <m:fPr>
                                <m:ctrlPr>
                                  <a:rPr lang="en-US" altLang="zh-TW" sz="3200" b="0" i="1" smtClean="0">
                                    <a:latin typeface="Cambria Math" panose="02040503050406030204" pitchFamily="18" charset="0"/>
                                  </a:rPr>
                                </m:ctrlPr>
                              </m:fPr>
                              <m:num>
                                <m:r>
                                  <a:rPr lang="en-US" altLang="zh-TW" sz="3200" b="0" i="1" smtClean="0">
                                    <a:latin typeface="Cambria Math" panose="02040503050406030204" pitchFamily="18" charset="0"/>
                                  </a:rPr>
                                  <m:t>𝑑𝑦</m:t>
                                </m:r>
                              </m:num>
                              <m:den>
                                <m:r>
                                  <a:rPr lang="en-US" altLang="zh-TW" sz="3200" b="0" i="1" smtClean="0">
                                    <a:latin typeface="Cambria Math" panose="02040503050406030204" pitchFamily="18" charset="0"/>
                                  </a:rPr>
                                  <m:t>𝑑𝑥</m:t>
                                </m:r>
                              </m:den>
                            </m:f>
                          </m:e>
                        </m:d>
                      </m:e>
                      <m:sub>
                        <m:r>
                          <a:rPr lang="en-US" altLang="zh-TW" sz="3200" b="0" i="1" smtClean="0">
                            <a:latin typeface="Cambria Math" panose="02040503050406030204" pitchFamily="18" charset="0"/>
                          </a:rPr>
                          <m:t>𝑥</m:t>
                        </m:r>
                        <m:r>
                          <a:rPr lang="en-US" altLang="zh-TW" sz="3200" b="0" i="1" smtClean="0">
                            <a:latin typeface="Cambria Math" panose="02040503050406030204" pitchFamily="18" charset="0"/>
                          </a:rPr>
                          <m:t>=10</m:t>
                        </m:r>
                      </m:sub>
                    </m:sSub>
                  </m:oMath>
                </a14:m>
                <a:r>
                  <a:rPr lang="en-US" altLang="zh-TW" sz="3200" dirty="0" smtClean="0"/>
                  <a:t>=</a:t>
                </a:r>
                <a14:m>
                  <m:oMath xmlns:m="http://schemas.openxmlformats.org/officeDocument/2006/math">
                    <m:sSub>
                      <m:sSubPr>
                        <m:ctrlPr>
                          <a:rPr lang="en-US" altLang="zh-TW" sz="3200" b="0" i="1" smtClean="0">
                            <a:latin typeface="Cambria Math" panose="02040503050406030204" pitchFamily="18" charset="0"/>
                          </a:rPr>
                        </m:ctrlPr>
                      </m:sSubPr>
                      <m:e>
                        <m:d>
                          <m:dPr>
                            <m:begChr m:val=""/>
                            <m:endChr m:val="|"/>
                            <m:ctrlPr>
                              <a:rPr lang="en-US" altLang="zh-TW" sz="3200" b="0" i="1" smtClean="0">
                                <a:latin typeface="Cambria Math" panose="02040503050406030204" pitchFamily="18" charset="0"/>
                              </a:rPr>
                            </m:ctrlPr>
                          </m:dPr>
                          <m:e>
                            <m:d>
                              <m:dPr>
                                <m:ctrlPr>
                                  <a:rPr lang="en-US" altLang="zh-TW" sz="3200" i="1" smtClean="0">
                                    <a:latin typeface="Cambria Math" panose="02040503050406030204" pitchFamily="18" charset="0"/>
                                  </a:rPr>
                                </m:ctrlPr>
                              </m:dPr>
                              <m:e>
                                <m:r>
                                  <a:rPr lang="en-US" altLang="zh-TW" sz="3200" b="0" i="1" smtClean="0">
                                    <a:latin typeface="Cambria Math" panose="02040503050406030204" pitchFamily="18" charset="0"/>
                                  </a:rPr>
                                  <m:t>0.02</m:t>
                                </m:r>
                                <m:r>
                                  <a:rPr lang="en-US" altLang="zh-TW" sz="3200" b="0" i="1" smtClean="0">
                                    <a:latin typeface="Cambria Math" panose="02040503050406030204" pitchFamily="18" charset="0"/>
                                  </a:rPr>
                                  <m:t>𝑋</m:t>
                                </m:r>
                                <m:r>
                                  <a:rPr lang="en-US" altLang="zh-TW" sz="3200" b="0" i="1" smtClean="0">
                                    <a:latin typeface="Cambria Math" panose="02040503050406030204" pitchFamily="18" charset="0"/>
                                  </a:rPr>
                                  <m:t>+0.1</m:t>
                                </m:r>
                              </m:e>
                            </m:d>
                          </m:e>
                        </m:d>
                      </m:e>
                      <m:sub>
                        <m:r>
                          <a:rPr lang="en-US" altLang="zh-TW" sz="3200" b="0" i="1" smtClean="0">
                            <a:latin typeface="Cambria Math" panose="02040503050406030204" pitchFamily="18" charset="0"/>
                          </a:rPr>
                          <m:t>𝑥</m:t>
                        </m:r>
                        <m:r>
                          <a:rPr lang="en-US" altLang="zh-TW" sz="3200" b="0" i="1" smtClean="0">
                            <a:latin typeface="Cambria Math" panose="02040503050406030204" pitchFamily="18" charset="0"/>
                          </a:rPr>
                          <m:t>=10</m:t>
                        </m:r>
                      </m:sub>
                    </m:sSub>
                    <m:r>
                      <a:rPr lang="en-US" altLang="zh-TW" sz="3200" i="1">
                        <a:latin typeface="Cambria Math" panose="02040503050406030204" pitchFamily="18" charset="0"/>
                      </a:rPr>
                      <m:t>=</m:t>
                    </m:r>
                  </m:oMath>
                </a14:m>
                <a:r>
                  <a:rPr lang="en-US" altLang="zh-TW" sz="3200" dirty="0" smtClean="0"/>
                  <a:t>0.3</a:t>
                </a:r>
                <a:endParaRPr lang="zh-TW" altLang="en-US" sz="3200" dirty="0"/>
              </a:p>
            </p:txBody>
          </p:sp>
        </mc:Choice>
        <mc:Fallback xmlns="">
          <p:sp>
            <p:nvSpPr>
              <p:cNvPr id="16" name="矩形 15"/>
              <p:cNvSpPr>
                <a:spLocks noRot="1" noChangeAspect="1" noMove="1" noResize="1" noEditPoints="1" noAdjustHandles="1" noChangeArrowheads="1" noChangeShapeType="1" noTextEdit="1"/>
              </p:cNvSpPr>
              <p:nvPr/>
            </p:nvSpPr>
            <p:spPr>
              <a:xfrm>
                <a:off x="1237508" y="2765177"/>
                <a:ext cx="5922712" cy="892937"/>
              </a:xfrm>
              <a:prstGeom prst="rect">
                <a:avLst/>
              </a:prstGeom>
              <a:blipFill rotWithShape="0">
                <a:blip r:embed="rId12"/>
                <a:stretch>
                  <a:fillRect r="-1749" b="-2740"/>
                </a:stretch>
              </a:blipFill>
            </p:spPr>
            <p:txBody>
              <a:bodyPr/>
              <a:lstStyle/>
              <a:p>
                <a:r>
                  <a:rPr lang="zh-TW" altLang="en-US">
                    <a:noFill/>
                  </a:rPr>
                  <a:t> </a:t>
                </a:r>
              </a:p>
            </p:txBody>
          </p:sp>
        </mc:Fallback>
      </mc:AlternateContent>
      <p:sp>
        <p:nvSpPr>
          <p:cNvPr id="18" name="矩形 17"/>
          <p:cNvSpPr/>
          <p:nvPr/>
        </p:nvSpPr>
        <p:spPr>
          <a:xfrm>
            <a:off x="0" y="4116723"/>
            <a:ext cx="1826141" cy="1569660"/>
          </a:xfrm>
          <a:prstGeom prst="rect">
            <a:avLst/>
          </a:prstGeom>
        </p:spPr>
        <p:txBody>
          <a:bodyPr wrap="none">
            <a:spAutoFit/>
          </a:bodyPr>
          <a:lstStyle/>
          <a:p>
            <a:r>
              <a:rPr lang="zh-TW" altLang="en-US" sz="3200" dirty="0" smtClean="0"/>
              <a:t>完成</a:t>
            </a:r>
            <a:endParaRPr lang="en-US" altLang="zh-TW" sz="3200" dirty="0" smtClean="0"/>
          </a:p>
          <a:p>
            <a:r>
              <a:rPr lang="zh-TW" altLang="en-US" sz="3200" dirty="0" smtClean="0"/>
              <a:t>數值微分</a:t>
            </a:r>
            <a:endParaRPr lang="en-US" altLang="zh-TW" sz="3200" dirty="0" smtClean="0"/>
          </a:p>
          <a:p>
            <a:r>
              <a:rPr lang="zh-TW" altLang="en-US" sz="3200" dirty="0" smtClean="0"/>
              <a:t>作業</a:t>
            </a:r>
            <a:endParaRPr lang="zh-TW" altLang="en-US" sz="3200" dirty="0"/>
          </a:p>
        </p:txBody>
      </p:sp>
      <p:sp>
        <p:nvSpPr>
          <p:cNvPr id="19" name="投影片編號版面配置區 18"/>
          <p:cNvSpPr>
            <a:spLocks noGrp="1"/>
          </p:cNvSpPr>
          <p:nvPr>
            <p:ph type="sldNum" sz="quarter" idx="12"/>
          </p:nvPr>
        </p:nvSpPr>
        <p:spPr/>
        <p:txBody>
          <a:bodyPr/>
          <a:lstStyle/>
          <a:p>
            <a:fld id="{EBA660C4-8EC1-4890-874E-5CA0D19E2E89}" type="slidenum">
              <a:rPr lang="zh-TW" altLang="en-US" smtClean="0"/>
              <a:t>40</a:t>
            </a:fld>
            <a:endParaRPr lang="zh-TW" altLang="en-US"/>
          </a:p>
        </p:txBody>
      </p:sp>
    </p:spTree>
    <p:extLst>
      <p:ext uri="{BB962C8B-B14F-4D97-AF65-F5344CB8AC3E}">
        <p14:creationId xmlns:p14="http://schemas.microsoft.com/office/powerpoint/2010/main" val="33271461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1206473"/>
            <a:ext cx="9144000" cy="205765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523875" y="290126"/>
            <a:ext cx="4733925" cy="911224"/>
          </a:xfrm>
        </p:spPr>
        <p:txBody>
          <a:bodyPr/>
          <a:lstStyle/>
          <a:p>
            <a:r>
              <a:rPr lang="en-US" altLang="zh-TW" dirty="0" smtClean="0"/>
              <a:t>Chain Rule(</a:t>
            </a:r>
            <a:r>
              <a:rPr lang="zh-TW" altLang="en-US" dirty="0" smtClean="0"/>
              <a:t>連鎖律</a:t>
            </a:r>
            <a:r>
              <a:rPr lang="en-US" altLang="zh-TW" dirty="0" smtClean="0"/>
              <a:t>)</a:t>
            </a:r>
            <a:endParaRPr lang="zh-TW" altLang="en-US" dirty="0"/>
          </a:p>
        </p:txBody>
      </p:sp>
      <p:sp>
        <p:nvSpPr>
          <p:cNvPr id="3" name="內容版面配置區 2"/>
          <p:cNvSpPr>
            <a:spLocks noGrp="1"/>
          </p:cNvSpPr>
          <p:nvPr>
            <p:ph idx="1"/>
          </p:nvPr>
        </p:nvSpPr>
        <p:spPr>
          <a:xfrm>
            <a:off x="447675" y="1495425"/>
            <a:ext cx="1676400" cy="469900"/>
          </a:xfrm>
        </p:spPr>
        <p:txBody>
          <a:bodyPr>
            <a:normAutofit lnSpcReduction="10000"/>
          </a:bodyPr>
          <a:lstStyle/>
          <a:p>
            <a:pPr marL="0" indent="0">
              <a:buNone/>
            </a:pPr>
            <a:r>
              <a:rPr lang="zh-TW" altLang="en-US" dirty="0" smtClean="0"/>
              <a:t>合成函數</a:t>
            </a:r>
            <a:endParaRPr lang="zh-TW" altLang="en-US" dirty="0"/>
          </a:p>
        </p:txBody>
      </p:sp>
      <mc:AlternateContent xmlns:mc="http://schemas.openxmlformats.org/markup-compatibility/2006" xmlns:a14="http://schemas.microsoft.com/office/drawing/2010/main">
        <mc:Choice Requires="a14">
          <p:sp>
            <p:nvSpPr>
              <p:cNvPr id="4" name="內容版面配置區 2"/>
              <p:cNvSpPr txBox="1">
                <a:spLocks/>
              </p:cNvSpPr>
              <p:nvPr/>
            </p:nvSpPr>
            <p:spPr>
              <a:xfrm>
                <a:off x="2457450" y="1495167"/>
                <a:ext cx="1676400" cy="469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3200" dirty="0" smtClean="0"/>
                  <a:t>Z</a:t>
                </a:r>
                <a14:m>
                  <m:oMath xmlns:m="http://schemas.openxmlformats.org/officeDocument/2006/math">
                    <m:r>
                      <a:rPr lang="en-US" altLang="zh-TW" sz="3200" i="1" smtClean="0">
                        <a:latin typeface="Cambria Math" panose="02040503050406030204" pitchFamily="18" charset="0"/>
                      </a:rPr>
                      <m:t>=</m:t>
                    </m:r>
                    <m:sSup>
                      <m:sSupPr>
                        <m:ctrlPr>
                          <a:rPr lang="en-US" altLang="zh-TW" sz="3200" i="1" smtClean="0">
                            <a:latin typeface="Cambria Math" panose="02040503050406030204" pitchFamily="18" charset="0"/>
                          </a:rPr>
                        </m:ctrlPr>
                      </m:sSupPr>
                      <m:e>
                        <m:r>
                          <m:rPr>
                            <m:sty m:val="p"/>
                          </m:rPr>
                          <a:rPr lang="en-US" altLang="zh-TW" sz="3200" i="1">
                            <a:latin typeface="Cambria Math" panose="02040503050406030204" pitchFamily="18" charset="0"/>
                          </a:rPr>
                          <m:t>W</m:t>
                        </m:r>
                      </m:e>
                      <m:sup>
                        <m:r>
                          <a:rPr lang="en-US" altLang="zh-TW" sz="3200" i="1" smtClean="0">
                            <a:latin typeface="Cambria Math" panose="02040503050406030204" pitchFamily="18" charset="0"/>
                          </a:rPr>
                          <m:t>2</m:t>
                        </m:r>
                      </m:sup>
                    </m:sSup>
                  </m:oMath>
                </a14:m>
                <a:endParaRPr lang="zh-TW" altLang="en-US" sz="3200" dirty="0"/>
              </a:p>
            </p:txBody>
          </p:sp>
        </mc:Choice>
        <mc:Fallback xmlns="">
          <p:sp>
            <p:nvSpPr>
              <p:cNvPr id="4" name="內容版面配置區 2"/>
              <p:cNvSpPr txBox="1">
                <a:spLocks noRot="1" noChangeAspect="1" noMove="1" noResize="1" noEditPoints="1" noAdjustHandles="1" noChangeArrowheads="1" noChangeShapeType="1" noTextEdit="1"/>
              </p:cNvSpPr>
              <p:nvPr/>
            </p:nvSpPr>
            <p:spPr>
              <a:xfrm>
                <a:off x="2457450" y="1495167"/>
                <a:ext cx="1676400" cy="469900"/>
              </a:xfrm>
              <a:prstGeom prst="rect">
                <a:avLst/>
              </a:prstGeom>
              <a:blipFill rotWithShape="0">
                <a:blip r:embed="rId2"/>
                <a:stretch>
                  <a:fillRect l="-9091" t="-25974" b="-57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內容版面配置區 2"/>
              <p:cNvSpPr txBox="1">
                <a:spLocks/>
              </p:cNvSpPr>
              <p:nvPr/>
            </p:nvSpPr>
            <p:spPr>
              <a:xfrm>
                <a:off x="4467225" y="1390392"/>
                <a:ext cx="3124200" cy="469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3600" dirty="0" smtClean="0"/>
                  <a:t>W</a:t>
                </a:r>
                <a14:m>
                  <m:oMath xmlns:m="http://schemas.openxmlformats.org/officeDocument/2006/math">
                    <m:r>
                      <a:rPr lang="en-US" altLang="zh-TW" sz="3600" i="1" smtClean="0">
                        <a:latin typeface="Cambria Math" panose="02040503050406030204" pitchFamily="18" charset="0"/>
                      </a:rPr>
                      <m:t>=</m:t>
                    </m:r>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𝑋</m:t>
                    </m:r>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𝑌</m:t>
                    </m:r>
                    <m:r>
                      <a:rPr lang="en-US" altLang="zh-TW" sz="3600" b="0" i="1" smtClean="0">
                        <a:latin typeface="Cambria Math" panose="02040503050406030204" pitchFamily="18" charset="0"/>
                      </a:rPr>
                      <m:t>)</m:t>
                    </m:r>
                  </m:oMath>
                </a14:m>
                <a:endParaRPr lang="zh-TW" altLang="en-US" sz="3600" dirty="0"/>
              </a:p>
            </p:txBody>
          </p:sp>
        </mc:Choice>
        <mc:Fallback xmlns="">
          <p:sp>
            <p:nvSpPr>
              <p:cNvPr id="5" name="內容版面配置區 2"/>
              <p:cNvSpPr txBox="1">
                <a:spLocks noRot="1" noChangeAspect="1" noMove="1" noResize="1" noEditPoints="1" noAdjustHandles="1" noChangeArrowheads="1" noChangeShapeType="1" noTextEdit="1"/>
              </p:cNvSpPr>
              <p:nvPr/>
            </p:nvSpPr>
            <p:spPr>
              <a:xfrm>
                <a:off x="4467225" y="1390392"/>
                <a:ext cx="3124200" cy="469900"/>
              </a:xfrm>
              <a:prstGeom prst="rect">
                <a:avLst/>
              </a:prstGeom>
              <a:blipFill rotWithShape="0">
                <a:blip r:embed="rId3"/>
                <a:stretch>
                  <a:fillRect l="-6055" t="-31169" b="-740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85636" y="2109852"/>
                <a:ext cx="1543628" cy="1087862"/>
              </a:xfrm>
              <a:prstGeom prst="rect">
                <a:avLst/>
              </a:prstGeom>
            </p:spPr>
            <p:txBody>
              <a:bodyPr wrap="none">
                <a:spAutoFit/>
              </a:bodyPr>
              <a:lstStyle/>
              <a:p>
                <a14:m>
                  <m:oMath xmlns:m="http://schemas.openxmlformats.org/officeDocument/2006/math">
                    <m:f>
                      <m:fPr>
                        <m:ctrlPr>
                          <a:rPr lang="en-US" altLang="zh-TW" sz="4400" i="1" smtClean="0">
                            <a:latin typeface="Cambria Math" panose="02040503050406030204" pitchFamily="18" charset="0"/>
                          </a:rPr>
                        </m:ctrlPr>
                      </m:fPr>
                      <m:num>
                        <m:r>
                          <a:rPr lang="zh-TW" altLang="en-US" sz="4400" i="1" smtClean="0">
                            <a:latin typeface="Cambria Math" panose="02040503050406030204" pitchFamily="18" charset="0"/>
                          </a:rPr>
                          <m:t>𝜕</m:t>
                        </m:r>
                        <m:r>
                          <m:rPr>
                            <m:sty m:val="p"/>
                          </m:rPr>
                          <a:rPr lang="en-US" altLang="zh-TW" sz="4400" i="1">
                            <a:latin typeface="Cambria Math" panose="02040503050406030204" pitchFamily="18" charset="0"/>
                          </a:rPr>
                          <m:t>Z</m:t>
                        </m:r>
                      </m:num>
                      <m:den>
                        <m:r>
                          <a:rPr lang="zh-TW" altLang="en-US" sz="4400" i="1" smtClean="0">
                            <a:latin typeface="Cambria Math" panose="02040503050406030204" pitchFamily="18" charset="0"/>
                          </a:rPr>
                          <m:t>𝜕</m:t>
                        </m:r>
                        <m:r>
                          <m:rPr>
                            <m:sty m:val="p"/>
                          </m:rPr>
                          <a:rPr lang="en-US" altLang="zh-TW" sz="4400" i="1">
                            <a:latin typeface="Cambria Math" panose="02040503050406030204" pitchFamily="18" charset="0"/>
                          </a:rPr>
                          <m:t>X</m:t>
                        </m:r>
                      </m:den>
                    </m:f>
                    <m:r>
                      <a:rPr lang="en-US" altLang="zh-TW" sz="4400" i="1">
                        <a:latin typeface="Cambria Math" panose="02040503050406030204" pitchFamily="18" charset="0"/>
                      </a:rPr>
                      <m:t>=</m:t>
                    </m:r>
                  </m:oMath>
                </a14:m>
                <a:r>
                  <a:rPr lang="en-US" altLang="zh-TW" sz="4400" dirty="0" smtClean="0"/>
                  <a:t>?</a:t>
                </a:r>
                <a:endParaRPr lang="zh-TW" altLang="en-US" sz="4400" dirty="0"/>
              </a:p>
            </p:txBody>
          </p:sp>
        </mc:Choice>
        <mc:Fallback xmlns="">
          <p:sp>
            <p:nvSpPr>
              <p:cNvPr id="6" name="矩形 5"/>
              <p:cNvSpPr>
                <a:spLocks noRot="1" noChangeAspect="1" noMove="1" noResize="1" noEditPoints="1" noAdjustHandles="1" noChangeArrowheads="1" noChangeShapeType="1" noTextEdit="1"/>
              </p:cNvSpPr>
              <p:nvPr/>
            </p:nvSpPr>
            <p:spPr>
              <a:xfrm>
                <a:off x="1685636" y="2109852"/>
                <a:ext cx="1543628" cy="1087862"/>
              </a:xfrm>
              <a:prstGeom prst="rect">
                <a:avLst/>
              </a:prstGeom>
              <a:blipFill rotWithShape="0">
                <a:blip r:embed="rId4"/>
                <a:stretch>
                  <a:fillRect r="-15020" b="-12849"/>
                </a:stretch>
              </a:blipFill>
            </p:spPr>
            <p:txBody>
              <a:bodyPr/>
              <a:lstStyle/>
              <a:p>
                <a:r>
                  <a:rPr lang="zh-TW" altLang="en-US">
                    <a:noFill/>
                  </a:rPr>
                  <a:t> </a:t>
                </a:r>
              </a:p>
            </p:txBody>
          </p:sp>
        </mc:Fallback>
      </mc:AlternateContent>
      <p:sp>
        <p:nvSpPr>
          <p:cNvPr id="7" name="矩形 6"/>
          <p:cNvSpPr/>
          <p:nvPr/>
        </p:nvSpPr>
        <p:spPr>
          <a:xfrm>
            <a:off x="639544" y="2330618"/>
            <a:ext cx="646331" cy="646331"/>
          </a:xfrm>
          <a:prstGeom prst="rect">
            <a:avLst/>
          </a:prstGeom>
        </p:spPr>
        <p:txBody>
          <a:bodyPr wrap="none">
            <a:spAutoFit/>
          </a:bodyPr>
          <a:lstStyle/>
          <a:p>
            <a:r>
              <a:rPr lang="zh-TW" altLang="en-US" sz="3600" dirty="0" smtClean="0"/>
              <a:t>求</a:t>
            </a:r>
            <a:endParaRPr lang="zh-TW" altLang="en-US" sz="3600" dirty="0"/>
          </a:p>
        </p:txBody>
      </p:sp>
      <mc:AlternateContent xmlns:mc="http://schemas.openxmlformats.org/markup-compatibility/2006" xmlns:a14="http://schemas.microsoft.com/office/drawing/2010/main">
        <mc:Choice Requires="a14">
          <p:sp>
            <p:nvSpPr>
              <p:cNvPr id="8" name="矩形 7"/>
              <p:cNvSpPr/>
              <p:nvPr/>
            </p:nvSpPr>
            <p:spPr>
              <a:xfrm>
                <a:off x="4133850" y="2154109"/>
                <a:ext cx="1544654" cy="1087862"/>
              </a:xfrm>
              <a:prstGeom prst="rect">
                <a:avLst/>
              </a:prstGeom>
            </p:spPr>
            <p:txBody>
              <a:bodyPr wrap="none">
                <a:spAutoFit/>
              </a:bodyPr>
              <a:lstStyle/>
              <a:p>
                <a14:m>
                  <m:oMath xmlns:m="http://schemas.openxmlformats.org/officeDocument/2006/math">
                    <m:f>
                      <m:fPr>
                        <m:ctrlPr>
                          <a:rPr lang="en-US" altLang="zh-TW" sz="4400" i="1" smtClean="0">
                            <a:latin typeface="Cambria Math" panose="02040503050406030204" pitchFamily="18" charset="0"/>
                          </a:rPr>
                        </m:ctrlPr>
                      </m:fPr>
                      <m:num>
                        <m:r>
                          <a:rPr lang="zh-TW" altLang="en-US" sz="4400" i="1" smtClean="0">
                            <a:latin typeface="Cambria Math" panose="02040503050406030204" pitchFamily="18" charset="0"/>
                          </a:rPr>
                          <m:t>𝜕</m:t>
                        </m:r>
                        <m:r>
                          <m:rPr>
                            <m:sty m:val="p"/>
                          </m:rPr>
                          <a:rPr lang="en-US" altLang="zh-TW" sz="4400" i="1">
                            <a:latin typeface="Cambria Math" panose="02040503050406030204" pitchFamily="18" charset="0"/>
                          </a:rPr>
                          <m:t>Z</m:t>
                        </m:r>
                      </m:num>
                      <m:den>
                        <m:r>
                          <a:rPr lang="zh-TW" altLang="en-US" sz="4400" i="1" smtClean="0">
                            <a:latin typeface="Cambria Math" panose="02040503050406030204" pitchFamily="18" charset="0"/>
                          </a:rPr>
                          <m:t>𝜕</m:t>
                        </m:r>
                        <m:r>
                          <a:rPr lang="en-US" altLang="zh-TW" sz="4400" b="0" i="1" smtClean="0">
                            <a:latin typeface="Cambria Math" panose="02040503050406030204" pitchFamily="18" charset="0"/>
                          </a:rPr>
                          <m:t>𝑌</m:t>
                        </m:r>
                      </m:den>
                    </m:f>
                    <m:r>
                      <a:rPr lang="en-US" altLang="zh-TW" sz="4400" i="1">
                        <a:latin typeface="Cambria Math" panose="02040503050406030204" pitchFamily="18" charset="0"/>
                      </a:rPr>
                      <m:t>=</m:t>
                    </m:r>
                  </m:oMath>
                </a14:m>
                <a:r>
                  <a:rPr lang="en-US" altLang="zh-TW" sz="4400" dirty="0" smtClean="0"/>
                  <a:t>?</a:t>
                </a:r>
                <a:endParaRPr lang="zh-TW" altLang="en-US" sz="4400" dirty="0"/>
              </a:p>
            </p:txBody>
          </p:sp>
        </mc:Choice>
        <mc:Fallback xmlns="">
          <p:sp>
            <p:nvSpPr>
              <p:cNvPr id="8" name="矩形 7"/>
              <p:cNvSpPr>
                <a:spLocks noRot="1" noChangeAspect="1" noMove="1" noResize="1" noEditPoints="1" noAdjustHandles="1" noChangeArrowheads="1" noChangeShapeType="1" noTextEdit="1"/>
              </p:cNvSpPr>
              <p:nvPr/>
            </p:nvSpPr>
            <p:spPr>
              <a:xfrm>
                <a:off x="4133850" y="2154109"/>
                <a:ext cx="1544654" cy="1087862"/>
              </a:xfrm>
              <a:prstGeom prst="rect">
                <a:avLst/>
              </a:prstGeom>
              <a:blipFill rotWithShape="0">
                <a:blip r:embed="rId5"/>
                <a:stretch>
                  <a:fillRect r="-14961" b="-1284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394877" y="3686810"/>
                <a:ext cx="6354245" cy="1183914"/>
              </a:xfrm>
              <a:prstGeom prst="rect">
                <a:avLst/>
              </a:prstGeom>
            </p:spPr>
            <p:txBody>
              <a:bodyPr wrap="square">
                <a:spAutoFit/>
              </a:bodyPr>
              <a:lstStyle/>
              <a:p>
                <a14:m>
                  <m:oMath xmlns:m="http://schemas.openxmlformats.org/officeDocument/2006/math">
                    <m:f>
                      <m:fPr>
                        <m:ctrlPr>
                          <a:rPr lang="en-US" altLang="zh-TW" sz="3600" i="1" smtClean="0">
                            <a:latin typeface="Cambria Math" panose="02040503050406030204" pitchFamily="18" charset="0"/>
                          </a:rPr>
                        </m:ctrlPr>
                      </m:fPr>
                      <m:num>
                        <m:r>
                          <a:rPr lang="zh-TW" altLang="en-US" sz="3600" i="1" smtClean="0">
                            <a:latin typeface="Cambria Math" panose="02040503050406030204" pitchFamily="18" charset="0"/>
                          </a:rPr>
                          <m:t>𝜕</m:t>
                        </m:r>
                        <m:r>
                          <m:rPr>
                            <m:sty m:val="p"/>
                          </m:rPr>
                          <a:rPr lang="en-US" altLang="zh-TW" sz="3600" i="1">
                            <a:latin typeface="Cambria Math" panose="02040503050406030204" pitchFamily="18" charset="0"/>
                          </a:rPr>
                          <m:t>Z</m:t>
                        </m:r>
                      </m:num>
                      <m:den>
                        <m:r>
                          <a:rPr lang="zh-TW" altLang="en-US" sz="3600" i="1" smtClean="0">
                            <a:latin typeface="Cambria Math" panose="02040503050406030204" pitchFamily="18" charset="0"/>
                          </a:rPr>
                          <m:t>𝜕</m:t>
                        </m:r>
                        <m:r>
                          <m:rPr>
                            <m:sty m:val="p"/>
                          </m:rPr>
                          <a:rPr lang="en-US" altLang="zh-TW" sz="3600" i="1">
                            <a:latin typeface="Cambria Math" panose="02040503050406030204" pitchFamily="18" charset="0"/>
                          </a:rPr>
                          <m:t>X</m:t>
                        </m:r>
                      </m:den>
                    </m:f>
                    <m:r>
                      <a:rPr lang="en-US" altLang="zh-TW" sz="3600" i="1">
                        <a:latin typeface="Cambria Math" panose="02040503050406030204" pitchFamily="18" charset="0"/>
                      </a:rPr>
                      <m:t>=</m:t>
                    </m:r>
                    <m:f>
                      <m:fPr>
                        <m:ctrlPr>
                          <a:rPr lang="en-US" altLang="zh-TW" sz="3600" i="1" smtClean="0">
                            <a:latin typeface="Cambria Math" panose="02040503050406030204" pitchFamily="18" charset="0"/>
                          </a:rPr>
                        </m:ctrlPr>
                      </m:fPr>
                      <m:num>
                        <m:r>
                          <a:rPr lang="zh-TW" altLang="en-US" sz="3600" i="1" smtClean="0">
                            <a:latin typeface="Cambria Math" panose="02040503050406030204" pitchFamily="18" charset="0"/>
                          </a:rPr>
                          <m:t>𝜕</m:t>
                        </m:r>
                        <m:r>
                          <m:rPr>
                            <m:sty m:val="p"/>
                          </m:rPr>
                          <a:rPr lang="en-US" altLang="zh-TW" sz="3600" i="1">
                            <a:latin typeface="Cambria Math" panose="02040503050406030204" pitchFamily="18" charset="0"/>
                          </a:rPr>
                          <m:t>Z</m:t>
                        </m:r>
                      </m:num>
                      <m:den>
                        <m:r>
                          <a:rPr lang="zh-TW" altLang="en-US" sz="36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altLang="zh-TW" sz="3600" b="1" i="1" smtClean="0">
                            <a:solidFill>
                              <a:srgbClr val="FF0000"/>
                            </a:solidFill>
                            <a:effectLst>
                              <a:outerShdw blurRad="38100" dist="38100" dir="2700000" algn="tl">
                                <a:srgbClr val="000000">
                                  <a:alpha val="43137"/>
                                </a:srgbClr>
                              </a:outerShdw>
                            </a:effectLst>
                            <a:latin typeface="Cambria Math" panose="02040503050406030204" pitchFamily="18" charset="0"/>
                          </a:rPr>
                          <m:t>𝑾</m:t>
                        </m:r>
                      </m:den>
                    </m:f>
                    <m:f>
                      <m:fPr>
                        <m:ctrlPr>
                          <a:rPr lang="en-US" altLang="zh-TW" sz="3600" i="1" smtClean="0">
                            <a:latin typeface="Cambria Math" panose="02040503050406030204" pitchFamily="18" charset="0"/>
                          </a:rPr>
                        </m:ctrlPr>
                      </m:fPr>
                      <m:num>
                        <m:r>
                          <a:rPr lang="zh-TW" altLang="en-US" sz="36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altLang="zh-TW" sz="3600" b="1" i="1" smtClean="0">
                            <a:solidFill>
                              <a:srgbClr val="FF0000"/>
                            </a:solidFill>
                            <a:effectLst>
                              <a:outerShdw blurRad="38100" dist="38100" dir="2700000" algn="tl">
                                <a:srgbClr val="000000">
                                  <a:alpha val="43137"/>
                                </a:srgbClr>
                              </a:outerShdw>
                            </a:effectLst>
                            <a:latin typeface="Cambria Math" panose="02040503050406030204" pitchFamily="18" charset="0"/>
                          </a:rPr>
                          <m:t>𝑾</m:t>
                        </m:r>
                      </m:num>
                      <m:den>
                        <m:r>
                          <a:rPr lang="zh-TW" altLang="en-US" sz="3600" i="1" smtClean="0">
                            <a:latin typeface="Cambria Math" panose="02040503050406030204" pitchFamily="18" charset="0"/>
                          </a:rPr>
                          <m:t>𝜕</m:t>
                        </m:r>
                        <m:r>
                          <m:rPr>
                            <m:sty m:val="p"/>
                          </m:rPr>
                          <a:rPr lang="en-US" altLang="zh-TW" sz="3600" i="1">
                            <a:latin typeface="Cambria Math" panose="02040503050406030204" pitchFamily="18" charset="0"/>
                          </a:rPr>
                          <m:t>X</m:t>
                        </m:r>
                      </m:den>
                    </m:f>
                  </m:oMath>
                </a14:m>
                <a:r>
                  <a:rPr lang="en-US" altLang="zh-TW" sz="3600" dirty="0" smtClean="0"/>
                  <a:t>=2W*1=2(X+Y)</a:t>
                </a:r>
                <a:endParaRPr lang="zh-TW" altLang="en-US" sz="3600" dirty="0"/>
              </a:p>
              <a:p>
                <a:endParaRPr lang="zh-TW"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1394877" y="3686810"/>
                <a:ext cx="6354245" cy="1183914"/>
              </a:xfrm>
              <a:prstGeom prst="rect">
                <a:avLst/>
              </a:prstGeom>
              <a:blipFill rotWithShape="0">
                <a:blip r:embed="rId7"/>
                <a:stretch>
                  <a:fillRect/>
                </a:stretch>
              </a:blipFill>
            </p:spPr>
            <p:txBody>
              <a:bodyPr/>
              <a:lstStyle/>
              <a:p>
                <a:r>
                  <a:rPr lang="zh-TW" altLang="en-US">
                    <a:noFill/>
                  </a:rPr>
                  <a:t> </a:t>
                </a:r>
              </a:p>
            </p:txBody>
          </p:sp>
        </mc:Fallback>
      </mc:AlternateContent>
      <p:sp>
        <p:nvSpPr>
          <p:cNvPr id="11" name="投影片編號版面配置區 10"/>
          <p:cNvSpPr>
            <a:spLocks noGrp="1"/>
          </p:cNvSpPr>
          <p:nvPr>
            <p:ph type="sldNum" sz="quarter" idx="12"/>
          </p:nvPr>
        </p:nvSpPr>
        <p:spPr/>
        <p:txBody>
          <a:bodyPr/>
          <a:lstStyle/>
          <a:p>
            <a:fld id="{EBA660C4-8EC1-4890-874E-5CA0D19E2E89}" type="slidenum">
              <a:rPr lang="zh-TW" altLang="en-US" smtClean="0"/>
              <a:t>41</a:t>
            </a:fld>
            <a:endParaRPr lang="zh-TW" altLang="en-US"/>
          </a:p>
        </p:txBody>
      </p:sp>
    </p:spTree>
    <p:extLst>
      <p:ext uri="{BB962C8B-B14F-4D97-AF65-F5344CB8AC3E}">
        <p14:creationId xmlns:p14="http://schemas.microsoft.com/office/powerpoint/2010/main" val="19271759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9236" y="1516747"/>
            <a:ext cx="9144000" cy="205765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標題 1"/>
          <p:cNvSpPr>
            <a:spLocks noGrp="1"/>
          </p:cNvSpPr>
          <p:nvPr>
            <p:ph type="title"/>
          </p:nvPr>
        </p:nvSpPr>
        <p:spPr>
          <a:xfrm>
            <a:off x="0" y="231611"/>
            <a:ext cx="6362700" cy="911224"/>
          </a:xfrm>
        </p:spPr>
        <p:txBody>
          <a:bodyPr>
            <a:normAutofit/>
          </a:bodyPr>
          <a:lstStyle/>
          <a:p>
            <a:r>
              <a:rPr lang="en-US" altLang="zh-TW" dirty="0" smtClean="0"/>
              <a:t>Chain Rule(</a:t>
            </a:r>
            <a:r>
              <a:rPr lang="zh-TW" altLang="en-US" dirty="0" smtClean="0"/>
              <a:t>連鎖律</a:t>
            </a:r>
            <a:r>
              <a:rPr lang="en-US" altLang="zh-TW" dirty="0" smtClean="0"/>
              <a:t>):</a:t>
            </a:r>
            <a:r>
              <a:rPr lang="zh-TW" altLang="en-US" dirty="0" smtClean="0"/>
              <a:t>作業</a:t>
            </a:r>
            <a:endParaRPr lang="zh-TW" altLang="en-US" dirty="0"/>
          </a:p>
        </p:txBody>
      </p:sp>
      <p:sp>
        <p:nvSpPr>
          <p:cNvPr id="3" name="內容版面配置區 2"/>
          <p:cNvSpPr>
            <a:spLocks noGrp="1"/>
          </p:cNvSpPr>
          <p:nvPr>
            <p:ph idx="1"/>
          </p:nvPr>
        </p:nvSpPr>
        <p:spPr>
          <a:xfrm>
            <a:off x="18472" y="1728983"/>
            <a:ext cx="1676400" cy="469900"/>
          </a:xfrm>
        </p:spPr>
        <p:txBody>
          <a:bodyPr>
            <a:normAutofit lnSpcReduction="10000"/>
          </a:bodyPr>
          <a:lstStyle/>
          <a:p>
            <a:pPr marL="0" indent="0">
              <a:buNone/>
            </a:pPr>
            <a:r>
              <a:rPr lang="zh-TW" altLang="en-US" dirty="0" smtClean="0"/>
              <a:t>合成函數</a:t>
            </a:r>
            <a:endParaRPr lang="zh-TW" altLang="en-US" dirty="0"/>
          </a:p>
        </p:txBody>
      </p:sp>
      <mc:AlternateContent xmlns:mc="http://schemas.openxmlformats.org/markup-compatibility/2006" xmlns:a14="http://schemas.microsoft.com/office/drawing/2010/main">
        <mc:Choice Requires="a14">
          <p:sp>
            <p:nvSpPr>
              <p:cNvPr id="4" name="內容版面配置區 2"/>
              <p:cNvSpPr txBox="1">
                <a:spLocks/>
              </p:cNvSpPr>
              <p:nvPr/>
            </p:nvSpPr>
            <p:spPr>
              <a:xfrm>
                <a:off x="1785648" y="1695027"/>
                <a:ext cx="2228850" cy="469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3200" dirty="0" smtClean="0"/>
                  <a:t>Z</a:t>
                </a:r>
                <a14:m>
                  <m:oMath xmlns:m="http://schemas.openxmlformats.org/officeDocument/2006/math">
                    <m:r>
                      <a:rPr lang="en-US" altLang="zh-TW" sz="3200" i="1" smtClean="0">
                        <a:latin typeface="Cambria Math" panose="02040503050406030204" pitchFamily="18" charset="0"/>
                      </a:rPr>
                      <m:t>=</m:t>
                    </m:r>
                    <m:sSup>
                      <m:sSupPr>
                        <m:ctrlPr>
                          <a:rPr lang="en-US" altLang="zh-TW" sz="3200" i="1" smtClean="0">
                            <a:latin typeface="Cambria Math" panose="02040503050406030204" pitchFamily="18" charset="0"/>
                          </a:rPr>
                        </m:ctrlPr>
                      </m:sSupPr>
                      <m:e>
                        <m:r>
                          <a:rPr lang="en-US" altLang="zh-TW" sz="3200" b="0" i="1" smtClean="0">
                            <a:latin typeface="Cambria Math" panose="02040503050406030204" pitchFamily="18" charset="0"/>
                          </a:rPr>
                          <m:t>𝑒</m:t>
                        </m:r>
                      </m:e>
                      <m:sup>
                        <m:r>
                          <a:rPr lang="en-US" altLang="zh-TW" sz="3200" b="0" i="1" smtClean="0">
                            <a:latin typeface="Cambria Math" panose="02040503050406030204" pitchFamily="18" charset="0"/>
                          </a:rPr>
                          <m:t>𝑤</m:t>
                        </m:r>
                      </m:sup>
                    </m:sSup>
                  </m:oMath>
                </a14:m>
                <a:endParaRPr lang="zh-TW" altLang="en-US" sz="3200" dirty="0"/>
              </a:p>
            </p:txBody>
          </p:sp>
        </mc:Choice>
        <mc:Fallback xmlns="">
          <p:sp>
            <p:nvSpPr>
              <p:cNvPr id="4" name="內容版面配置區 2"/>
              <p:cNvSpPr txBox="1">
                <a:spLocks noRot="1" noChangeAspect="1" noMove="1" noResize="1" noEditPoints="1" noAdjustHandles="1" noChangeArrowheads="1" noChangeShapeType="1" noTextEdit="1"/>
              </p:cNvSpPr>
              <p:nvPr/>
            </p:nvSpPr>
            <p:spPr>
              <a:xfrm>
                <a:off x="1785648" y="1695027"/>
                <a:ext cx="2228850" cy="469900"/>
              </a:xfrm>
              <a:prstGeom prst="rect">
                <a:avLst/>
              </a:prstGeom>
              <a:blipFill rotWithShape="0">
                <a:blip r:embed="rId2"/>
                <a:stretch>
                  <a:fillRect l="-7104" t="-25974" b="-5714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內容版面配置區 2"/>
              <p:cNvSpPr txBox="1">
                <a:spLocks/>
              </p:cNvSpPr>
              <p:nvPr/>
            </p:nvSpPr>
            <p:spPr>
              <a:xfrm>
                <a:off x="3552536" y="1681876"/>
                <a:ext cx="5124450" cy="469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3600" dirty="0" smtClean="0"/>
                  <a:t>W</a:t>
                </a:r>
                <a14:m>
                  <m:oMath xmlns:m="http://schemas.openxmlformats.org/officeDocument/2006/math">
                    <m:r>
                      <a:rPr lang="en-US" altLang="zh-TW" sz="3600" i="1" smtClean="0">
                        <a:latin typeface="Cambria Math" panose="02040503050406030204" pitchFamily="18" charset="0"/>
                      </a:rPr>
                      <m:t>=</m:t>
                    </m:r>
                    <m:r>
                      <a:rPr lang="en-US" altLang="zh-TW" sz="3600" b="0" i="1" smtClean="0">
                        <a:latin typeface="Cambria Math" panose="02040503050406030204" pitchFamily="18" charset="0"/>
                      </a:rPr>
                      <m:t>(</m:t>
                    </m:r>
                    <m:r>
                      <a:rPr lang="en-US" altLang="zh-TW" sz="3600" b="0" i="0" smtClean="0">
                        <a:latin typeface="Cambria Math" panose="02040503050406030204" pitchFamily="18" charset="0"/>
                      </a:rPr>
                      <m:t>2</m:t>
                    </m:r>
                    <m:r>
                      <a:rPr lang="en-US" altLang="zh-TW" sz="3600" b="0" i="1" smtClean="0">
                        <a:latin typeface="Cambria Math" panose="02040503050406030204" pitchFamily="18" charset="0"/>
                      </a:rPr>
                      <m:t>𝑋</m:t>
                    </m:r>
                    <m:r>
                      <a:rPr lang="en-US" altLang="zh-TW" sz="3600" b="0" i="1" smtClean="0">
                        <a:latin typeface="Cambria Math" panose="02040503050406030204" pitchFamily="18" charset="0"/>
                      </a:rPr>
                      <m:t>+</m:t>
                    </m:r>
                    <m:r>
                      <a:rPr lang="en-US" altLang="zh-TW" sz="3600" b="0" i="0" smtClean="0">
                        <a:latin typeface="Cambria Math" panose="02040503050406030204" pitchFamily="18" charset="0"/>
                      </a:rPr>
                      <m:t>3</m:t>
                    </m:r>
                    <m:r>
                      <a:rPr lang="en-US" altLang="zh-TW" sz="3600" b="0" i="1" smtClean="0">
                        <a:latin typeface="Cambria Math" panose="02040503050406030204" pitchFamily="18" charset="0"/>
                      </a:rPr>
                      <m:t>𝑌</m:t>
                    </m:r>
                    <m:r>
                      <a:rPr lang="en-US" altLang="zh-TW" sz="3600" b="0" i="1" smtClean="0">
                        <a:latin typeface="Cambria Math" panose="02040503050406030204" pitchFamily="18" charset="0"/>
                      </a:rPr>
                      <m:t>)</m:t>
                    </m:r>
                  </m:oMath>
                </a14:m>
                <a:endParaRPr lang="zh-TW" altLang="en-US" sz="3600" dirty="0"/>
              </a:p>
            </p:txBody>
          </p:sp>
        </mc:Choice>
        <mc:Fallback xmlns="">
          <p:sp>
            <p:nvSpPr>
              <p:cNvPr id="5" name="內容版面配置區 2"/>
              <p:cNvSpPr txBox="1">
                <a:spLocks noRot="1" noChangeAspect="1" noMove="1" noResize="1" noEditPoints="1" noAdjustHandles="1" noChangeArrowheads="1" noChangeShapeType="1" noTextEdit="1"/>
              </p:cNvSpPr>
              <p:nvPr/>
            </p:nvSpPr>
            <p:spPr>
              <a:xfrm>
                <a:off x="3552536" y="1681876"/>
                <a:ext cx="5124450" cy="469900"/>
              </a:xfrm>
              <a:prstGeom prst="rect">
                <a:avLst/>
              </a:prstGeom>
              <a:blipFill rotWithShape="0">
                <a:blip r:embed="rId3"/>
                <a:stretch>
                  <a:fillRect l="-3690" t="-32468" b="-740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694872" y="2420126"/>
                <a:ext cx="1543628" cy="1087862"/>
              </a:xfrm>
              <a:prstGeom prst="rect">
                <a:avLst/>
              </a:prstGeom>
            </p:spPr>
            <p:txBody>
              <a:bodyPr wrap="none">
                <a:spAutoFit/>
              </a:bodyPr>
              <a:lstStyle/>
              <a:p>
                <a14:m>
                  <m:oMath xmlns:m="http://schemas.openxmlformats.org/officeDocument/2006/math">
                    <m:f>
                      <m:fPr>
                        <m:ctrlPr>
                          <a:rPr lang="en-US" altLang="zh-TW" sz="4400" i="1" smtClean="0">
                            <a:latin typeface="Cambria Math" panose="02040503050406030204" pitchFamily="18" charset="0"/>
                          </a:rPr>
                        </m:ctrlPr>
                      </m:fPr>
                      <m:num>
                        <m:r>
                          <a:rPr lang="zh-TW" altLang="en-US" sz="4400" i="1" smtClean="0">
                            <a:latin typeface="Cambria Math" panose="02040503050406030204" pitchFamily="18" charset="0"/>
                          </a:rPr>
                          <m:t>𝜕</m:t>
                        </m:r>
                        <m:r>
                          <m:rPr>
                            <m:sty m:val="p"/>
                          </m:rPr>
                          <a:rPr lang="en-US" altLang="zh-TW" sz="4400" i="1">
                            <a:latin typeface="Cambria Math" panose="02040503050406030204" pitchFamily="18" charset="0"/>
                          </a:rPr>
                          <m:t>Z</m:t>
                        </m:r>
                      </m:num>
                      <m:den>
                        <m:r>
                          <a:rPr lang="zh-TW" altLang="en-US" sz="4400" i="1" smtClean="0">
                            <a:latin typeface="Cambria Math" panose="02040503050406030204" pitchFamily="18" charset="0"/>
                          </a:rPr>
                          <m:t>𝜕</m:t>
                        </m:r>
                        <m:r>
                          <m:rPr>
                            <m:sty m:val="p"/>
                          </m:rPr>
                          <a:rPr lang="en-US" altLang="zh-TW" sz="4400" i="1">
                            <a:latin typeface="Cambria Math" panose="02040503050406030204" pitchFamily="18" charset="0"/>
                          </a:rPr>
                          <m:t>X</m:t>
                        </m:r>
                      </m:den>
                    </m:f>
                    <m:r>
                      <a:rPr lang="en-US" altLang="zh-TW" sz="4400" i="1">
                        <a:latin typeface="Cambria Math" panose="02040503050406030204" pitchFamily="18" charset="0"/>
                      </a:rPr>
                      <m:t>=</m:t>
                    </m:r>
                  </m:oMath>
                </a14:m>
                <a:r>
                  <a:rPr lang="en-US" altLang="zh-TW" sz="4400" dirty="0" smtClean="0"/>
                  <a:t>?</a:t>
                </a:r>
                <a:endParaRPr lang="zh-TW" altLang="en-US" sz="4400" dirty="0"/>
              </a:p>
            </p:txBody>
          </p:sp>
        </mc:Choice>
        <mc:Fallback xmlns="">
          <p:sp>
            <p:nvSpPr>
              <p:cNvPr id="6" name="矩形 5"/>
              <p:cNvSpPr>
                <a:spLocks noRot="1" noChangeAspect="1" noMove="1" noResize="1" noEditPoints="1" noAdjustHandles="1" noChangeArrowheads="1" noChangeShapeType="1" noTextEdit="1"/>
              </p:cNvSpPr>
              <p:nvPr/>
            </p:nvSpPr>
            <p:spPr>
              <a:xfrm>
                <a:off x="1694872" y="2420126"/>
                <a:ext cx="1543628" cy="1087862"/>
              </a:xfrm>
              <a:prstGeom prst="rect">
                <a:avLst/>
              </a:prstGeom>
              <a:blipFill rotWithShape="0">
                <a:blip r:embed="rId4"/>
                <a:stretch>
                  <a:fillRect r="-15415" b="-13483"/>
                </a:stretch>
              </a:blipFill>
            </p:spPr>
            <p:txBody>
              <a:bodyPr/>
              <a:lstStyle/>
              <a:p>
                <a:r>
                  <a:rPr lang="zh-TW" altLang="en-US">
                    <a:noFill/>
                  </a:rPr>
                  <a:t> </a:t>
                </a:r>
              </a:p>
            </p:txBody>
          </p:sp>
        </mc:Fallback>
      </mc:AlternateContent>
      <p:sp>
        <p:nvSpPr>
          <p:cNvPr id="7" name="矩形 6"/>
          <p:cNvSpPr/>
          <p:nvPr/>
        </p:nvSpPr>
        <p:spPr>
          <a:xfrm>
            <a:off x="648780" y="2640892"/>
            <a:ext cx="646331" cy="646331"/>
          </a:xfrm>
          <a:prstGeom prst="rect">
            <a:avLst/>
          </a:prstGeom>
        </p:spPr>
        <p:txBody>
          <a:bodyPr wrap="none">
            <a:spAutoFit/>
          </a:bodyPr>
          <a:lstStyle/>
          <a:p>
            <a:r>
              <a:rPr lang="zh-TW" altLang="en-US" sz="3600" dirty="0" smtClean="0"/>
              <a:t>求</a:t>
            </a:r>
            <a:endParaRPr lang="zh-TW" altLang="en-US" sz="3600" dirty="0"/>
          </a:p>
        </p:txBody>
      </p:sp>
      <mc:AlternateContent xmlns:mc="http://schemas.openxmlformats.org/markup-compatibility/2006" xmlns:a14="http://schemas.microsoft.com/office/drawing/2010/main">
        <mc:Choice Requires="a14">
          <p:sp>
            <p:nvSpPr>
              <p:cNvPr id="8" name="矩形 7"/>
              <p:cNvSpPr/>
              <p:nvPr/>
            </p:nvSpPr>
            <p:spPr>
              <a:xfrm>
                <a:off x="4143086" y="2464383"/>
                <a:ext cx="1544654" cy="1087862"/>
              </a:xfrm>
              <a:prstGeom prst="rect">
                <a:avLst/>
              </a:prstGeom>
            </p:spPr>
            <p:txBody>
              <a:bodyPr wrap="none">
                <a:spAutoFit/>
              </a:bodyPr>
              <a:lstStyle/>
              <a:p>
                <a14:m>
                  <m:oMath xmlns:m="http://schemas.openxmlformats.org/officeDocument/2006/math">
                    <m:f>
                      <m:fPr>
                        <m:ctrlPr>
                          <a:rPr lang="en-US" altLang="zh-TW" sz="4400" i="1" smtClean="0">
                            <a:latin typeface="Cambria Math" panose="02040503050406030204" pitchFamily="18" charset="0"/>
                          </a:rPr>
                        </m:ctrlPr>
                      </m:fPr>
                      <m:num>
                        <m:r>
                          <a:rPr lang="zh-TW" altLang="en-US" sz="4400" i="1" smtClean="0">
                            <a:latin typeface="Cambria Math" panose="02040503050406030204" pitchFamily="18" charset="0"/>
                          </a:rPr>
                          <m:t>𝜕</m:t>
                        </m:r>
                        <m:r>
                          <m:rPr>
                            <m:sty m:val="p"/>
                          </m:rPr>
                          <a:rPr lang="en-US" altLang="zh-TW" sz="4400" i="1">
                            <a:latin typeface="Cambria Math" panose="02040503050406030204" pitchFamily="18" charset="0"/>
                          </a:rPr>
                          <m:t>Z</m:t>
                        </m:r>
                      </m:num>
                      <m:den>
                        <m:r>
                          <a:rPr lang="zh-TW" altLang="en-US" sz="4400" i="1" smtClean="0">
                            <a:latin typeface="Cambria Math" panose="02040503050406030204" pitchFamily="18" charset="0"/>
                          </a:rPr>
                          <m:t>𝜕</m:t>
                        </m:r>
                        <m:r>
                          <a:rPr lang="en-US" altLang="zh-TW" sz="4400" b="0" i="1" smtClean="0">
                            <a:latin typeface="Cambria Math" panose="02040503050406030204" pitchFamily="18" charset="0"/>
                          </a:rPr>
                          <m:t>𝑌</m:t>
                        </m:r>
                      </m:den>
                    </m:f>
                    <m:r>
                      <a:rPr lang="en-US" altLang="zh-TW" sz="4400" i="1">
                        <a:latin typeface="Cambria Math" panose="02040503050406030204" pitchFamily="18" charset="0"/>
                      </a:rPr>
                      <m:t>=</m:t>
                    </m:r>
                  </m:oMath>
                </a14:m>
                <a:r>
                  <a:rPr lang="en-US" altLang="zh-TW" sz="4400" dirty="0" smtClean="0"/>
                  <a:t>?</a:t>
                </a:r>
                <a:endParaRPr lang="zh-TW" altLang="en-US" sz="4400" dirty="0"/>
              </a:p>
            </p:txBody>
          </p:sp>
        </mc:Choice>
        <mc:Fallback xmlns="">
          <p:sp>
            <p:nvSpPr>
              <p:cNvPr id="8" name="矩形 7"/>
              <p:cNvSpPr>
                <a:spLocks noRot="1" noChangeAspect="1" noMove="1" noResize="1" noEditPoints="1" noAdjustHandles="1" noChangeArrowheads="1" noChangeShapeType="1" noTextEdit="1"/>
              </p:cNvSpPr>
              <p:nvPr/>
            </p:nvSpPr>
            <p:spPr>
              <a:xfrm>
                <a:off x="4143086" y="2464383"/>
                <a:ext cx="1544654" cy="1087862"/>
              </a:xfrm>
              <a:prstGeom prst="rect">
                <a:avLst/>
              </a:prstGeom>
              <a:blipFill rotWithShape="0">
                <a:blip r:embed="rId5"/>
                <a:stretch>
                  <a:fillRect r="-15020" b="-12849"/>
                </a:stretch>
              </a:blipFill>
            </p:spPr>
            <p:txBody>
              <a:bodyPr/>
              <a:lstStyle/>
              <a:p>
                <a:r>
                  <a:rPr lang="zh-TW" altLang="en-US">
                    <a:noFill/>
                  </a:rPr>
                  <a:t> </a:t>
                </a:r>
              </a:p>
            </p:txBody>
          </p:sp>
        </mc:Fallback>
      </mc:AlternateContent>
      <p:sp>
        <p:nvSpPr>
          <p:cNvPr id="11" name="矩形 10"/>
          <p:cNvSpPr/>
          <p:nvPr/>
        </p:nvSpPr>
        <p:spPr>
          <a:xfrm>
            <a:off x="0" y="3921098"/>
            <a:ext cx="9144000" cy="2057658"/>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內容版面配置區 2"/>
          <p:cNvSpPr txBox="1">
            <a:spLocks/>
          </p:cNvSpPr>
          <p:nvPr/>
        </p:nvSpPr>
        <p:spPr>
          <a:xfrm>
            <a:off x="9236" y="4133334"/>
            <a:ext cx="1676400" cy="4699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TW" altLang="en-US" smtClean="0"/>
              <a:t>合成函數</a:t>
            </a:r>
            <a:endParaRPr lang="zh-TW" altLang="en-US" dirty="0"/>
          </a:p>
        </p:txBody>
      </p:sp>
      <mc:AlternateContent xmlns:mc="http://schemas.openxmlformats.org/markup-compatibility/2006" xmlns:a14="http://schemas.microsoft.com/office/drawing/2010/main">
        <mc:Choice Requires="a14">
          <p:sp>
            <p:nvSpPr>
              <p:cNvPr id="13" name="內容版面配置區 2"/>
              <p:cNvSpPr txBox="1">
                <a:spLocks/>
              </p:cNvSpPr>
              <p:nvPr/>
            </p:nvSpPr>
            <p:spPr>
              <a:xfrm>
                <a:off x="1776412" y="4099378"/>
                <a:ext cx="2228850" cy="469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3200" dirty="0" smtClean="0"/>
                  <a:t>Z</a:t>
                </a:r>
                <a14:m>
                  <m:oMath xmlns:m="http://schemas.openxmlformats.org/officeDocument/2006/math">
                    <m:r>
                      <a:rPr lang="en-US" altLang="zh-TW" sz="3200" i="1" smtClean="0">
                        <a:latin typeface="Cambria Math" panose="02040503050406030204" pitchFamily="18" charset="0"/>
                      </a:rPr>
                      <m:t>=</m:t>
                    </m:r>
                    <m:sSup>
                      <m:sSupPr>
                        <m:ctrlPr>
                          <a:rPr lang="en-US" altLang="zh-TW" sz="3200" i="1" smtClean="0">
                            <a:latin typeface="Cambria Math" panose="02040503050406030204" pitchFamily="18" charset="0"/>
                          </a:rPr>
                        </m:ctrlPr>
                      </m:sSupPr>
                      <m:e>
                        <m:r>
                          <a:rPr lang="en-US" altLang="zh-TW" sz="3200" b="0" i="1" smtClean="0">
                            <a:latin typeface="Cambria Math" panose="02040503050406030204" pitchFamily="18" charset="0"/>
                          </a:rPr>
                          <m:t>𝑒</m:t>
                        </m:r>
                      </m:e>
                      <m:sup>
                        <m:r>
                          <a:rPr lang="en-US" altLang="zh-TW" sz="3200" b="0" i="1" smtClean="0">
                            <a:latin typeface="Cambria Math" panose="02040503050406030204" pitchFamily="18" charset="0"/>
                          </a:rPr>
                          <m:t>3</m:t>
                        </m:r>
                        <m:r>
                          <a:rPr lang="en-US" altLang="zh-TW" sz="3200" b="0" i="1" smtClean="0">
                            <a:latin typeface="Cambria Math" panose="02040503050406030204" pitchFamily="18" charset="0"/>
                          </a:rPr>
                          <m:t>𝑤</m:t>
                        </m:r>
                      </m:sup>
                    </m:sSup>
                  </m:oMath>
                </a14:m>
                <a:endParaRPr lang="zh-TW" altLang="en-US" sz="3200" dirty="0"/>
              </a:p>
            </p:txBody>
          </p:sp>
        </mc:Choice>
        <mc:Fallback xmlns="">
          <p:sp>
            <p:nvSpPr>
              <p:cNvPr id="13" name="內容版面配置區 2"/>
              <p:cNvSpPr txBox="1">
                <a:spLocks noRot="1" noChangeAspect="1" noMove="1" noResize="1" noEditPoints="1" noAdjustHandles="1" noChangeArrowheads="1" noChangeShapeType="1" noTextEdit="1"/>
              </p:cNvSpPr>
              <p:nvPr/>
            </p:nvSpPr>
            <p:spPr>
              <a:xfrm>
                <a:off x="1776412" y="4099378"/>
                <a:ext cx="2228850" cy="469900"/>
              </a:xfrm>
              <a:prstGeom prst="rect">
                <a:avLst/>
              </a:prstGeom>
              <a:blipFill rotWithShape="0">
                <a:blip r:embed="rId6"/>
                <a:stretch>
                  <a:fillRect l="-6831" t="-25641" b="-5512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內容版面配置區 2"/>
              <p:cNvSpPr txBox="1">
                <a:spLocks/>
              </p:cNvSpPr>
              <p:nvPr/>
            </p:nvSpPr>
            <p:spPr>
              <a:xfrm>
                <a:off x="3543300" y="4086227"/>
                <a:ext cx="5124450" cy="4699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sz="3600" dirty="0" smtClean="0"/>
                  <a:t>W</a:t>
                </a:r>
                <a14:m>
                  <m:oMath xmlns:m="http://schemas.openxmlformats.org/officeDocument/2006/math">
                    <m:r>
                      <a:rPr lang="en-US" altLang="zh-TW" sz="3600" i="1" smtClean="0">
                        <a:latin typeface="Cambria Math" panose="02040503050406030204" pitchFamily="18" charset="0"/>
                      </a:rPr>
                      <m:t>=</m:t>
                    </m:r>
                    <m:r>
                      <a:rPr lang="en-US" altLang="zh-TW" sz="3600" b="0" i="1" smtClean="0">
                        <a:latin typeface="Cambria Math" panose="02040503050406030204" pitchFamily="18" charset="0"/>
                      </a:rPr>
                      <m:t>(</m:t>
                    </m:r>
                    <m:r>
                      <a:rPr lang="en-US" altLang="zh-TW" sz="3600" b="0" i="0" smtClean="0">
                        <a:latin typeface="Cambria Math" panose="02040503050406030204" pitchFamily="18" charset="0"/>
                      </a:rPr>
                      <m:t>2</m:t>
                    </m:r>
                    <m:r>
                      <m:rPr>
                        <m:sty m:val="p"/>
                      </m:rPr>
                      <a:rPr lang="en-US" altLang="zh-TW" sz="3600" b="0" i="0" smtClean="0">
                        <a:latin typeface="Cambria Math" panose="02040503050406030204" pitchFamily="18" charset="0"/>
                      </a:rPr>
                      <m:t>sin</m:t>
                    </m:r>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𝑋</m:t>
                    </m:r>
                    <m:r>
                      <a:rPr lang="en-US" altLang="zh-TW" sz="3600" b="0" i="1" smtClean="0">
                        <a:latin typeface="Cambria Math" panose="02040503050406030204" pitchFamily="18" charset="0"/>
                      </a:rPr>
                      <m:t>)+</m:t>
                    </m:r>
                    <m:r>
                      <a:rPr lang="en-US" altLang="zh-TW" sz="3600" b="0" i="0" smtClean="0">
                        <a:latin typeface="Cambria Math" panose="02040503050406030204" pitchFamily="18" charset="0"/>
                      </a:rPr>
                      <m:t>3</m:t>
                    </m:r>
                    <m:r>
                      <m:rPr>
                        <m:sty m:val="p"/>
                      </m:rPr>
                      <a:rPr lang="en-US" altLang="zh-TW" sz="3600" b="0" i="0" smtClean="0">
                        <a:latin typeface="Cambria Math" panose="02040503050406030204" pitchFamily="18" charset="0"/>
                      </a:rPr>
                      <m:t>cos</m:t>
                    </m:r>
                    <m:r>
                      <a:rPr lang="en-US" altLang="zh-TW" sz="3600" b="0" i="1" smtClean="0">
                        <a:latin typeface="Cambria Math" panose="02040503050406030204" pitchFamily="18" charset="0"/>
                      </a:rPr>
                      <m:t>⁡(</m:t>
                    </m:r>
                    <m:r>
                      <a:rPr lang="en-US" altLang="zh-TW" sz="3600" b="0" i="1" smtClean="0">
                        <a:latin typeface="Cambria Math" panose="02040503050406030204" pitchFamily="18" charset="0"/>
                      </a:rPr>
                      <m:t>𝑌</m:t>
                    </m:r>
                    <m:r>
                      <a:rPr lang="en-US" altLang="zh-TW" sz="3600" b="0" i="1" smtClean="0">
                        <a:latin typeface="Cambria Math" panose="02040503050406030204" pitchFamily="18" charset="0"/>
                      </a:rPr>
                      <m:t>))</m:t>
                    </m:r>
                  </m:oMath>
                </a14:m>
                <a:endParaRPr lang="zh-TW" altLang="en-US" sz="3600" dirty="0"/>
              </a:p>
            </p:txBody>
          </p:sp>
        </mc:Choice>
        <mc:Fallback xmlns="">
          <p:sp>
            <p:nvSpPr>
              <p:cNvPr id="14" name="內容版面配置區 2"/>
              <p:cNvSpPr txBox="1">
                <a:spLocks noRot="1" noChangeAspect="1" noMove="1" noResize="1" noEditPoints="1" noAdjustHandles="1" noChangeArrowheads="1" noChangeShapeType="1" noTextEdit="1"/>
              </p:cNvSpPr>
              <p:nvPr/>
            </p:nvSpPr>
            <p:spPr>
              <a:xfrm>
                <a:off x="3543300" y="4086227"/>
                <a:ext cx="5124450" cy="469900"/>
              </a:xfrm>
              <a:prstGeom prst="rect">
                <a:avLst/>
              </a:prstGeom>
              <a:blipFill rotWithShape="0">
                <a:blip r:embed="rId7"/>
                <a:stretch>
                  <a:fillRect l="-3567" t="-31169" b="-74026"/>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685636" y="4824477"/>
                <a:ext cx="1543628" cy="1087862"/>
              </a:xfrm>
              <a:prstGeom prst="rect">
                <a:avLst/>
              </a:prstGeom>
            </p:spPr>
            <p:txBody>
              <a:bodyPr wrap="none">
                <a:spAutoFit/>
              </a:bodyPr>
              <a:lstStyle/>
              <a:p>
                <a14:m>
                  <m:oMath xmlns:m="http://schemas.openxmlformats.org/officeDocument/2006/math">
                    <m:f>
                      <m:fPr>
                        <m:ctrlPr>
                          <a:rPr lang="en-US" altLang="zh-TW" sz="4400" i="1" smtClean="0">
                            <a:latin typeface="Cambria Math" panose="02040503050406030204" pitchFamily="18" charset="0"/>
                          </a:rPr>
                        </m:ctrlPr>
                      </m:fPr>
                      <m:num>
                        <m:r>
                          <a:rPr lang="zh-TW" altLang="en-US" sz="4400" i="1" smtClean="0">
                            <a:latin typeface="Cambria Math" panose="02040503050406030204" pitchFamily="18" charset="0"/>
                          </a:rPr>
                          <m:t>𝜕</m:t>
                        </m:r>
                        <m:r>
                          <m:rPr>
                            <m:sty m:val="p"/>
                          </m:rPr>
                          <a:rPr lang="en-US" altLang="zh-TW" sz="4400" i="1">
                            <a:latin typeface="Cambria Math" panose="02040503050406030204" pitchFamily="18" charset="0"/>
                          </a:rPr>
                          <m:t>Z</m:t>
                        </m:r>
                      </m:num>
                      <m:den>
                        <m:r>
                          <a:rPr lang="zh-TW" altLang="en-US" sz="4400" i="1" smtClean="0">
                            <a:latin typeface="Cambria Math" panose="02040503050406030204" pitchFamily="18" charset="0"/>
                          </a:rPr>
                          <m:t>𝜕</m:t>
                        </m:r>
                        <m:r>
                          <m:rPr>
                            <m:sty m:val="p"/>
                          </m:rPr>
                          <a:rPr lang="en-US" altLang="zh-TW" sz="4400" i="1">
                            <a:latin typeface="Cambria Math" panose="02040503050406030204" pitchFamily="18" charset="0"/>
                          </a:rPr>
                          <m:t>X</m:t>
                        </m:r>
                      </m:den>
                    </m:f>
                    <m:r>
                      <a:rPr lang="en-US" altLang="zh-TW" sz="4400" i="1">
                        <a:latin typeface="Cambria Math" panose="02040503050406030204" pitchFamily="18" charset="0"/>
                      </a:rPr>
                      <m:t>=</m:t>
                    </m:r>
                  </m:oMath>
                </a14:m>
                <a:r>
                  <a:rPr lang="en-US" altLang="zh-TW" sz="4400" dirty="0" smtClean="0"/>
                  <a:t>?</a:t>
                </a:r>
                <a:endParaRPr lang="zh-TW" altLang="en-US" sz="4400" dirty="0"/>
              </a:p>
            </p:txBody>
          </p:sp>
        </mc:Choice>
        <mc:Fallback xmlns="">
          <p:sp>
            <p:nvSpPr>
              <p:cNvPr id="15" name="矩形 14"/>
              <p:cNvSpPr>
                <a:spLocks noRot="1" noChangeAspect="1" noMove="1" noResize="1" noEditPoints="1" noAdjustHandles="1" noChangeArrowheads="1" noChangeShapeType="1" noTextEdit="1"/>
              </p:cNvSpPr>
              <p:nvPr/>
            </p:nvSpPr>
            <p:spPr>
              <a:xfrm>
                <a:off x="1685636" y="4824477"/>
                <a:ext cx="1543628" cy="1087862"/>
              </a:xfrm>
              <a:prstGeom prst="rect">
                <a:avLst/>
              </a:prstGeom>
              <a:blipFill rotWithShape="0">
                <a:blip r:embed="rId8"/>
                <a:stretch>
                  <a:fillRect r="-15020" b="-12849"/>
                </a:stretch>
              </a:blipFill>
            </p:spPr>
            <p:txBody>
              <a:bodyPr/>
              <a:lstStyle/>
              <a:p>
                <a:r>
                  <a:rPr lang="zh-TW" altLang="en-US">
                    <a:noFill/>
                  </a:rPr>
                  <a:t> </a:t>
                </a:r>
              </a:p>
            </p:txBody>
          </p:sp>
        </mc:Fallback>
      </mc:AlternateContent>
      <p:sp>
        <p:nvSpPr>
          <p:cNvPr id="16" name="矩形 15"/>
          <p:cNvSpPr/>
          <p:nvPr/>
        </p:nvSpPr>
        <p:spPr>
          <a:xfrm>
            <a:off x="639544" y="5045243"/>
            <a:ext cx="646331" cy="646331"/>
          </a:xfrm>
          <a:prstGeom prst="rect">
            <a:avLst/>
          </a:prstGeom>
        </p:spPr>
        <p:txBody>
          <a:bodyPr wrap="none">
            <a:spAutoFit/>
          </a:bodyPr>
          <a:lstStyle/>
          <a:p>
            <a:r>
              <a:rPr lang="zh-TW" altLang="en-US" sz="3600" dirty="0" smtClean="0"/>
              <a:t>求</a:t>
            </a:r>
            <a:endParaRPr lang="zh-TW" altLang="en-US" sz="3600" dirty="0"/>
          </a:p>
        </p:txBody>
      </p:sp>
      <mc:AlternateContent xmlns:mc="http://schemas.openxmlformats.org/markup-compatibility/2006" xmlns:a14="http://schemas.microsoft.com/office/drawing/2010/main">
        <mc:Choice Requires="a14">
          <p:sp>
            <p:nvSpPr>
              <p:cNvPr id="17" name="矩形 16"/>
              <p:cNvSpPr/>
              <p:nvPr/>
            </p:nvSpPr>
            <p:spPr>
              <a:xfrm>
                <a:off x="4133850" y="4868734"/>
                <a:ext cx="1544654" cy="1087862"/>
              </a:xfrm>
              <a:prstGeom prst="rect">
                <a:avLst/>
              </a:prstGeom>
            </p:spPr>
            <p:txBody>
              <a:bodyPr wrap="none">
                <a:spAutoFit/>
              </a:bodyPr>
              <a:lstStyle/>
              <a:p>
                <a14:m>
                  <m:oMath xmlns:m="http://schemas.openxmlformats.org/officeDocument/2006/math">
                    <m:f>
                      <m:fPr>
                        <m:ctrlPr>
                          <a:rPr lang="en-US" altLang="zh-TW" sz="4400" i="1" smtClean="0">
                            <a:latin typeface="Cambria Math" panose="02040503050406030204" pitchFamily="18" charset="0"/>
                          </a:rPr>
                        </m:ctrlPr>
                      </m:fPr>
                      <m:num>
                        <m:r>
                          <a:rPr lang="zh-TW" altLang="en-US" sz="4400" i="1" smtClean="0">
                            <a:latin typeface="Cambria Math" panose="02040503050406030204" pitchFamily="18" charset="0"/>
                          </a:rPr>
                          <m:t>𝜕</m:t>
                        </m:r>
                        <m:r>
                          <m:rPr>
                            <m:sty m:val="p"/>
                          </m:rPr>
                          <a:rPr lang="en-US" altLang="zh-TW" sz="4400" i="1">
                            <a:latin typeface="Cambria Math" panose="02040503050406030204" pitchFamily="18" charset="0"/>
                          </a:rPr>
                          <m:t>Z</m:t>
                        </m:r>
                      </m:num>
                      <m:den>
                        <m:r>
                          <a:rPr lang="zh-TW" altLang="en-US" sz="4400" i="1" smtClean="0">
                            <a:latin typeface="Cambria Math" panose="02040503050406030204" pitchFamily="18" charset="0"/>
                          </a:rPr>
                          <m:t>𝜕</m:t>
                        </m:r>
                        <m:r>
                          <a:rPr lang="en-US" altLang="zh-TW" sz="4400" b="0" i="1" smtClean="0">
                            <a:latin typeface="Cambria Math" panose="02040503050406030204" pitchFamily="18" charset="0"/>
                          </a:rPr>
                          <m:t>𝑌</m:t>
                        </m:r>
                      </m:den>
                    </m:f>
                    <m:r>
                      <a:rPr lang="en-US" altLang="zh-TW" sz="4400" i="1">
                        <a:latin typeface="Cambria Math" panose="02040503050406030204" pitchFamily="18" charset="0"/>
                      </a:rPr>
                      <m:t>=</m:t>
                    </m:r>
                  </m:oMath>
                </a14:m>
                <a:r>
                  <a:rPr lang="en-US" altLang="zh-TW" sz="4400" dirty="0" smtClean="0"/>
                  <a:t>?</a:t>
                </a:r>
                <a:endParaRPr lang="zh-TW" altLang="en-US" sz="4400" dirty="0"/>
              </a:p>
            </p:txBody>
          </p:sp>
        </mc:Choice>
        <mc:Fallback xmlns="">
          <p:sp>
            <p:nvSpPr>
              <p:cNvPr id="17" name="矩形 16"/>
              <p:cNvSpPr>
                <a:spLocks noRot="1" noChangeAspect="1" noMove="1" noResize="1" noEditPoints="1" noAdjustHandles="1" noChangeArrowheads="1" noChangeShapeType="1" noTextEdit="1"/>
              </p:cNvSpPr>
              <p:nvPr/>
            </p:nvSpPr>
            <p:spPr>
              <a:xfrm>
                <a:off x="4133850" y="4868734"/>
                <a:ext cx="1544654" cy="1087862"/>
              </a:xfrm>
              <a:prstGeom prst="rect">
                <a:avLst/>
              </a:prstGeom>
              <a:blipFill rotWithShape="0">
                <a:blip r:embed="rId9"/>
                <a:stretch>
                  <a:fillRect r="-14961" b="-13483"/>
                </a:stretch>
              </a:blipFill>
            </p:spPr>
            <p:txBody>
              <a:bodyPr/>
              <a:lstStyle/>
              <a:p>
                <a:r>
                  <a:rPr lang="zh-TW" altLang="en-US">
                    <a:noFill/>
                  </a:rPr>
                  <a:t> </a:t>
                </a:r>
              </a:p>
            </p:txBody>
          </p:sp>
        </mc:Fallback>
      </mc:AlternateContent>
      <p:sp>
        <p:nvSpPr>
          <p:cNvPr id="18" name="投影片編號版面配置區 17"/>
          <p:cNvSpPr>
            <a:spLocks noGrp="1"/>
          </p:cNvSpPr>
          <p:nvPr>
            <p:ph type="sldNum" sz="quarter" idx="12"/>
          </p:nvPr>
        </p:nvSpPr>
        <p:spPr/>
        <p:txBody>
          <a:bodyPr/>
          <a:lstStyle/>
          <a:p>
            <a:fld id="{EBA660C4-8EC1-4890-874E-5CA0D19E2E89}" type="slidenum">
              <a:rPr lang="zh-TW" altLang="en-US" smtClean="0"/>
              <a:t>42</a:t>
            </a:fld>
            <a:endParaRPr lang="zh-TW" altLang="en-US"/>
          </a:p>
        </p:txBody>
      </p:sp>
      <mc:AlternateContent xmlns:mc="http://schemas.openxmlformats.org/markup-compatibility/2006" xmlns:a14="http://schemas.microsoft.com/office/drawing/2010/main">
        <mc:Choice Requires="a14">
          <p:sp>
            <p:nvSpPr>
              <p:cNvPr id="19" name="矩形 18"/>
              <p:cNvSpPr/>
              <p:nvPr/>
            </p:nvSpPr>
            <p:spPr>
              <a:xfrm>
                <a:off x="5814434" y="231611"/>
                <a:ext cx="3338802" cy="118391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TW" sz="3600" i="1" smtClean="0">
                              <a:latin typeface="Cambria Math" panose="02040503050406030204" pitchFamily="18" charset="0"/>
                            </a:rPr>
                          </m:ctrlPr>
                        </m:fPr>
                        <m:num>
                          <m:r>
                            <a:rPr lang="zh-TW" altLang="en-US" sz="3600" i="1" smtClean="0">
                              <a:latin typeface="Cambria Math" panose="02040503050406030204" pitchFamily="18" charset="0"/>
                            </a:rPr>
                            <m:t>𝜕</m:t>
                          </m:r>
                          <m:r>
                            <m:rPr>
                              <m:sty m:val="p"/>
                            </m:rPr>
                            <a:rPr lang="en-US" altLang="zh-TW" sz="3600" i="1">
                              <a:latin typeface="Cambria Math" panose="02040503050406030204" pitchFamily="18" charset="0"/>
                            </a:rPr>
                            <m:t>Z</m:t>
                          </m:r>
                        </m:num>
                        <m:den>
                          <m:r>
                            <a:rPr lang="zh-TW" altLang="en-US" sz="3600" i="1" smtClean="0">
                              <a:latin typeface="Cambria Math" panose="02040503050406030204" pitchFamily="18" charset="0"/>
                            </a:rPr>
                            <m:t>𝜕</m:t>
                          </m:r>
                          <m:r>
                            <m:rPr>
                              <m:sty m:val="p"/>
                            </m:rPr>
                            <a:rPr lang="en-US" altLang="zh-TW" sz="3600" i="1">
                              <a:latin typeface="Cambria Math" panose="02040503050406030204" pitchFamily="18" charset="0"/>
                            </a:rPr>
                            <m:t>X</m:t>
                          </m:r>
                        </m:den>
                      </m:f>
                      <m:r>
                        <a:rPr lang="en-US" altLang="zh-TW" sz="3600" i="1">
                          <a:latin typeface="Cambria Math" panose="02040503050406030204" pitchFamily="18" charset="0"/>
                        </a:rPr>
                        <m:t>=</m:t>
                      </m:r>
                      <m:f>
                        <m:fPr>
                          <m:ctrlPr>
                            <a:rPr lang="en-US" altLang="zh-TW" sz="3600" i="1" smtClean="0">
                              <a:latin typeface="Cambria Math" panose="02040503050406030204" pitchFamily="18" charset="0"/>
                            </a:rPr>
                          </m:ctrlPr>
                        </m:fPr>
                        <m:num>
                          <m:r>
                            <a:rPr lang="zh-TW" altLang="en-US" sz="3600" i="1" smtClean="0">
                              <a:latin typeface="Cambria Math" panose="02040503050406030204" pitchFamily="18" charset="0"/>
                            </a:rPr>
                            <m:t>𝜕</m:t>
                          </m:r>
                          <m:r>
                            <m:rPr>
                              <m:sty m:val="p"/>
                            </m:rPr>
                            <a:rPr lang="en-US" altLang="zh-TW" sz="3600" i="1">
                              <a:latin typeface="Cambria Math" panose="02040503050406030204" pitchFamily="18" charset="0"/>
                            </a:rPr>
                            <m:t>Z</m:t>
                          </m:r>
                        </m:num>
                        <m:den>
                          <m:r>
                            <a:rPr lang="zh-TW" altLang="en-US" sz="36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altLang="zh-TW" sz="3600" b="1" i="1" smtClean="0">
                              <a:solidFill>
                                <a:srgbClr val="FF0000"/>
                              </a:solidFill>
                              <a:effectLst>
                                <a:outerShdw blurRad="38100" dist="38100" dir="2700000" algn="tl">
                                  <a:srgbClr val="000000">
                                    <a:alpha val="43137"/>
                                  </a:srgbClr>
                                </a:outerShdw>
                              </a:effectLst>
                              <a:latin typeface="Cambria Math" panose="02040503050406030204" pitchFamily="18" charset="0"/>
                            </a:rPr>
                            <m:t>𝑾</m:t>
                          </m:r>
                        </m:den>
                      </m:f>
                      <m:f>
                        <m:fPr>
                          <m:ctrlPr>
                            <a:rPr lang="en-US" altLang="zh-TW" sz="3600" i="1" smtClean="0">
                              <a:latin typeface="Cambria Math" panose="02040503050406030204" pitchFamily="18" charset="0"/>
                            </a:rPr>
                          </m:ctrlPr>
                        </m:fPr>
                        <m:num>
                          <m:r>
                            <a:rPr lang="zh-TW" altLang="en-US" sz="36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altLang="zh-TW" sz="3600" b="1" i="1" smtClean="0">
                              <a:solidFill>
                                <a:srgbClr val="FF0000"/>
                              </a:solidFill>
                              <a:effectLst>
                                <a:outerShdw blurRad="38100" dist="38100" dir="2700000" algn="tl">
                                  <a:srgbClr val="000000">
                                    <a:alpha val="43137"/>
                                  </a:srgbClr>
                                </a:outerShdw>
                              </a:effectLst>
                              <a:latin typeface="Cambria Math" panose="02040503050406030204" pitchFamily="18" charset="0"/>
                            </a:rPr>
                            <m:t>𝑾</m:t>
                          </m:r>
                        </m:num>
                        <m:den>
                          <m:r>
                            <a:rPr lang="zh-TW" altLang="en-US" sz="3600" i="1" smtClean="0">
                              <a:latin typeface="Cambria Math" panose="02040503050406030204" pitchFamily="18" charset="0"/>
                            </a:rPr>
                            <m:t>𝜕</m:t>
                          </m:r>
                          <m:r>
                            <m:rPr>
                              <m:sty m:val="p"/>
                            </m:rPr>
                            <a:rPr lang="en-US" altLang="zh-TW" sz="3600" i="1">
                              <a:latin typeface="Cambria Math" panose="02040503050406030204" pitchFamily="18" charset="0"/>
                            </a:rPr>
                            <m:t>X</m:t>
                          </m:r>
                        </m:den>
                      </m:f>
                    </m:oMath>
                  </m:oMathPara>
                </a14:m>
                <a:endParaRPr lang="zh-TW" altLang="en-US" dirty="0"/>
              </a:p>
            </p:txBody>
          </p:sp>
        </mc:Choice>
        <mc:Fallback xmlns="">
          <p:sp>
            <p:nvSpPr>
              <p:cNvPr id="19" name="矩形 18"/>
              <p:cNvSpPr>
                <a:spLocks noRot="1" noChangeAspect="1" noMove="1" noResize="1" noEditPoints="1" noAdjustHandles="1" noChangeArrowheads="1" noChangeShapeType="1" noTextEdit="1"/>
              </p:cNvSpPr>
              <p:nvPr/>
            </p:nvSpPr>
            <p:spPr>
              <a:xfrm>
                <a:off x="5814434" y="231611"/>
                <a:ext cx="3338802" cy="1183914"/>
              </a:xfrm>
              <a:prstGeom prst="rect">
                <a:avLst/>
              </a:prstGeom>
              <a:blipFill rotWithShape="0">
                <a:blip r:embed="rId10"/>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9498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6675" y="393701"/>
            <a:ext cx="7696200" cy="714031"/>
          </a:xfrm>
        </p:spPr>
        <p:txBody>
          <a:bodyPr>
            <a:normAutofit/>
          </a:bodyPr>
          <a:lstStyle/>
          <a:p>
            <a:r>
              <a:rPr lang="zh-TW" altLang="en-US" dirty="0"/>
              <a:t>偏</a:t>
            </a:r>
            <a:r>
              <a:rPr lang="zh-TW" altLang="en-US" dirty="0" smtClean="0"/>
              <a:t>微分</a:t>
            </a:r>
            <a:r>
              <a:rPr lang="en-US" altLang="zh-TW" dirty="0"/>
              <a:t>(partial differentiation)</a:t>
            </a:r>
            <a:endParaRPr lang="zh-TW" altLang="en-US" dirty="0"/>
          </a:p>
        </p:txBody>
      </p:sp>
      <p:pic>
        <p:nvPicPr>
          <p:cNvPr id="6" name="圖片 5"/>
          <p:cNvPicPr>
            <a:picLocks noChangeAspect="1"/>
          </p:cNvPicPr>
          <p:nvPr/>
        </p:nvPicPr>
        <p:blipFill>
          <a:blip r:embed="rId2"/>
          <a:stretch>
            <a:fillRect/>
          </a:stretch>
        </p:blipFill>
        <p:spPr>
          <a:xfrm>
            <a:off x="5762625" y="2029491"/>
            <a:ext cx="3216772" cy="2352693"/>
          </a:xfrm>
          <a:prstGeom prst="rect">
            <a:avLst/>
          </a:prstGeom>
        </p:spPr>
      </p:pic>
      <p:sp>
        <p:nvSpPr>
          <p:cNvPr id="3" name="投影片編號版面配置區 2"/>
          <p:cNvSpPr>
            <a:spLocks noGrp="1"/>
          </p:cNvSpPr>
          <p:nvPr>
            <p:ph type="sldNum" sz="quarter" idx="12"/>
          </p:nvPr>
        </p:nvSpPr>
        <p:spPr/>
        <p:txBody>
          <a:bodyPr/>
          <a:lstStyle/>
          <a:p>
            <a:fld id="{EBA660C4-8EC1-4890-874E-5CA0D19E2E89}" type="slidenum">
              <a:rPr lang="zh-TW" altLang="en-US" smtClean="0"/>
              <a:t>43</a:t>
            </a:fld>
            <a:endParaRPr lang="zh-TW" altLang="en-US"/>
          </a:p>
        </p:txBody>
      </p:sp>
      <p:sp>
        <p:nvSpPr>
          <p:cNvPr id="7" name="矩形 6"/>
          <p:cNvSpPr/>
          <p:nvPr/>
        </p:nvSpPr>
        <p:spPr>
          <a:xfrm>
            <a:off x="251332" y="3636442"/>
            <a:ext cx="5249092" cy="1077218"/>
          </a:xfrm>
          <a:prstGeom prst="rect">
            <a:avLst/>
          </a:prstGeom>
          <a:solidFill>
            <a:schemeClr val="accent4">
              <a:lumMod val="40000"/>
              <a:lumOff val="60000"/>
            </a:schemeClr>
          </a:solidFill>
          <a:ln>
            <a:noFill/>
          </a:ln>
        </p:spPr>
        <p:txBody>
          <a:bodyPr wrap="square">
            <a:spAutoFit/>
          </a:bodyPr>
          <a:lstStyle/>
          <a:p>
            <a:r>
              <a:rPr lang="en-US" altLang="zh-TW" sz="3200" dirty="0" err="1" smtClean="0">
                <a:latin typeface="微軟正黑體" panose="020B0604030504040204" pitchFamily="34" charset="-120"/>
              </a:rPr>
              <a:t>def</a:t>
            </a:r>
            <a:r>
              <a:rPr lang="en-US" altLang="zh-TW" sz="3200" dirty="0" smtClean="0">
                <a:latin typeface="微軟正黑體" panose="020B0604030504040204" pitchFamily="34" charset="-120"/>
              </a:rPr>
              <a:t> function_2(x):</a:t>
            </a:r>
          </a:p>
          <a:p>
            <a:r>
              <a:rPr lang="en-US" altLang="zh-TW" sz="3200" dirty="0" smtClean="0">
                <a:latin typeface="微軟正黑體" panose="020B0604030504040204" pitchFamily="34" charset="-120"/>
              </a:rPr>
              <a:t>       return x[0]**2+x[1]**2</a:t>
            </a:r>
          </a:p>
        </p:txBody>
      </p:sp>
      <p:sp>
        <p:nvSpPr>
          <p:cNvPr id="9" name="矩形 8"/>
          <p:cNvSpPr/>
          <p:nvPr/>
        </p:nvSpPr>
        <p:spPr>
          <a:xfrm>
            <a:off x="551633" y="1246462"/>
            <a:ext cx="4948791" cy="584775"/>
          </a:xfrm>
          <a:prstGeom prst="rect">
            <a:avLst/>
          </a:prstGeom>
        </p:spPr>
        <p:txBody>
          <a:bodyPr wrap="none">
            <a:spAutoFit/>
          </a:bodyPr>
          <a:lstStyle/>
          <a:p>
            <a:r>
              <a:rPr lang="zh-TW" altLang="en-US" sz="3200" b="1" dirty="0" smtClean="0">
                <a:effectLst>
                  <a:outerShdw blurRad="38100" dist="38100" dir="2700000" algn="tl">
                    <a:srgbClr val="000000">
                      <a:alpha val="43137"/>
                    </a:srgbClr>
                  </a:outerShdw>
                </a:effectLst>
              </a:rPr>
              <a:t>兩個</a:t>
            </a:r>
            <a:r>
              <a:rPr lang="en-US" altLang="zh-TW" sz="3200" b="1" dirty="0" smtClean="0">
                <a:effectLst>
                  <a:outerShdw blurRad="38100" dist="38100" dir="2700000" algn="tl">
                    <a:srgbClr val="000000">
                      <a:alpha val="43137"/>
                    </a:srgbClr>
                  </a:outerShdw>
                </a:effectLst>
              </a:rPr>
              <a:t>(</a:t>
            </a:r>
            <a:r>
              <a:rPr lang="zh-TW" altLang="en-US" sz="3200" b="1" dirty="0" smtClean="0">
                <a:effectLst>
                  <a:outerShdw blurRad="38100" dist="38100" dir="2700000" algn="tl">
                    <a:srgbClr val="000000">
                      <a:alpha val="43137"/>
                    </a:srgbClr>
                  </a:outerShdw>
                </a:effectLst>
              </a:rPr>
              <a:t>及已上</a:t>
            </a:r>
            <a:r>
              <a:rPr lang="en-US" altLang="zh-TW" sz="3200" b="1" dirty="0" smtClean="0">
                <a:effectLst>
                  <a:outerShdw blurRad="38100" dist="38100" dir="2700000" algn="tl">
                    <a:srgbClr val="000000">
                      <a:alpha val="43137"/>
                    </a:srgbClr>
                  </a:outerShdw>
                </a:effectLst>
              </a:rPr>
              <a:t>)</a:t>
            </a:r>
            <a:r>
              <a:rPr lang="zh-TW" altLang="en-US" sz="3200" b="1" dirty="0" smtClean="0">
                <a:effectLst>
                  <a:outerShdw blurRad="38100" dist="38100" dir="2700000" algn="tl">
                    <a:srgbClr val="000000">
                      <a:alpha val="43137"/>
                    </a:srgbClr>
                  </a:outerShdw>
                </a:effectLst>
              </a:rPr>
              <a:t>變數的偏微分</a:t>
            </a:r>
            <a:endParaRPr lang="zh-TW" altLang="en-US" sz="3200" b="1" dirty="0">
              <a:effectLst>
                <a:outerShdw blurRad="38100" dist="38100" dir="2700000" algn="tl">
                  <a:srgbClr val="000000">
                    <a:alpha val="43137"/>
                  </a:srgbClr>
                </a:outerShdw>
              </a:effectLst>
            </a:endParaRPr>
          </a:p>
        </p:txBody>
      </p:sp>
      <p:sp>
        <p:nvSpPr>
          <p:cNvPr id="10" name="矩形 9"/>
          <p:cNvSpPr/>
          <p:nvPr/>
        </p:nvSpPr>
        <p:spPr>
          <a:xfrm>
            <a:off x="251332" y="5067985"/>
            <a:ext cx="5249092" cy="1077218"/>
          </a:xfrm>
          <a:prstGeom prst="rect">
            <a:avLst/>
          </a:prstGeom>
          <a:solidFill>
            <a:schemeClr val="accent6">
              <a:lumMod val="20000"/>
              <a:lumOff val="80000"/>
            </a:schemeClr>
          </a:solidFill>
          <a:ln>
            <a:noFill/>
          </a:ln>
        </p:spPr>
        <p:txBody>
          <a:bodyPr wrap="square">
            <a:spAutoFit/>
          </a:bodyPr>
          <a:lstStyle/>
          <a:p>
            <a:r>
              <a:rPr lang="en-US" altLang="zh-TW" sz="3200" dirty="0" err="1" smtClean="0">
                <a:latin typeface="微軟正黑體" panose="020B0604030504040204" pitchFamily="34" charset="-120"/>
              </a:rPr>
              <a:t>def</a:t>
            </a:r>
            <a:r>
              <a:rPr lang="en-US" altLang="zh-TW" sz="3200" dirty="0" smtClean="0">
                <a:latin typeface="微軟正黑體" panose="020B0604030504040204" pitchFamily="34" charset="-120"/>
              </a:rPr>
              <a:t> function_2(x):</a:t>
            </a:r>
          </a:p>
          <a:p>
            <a:r>
              <a:rPr lang="en-US" altLang="zh-TW" sz="3200" dirty="0" smtClean="0">
                <a:latin typeface="微軟正黑體" panose="020B0604030504040204" pitchFamily="34" charset="-120"/>
              </a:rPr>
              <a:t>       return </a:t>
            </a:r>
            <a:r>
              <a:rPr lang="en-US" altLang="zh-TW" sz="3200" dirty="0" err="1" smtClean="0">
                <a:latin typeface="微軟正黑體" panose="020B0604030504040204" pitchFamily="34" charset="-120"/>
              </a:rPr>
              <a:t>np.sum</a:t>
            </a:r>
            <a:r>
              <a:rPr lang="en-US" altLang="zh-TW" sz="3200" dirty="0" smtClean="0">
                <a:latin typeface="微軟正黑體" panose="020B0604030504040204" pitchFamily="34" charset="-120"/>
              </a:rPr>
              <a:t>(x**2)</a:t>
            </a:r>
          </a:p>
        </p:txBody>
      </p:sp>
      <mc:AlternateContent xmlns:mc="http://schemas.openxmlformats.org/markup-compatibility/2006" xmlns:a14="http://schemas.microsoft.com/office/drawing/2010/main">
        <mc:Choice Requires="a14">
          <p:sp>
            <p:nvSpPr>
              <p:cNvPr id="11" name="文字方塊 10"/>
              <p:cNvSpPr txBox="1"/>
              <p:nvPr/>
            </p:nvSpPr>
            <p:spPr>
              <a:xfrm>
                <a:off x="0" y="2348039"/>
                <a:ext cx="5181599" cy="5648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𝑓</m:t>
                      </m:r>
                      <m:d>
                        <m:dPr>
                          <m:ctrlPr>
                            <a:rPr lang="en-US" altLang="zh-TW" sz="3600" b="0" i="1" smtClean="0">
                              <a:latin typeface="Cambria Math" panose="02040503050406030204" pitchFamily="18" charset="0"/>
                            </a:rPr>
                          </m:ctrlPr>
                        </m:dPr>
                        <m:e>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Sub>
                          <m:r>
                            <a:rPr lang="en-US" altLang="zh-TW" sz="3600" b="0" i="1" smtClean="0">
                              <a:latin typeface="Cambria Math" panose="02040503050406030204" pitchFamily="18" charset="0"/>
                            </a:rPr>
                            <m:t>,</m:t>
                          </m:r>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Sub>
                        </m:e>
                      </m:d>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up>
                          <m:r>
                            <a:rPr lang="en-US" altLang="zh-TW" sz="3600" b="0" i="1" smtClean="0">
                              <a:latin typeface="Cambria Math" panose="02040503050406030204" pitchFamily="18" charset="0"/>
                            </a:rPr>
                            <m:t>2</m:t>
                          </m:r>
                        </m:sup>
                      </m:sSubSup>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up>
                          <m:r>
                            <a:rPr lang="en-US" altLang="zh-TW" sz="3600" b="0" i="1" smtClean="0">
                              <a:latin typeface="Cambria Math" panose="02040503050406030204" pitchFamily="18" charset="0"/>
                            </a:rPr>
                            <m:t>2</m:t>
                          </m:r>
                        </m:sup>
                      </m:sSubSup>
                    </m:oMath>
                  </m:oMathPara>
                </a14:m>
                <a:endParaRPr lang="zh-TW" altLang="en-US" sz="3600"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0" y="2348039"/>
                <a:ext cx="5181599" cy="564898"/>
              </a:xfrm>
              <a:prstGeom prst="rect">
                <a:avLst/>
              </a:prstGeom>
              <a:blipFill rotWithShape="0">
                <a:blip r:embed="rId5"/>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0603129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594875" y="523319"/>
            <a:ext cx="7247682" cy="5300832"/>
          </a:xfrm>
          <a:prstGeom prst="rect">
            <a:avLst/>
          </a:prstGeom>
        </p:spPr>
      </p:pic>
      <p:sp>
        <p:nvSpPr>
          <p:cNvPr id="3" name="投影片編號版面配置區 2"/>
          <p:cNvSpPr>
            <a:spLocks noGrp="1"/>
          </p:cNvSpPr>
          <p:nvPr>
            <p:ph type="sldNum" sz="quarter" idx="12"/>
          </p:nvPr>
        </p:nvSpPr>
        <p:spPr/>
        <p:txBody>
          <a:bodyPr/>
          <a:lstStyle/>
          <a:p>
            <a:fld id="{EBA660C4-8EC1-4890-874E-5CA0D19E2E89}" type="slidenum">
              <a:rPr lang="zh-TW" altLang="en-US" smtClean="0"/>
              <a:t>44</a:t>
            </a:fld>
            <a:endParaRPr lang="zh-TW" altLang="en-US"/>
          </a:p>
        </p:txBody>
      </p:sp>
    </p:spTree>
    <p:extLst>
      <p:ext uri="{BB962C8B-B14F-4D97-AF65-F5344CB8AC3E}">
        <p14:creationId xmlns:p14="http://schemas.microsoft.com/office/powerpoint/2010/main" val="1891643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EBA660C4-8EC1-4890-874E-5CA0D19E2E89}" type="slidenum">
              <a:rPr lang="zh-TW" altLang="en-US" smtClean="0"/>
              <a:t>45</a:t>
            </a:fld>
            <a:endParaRPr lang="zh-TW" altLang="en-US"/>
          </a:p>
        </p:txBody>
      </p:sp>
      <mc:AlternateContent xmlns:mc="http://schemas.openxmlformats.org/markup-compatibility/2006" xmlns:a14="http://schemas.microsoft.com/office/drawing/2010/main">
        <mc:Choice Requires="a14">
          <p:sp>
            <p:nvSpPr>
              <p:cNvPr id="4" name="文字方塊 3"/>
              <p:cNvSpPr txBox="1"/>
              <p:nvPr/>
            </p:nvSpPr>
            <p:spPr>
              <a:xfrm>
                <a:off x="530637" y="4531345"/>
                <a:ext cx="6032088" cy="1070486"/>
              </a:xfrm>
              <a:prstGeom prst="rect">
                <a:avLst/>
              </a:prstGeom>
              <a:noFill/>
            </p:spPr>
            <p:txBody>
              <a:bodyPr wrap="square" rtlCol="0">
                <a:spAutoFit/>
              </a:bodyPr>
              <a:lstStyle/>
              <a:p>
                <a:r>
                  <a:rPr lang="zh-TW" altLang="en-US" sz="4000" dirty="0" smtClean="0">
                    <a:latin typeface="微軟正黑體" panose="020B0604030504040204" pitchFamily="34" charset="-120"/>
                    <a:ea typeface="微軟正黑體" panose="020B0604030504040204" pitchFamily="34" charset="-120"/>
                  </a:rPr>
                  <a:t>計算</a:t>
                </a:r>
                <a14:m>
                  <m:oMath xmlns:m="http://schemas.openxmlformats.org/officeDocument/2006/math">
                    <m:sSub>
                      <m:sSubPr>
                        <m:ctrlPr>
                          <a:rPr lang="en-US" altLang="zh-TW" sz="4000" i="1">
                            <a:latin typeface="Cambria Math" panose="02040503050406030204" pitchFamily="18" charset="0"/>
                          </a:rPr>
                        </m:ctrlPr>
                      </m:sSubPr>
                      <m:e>
                        <m:r>
                          <a:rPr lang="en-US" altLang="zh-TW" sz="4000" i="1">
                            <a:latin typeface="Cambria Math" panose="02040503050406030204" pitchFamily="18" charset="0"/>
                          </a:rPr>
                          <m:t>𝑥</m:t>
                        </m:r>
                      </m:e>
                      <m:sub>
                        <m:r>
                          <a:rPr lang="en-US" altLang="zh-TW" sz="4000" b="0" i="1" smtClean="0">
                            <a:latin typeface="Cambria Math" panose="02040503050406030204" pitchFamily="18" charset="0"/>
                          </a:rPr>
                          <m:t>1</m:t>
                        </m:r>
                      </m:sub>
                    </m:sSub>
                  </m:oMath>
                </a14:m>
                <a:r>
                  <a:rPr lang="zh-TW" altLang="en-US" sz="4000" dirty="0" smtClean="0">
                    <a:latin typeface="微軟正黑體" panose="020B0604030504040204" pitchFamily="34" charset="-120"/>
                    <a:ea typeface="微軟正黑體" panose="020B0604030504040204" pitchFamily="34" charset="-120"/>
                  </a:rPr>
                  <a:t>的偏微分</a:t>
                </a:r>
                <a14:m>
                  <m:oMath xmlns:m="http://schemas.openxmlformats.org/officeDocument/2006/math">
                    <m:f>
                      <m:fPr>
                        <m:ctrlPr>
                          <a:rPr lang="en-US" altLang="zh-TW" sz="4000" i="1" smtClean="0">
                            <a:latin typeface="Cambria Math" panose="02040503050406030204" pitchFamily="18" charset="0"/>
                          </a:rPr>
                        </m:ctrlPr>
                      </m:fPr>
                      <m:num>
                        <m:r>
                          <a:rPr lang="zh-TW" altLang="en-US" sz="4000" i="1" smtClean="0">
                            <a:latin typeface="Cambria Math" panose="02040503050406030204" pitchFamily="18" charset="0"/>
                          </a:rPr>
                          <m:t>𝜕</m:t>
                        </m:r>
                        <m:r>
                          <a:rPr lang="pt-BR" altLang="zh-TW" sz="4000" i="1">
                            <a:latin typeface="Cambria Math" panose="02040503050406030204" pitchFamily="18" charset="0"/>
                          </a:rPr>
                          <m:t>𝑓</m:t>
                        </m:r>
                        <m:r>
                          <m:rPr>
                            <m:nor/>
                          </m:rPr>
                          <a:rPr lang="zh-TW" altLang="en-US" sz="4000" dirty="0">
                            <a:latin typeface="微軟正黑體" panose="020B0604030504040204" pitchFamily="34" charset="-120"/>
                            <a:ea typeface="微軟正黑體" panose="020B0604030504040204" pitchFamily="34" charset="-120"/>
                          </a:rPr>
                          <m:t> </m:t>
                        </m:r>
                      </m:num>
                      <m:den>
                        <m:r>
                          <a:rPr lang="zh-TW" altLang="en-US" sz="4000" i="1">
                            <a:latin typeface="Cambria Math" panose="02040503050406030204" pitchFamily="18" charset="0"/>
                          </a:rPr>
                          <m:t>𝜕</m:t>
                        </m:r>
                        <m:sSub>
                          <m:sSubPr>
                            <m:ctrlPr>
                              <a:rPr lang="en-US" altLang="zh-TW" sz="4000" i="1">
                                <a:latin typeface="Cambria Math" panose="02040503050406030204" pitchFamily="18" charset="0"/>
                              </a:rPr>
                            </m:ctrlPr>
                          </m:sSubPr>
                          <m:e>
                            <m:r>
                              <a:rPr lang="en-US" altLang="zh-TW" sz="4000" i="1">
                                <a:latin typeface="Cambria Math" panose="02040503050406030204" pitchFamily="18" charset="0"/>
                              </a:rPr>
                              <m:t>𝑥</m:t>
                            </m:r>
                          </m:e>
                          <m:sub>
                            <m:r>
                              <a:rPr lang="en-US" altLang="zh-TW" sz="4000" b="0" i="1" smtClean="0">
                                <a:latin typeface="Cambria Math" panose="02040503050406030204" pitchFamily="18" charset="0"/>
                              </a:rPr>
                              <m:t>1</m:t>
                            </m:r>
                          </m:sub>
                        </m:sSub>
                      </m:den>
                    </m:f>
                  </m:oMath>
                </a14:m>
                <a:r>
                  <a:rPr lang="en-US" altLang="zh-TW" sz="4000" dirty="0" smtClean="0">
                    <a:latin typeface="微軟正黑體" panose="020B0604030504040204" pitchFamily="34" charset="-120"/>
                  </a:rPr>
                  <a:t>=2</a:t>
                </a:r>
                <a14:m>
                  <m:oMath xmlns:m="http://schemas.openxmlformats.org/officeDocument/2006/math">
                    <m:sSub>
                      <m:sSubPr>
                        <m:ctrlPr>
                          <a:rPr lang="en-US" altLang="zh-TW" sz="4000" i="1" smtClean="0">
                            <a:latin typeface="Cambria Math" panose="02040503050406030204" pitchFamily="18" charset="0"/>
                          </a:rPr>
                        </m:ctrlPr>
                      </m:sSubPr>
                      <m:e>
                        <m:r>
                          <a:rPr lang="en-US" altLang="zh-TW" sz="4000" i="1">
                            <a:latin typeface="Cambria Math" panose="02040503050406030204" pitchFamily="18" charset="0"/>
                          </a:rPr>
                          <m:t>𝑥</m:t>
                        </m:r>
                      </m:e>
                      <m:sub>
                        <m:r>
                          <a:rPr lang="en-US" altLang="zh-TW" sz="4000" b="0" i="1" smtClean="0">
                            <a:latin typeface="Cambria Math" panose="02040503050406030204" pitchFamily="18" charset="0"/>
                          </a:rPr>
                          <m:t>1</m:t>
                        </m:r>
                      </m:sub>
                    </m:sSub>
                  </m:oMath>
                </a14:m>
                <a:endParaRPr lang="en-US" altLang="zh-TW" sz="4000" dirty="0" smtClean="0">
                  <a:latin typeface="微軟正黑體" panose="020B0604030504040204" pitchFamily="34" charset="-120"/>
                </a:endParaRPr>
              </a:p>
            </p:txBody>
          </p:sp>
        </mc:Choice>
        <mc:Fallback xmlns="">
          <p:sp>
            <p:nvSpPr>
              <p:cNvPr id="4" name="文字方塊 3"/>
              <p:cNvSpPr txBox="1">
                <a:spLocks noRot="1" noChangeAspect="1" noMove="1" noResize="1" noEditPoints="1" noAdjustHandles="1" noChangeArrowheads="1" noChangeShapeType="1" noTextEdit="1"/>
              </p:cNvSpPr>
              <p:nvPr/>
            </p:nvSpPr>
            <p:spPr>
              <a:xfrm>
                <a:off x="530637" y="4531345"/>
                <a:ext cx="6032088" cy="1070486"/>
              </a:xfrm>
              <a:prstGeom prst="rect">
                <a:avLst/>
              </a:prstGeom>
              <a:blipFill rotWithShape="0">
                <a:blip r:embed="rId2"/>
                <a:stretch>
                  <a:fillRect l="-3535" b="-3409"/>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741207" y="1497748"/>
                <a:ext cx="4004943" cy="975780"/>
              </a:xfrm>
              <a:prstGeom prst="rect">
                <a:avLst/>
              </a:prstGeom>
              <a:noFill/>
            </p:spPr>
            <p:txBody>
              <a:bodyPr wrap="none" rtlCol="0">
                <a:spAutoFit/>
              </a:bodyPr>
              <a:lstStyle/>
              <a:p>
                <a:r>
                  <a:rPr lang="zh-TW" altLang="en-US" sz="3600" dirty="0" smtClean="0">
                    <a:latin typeface="微軟正黑體" panose="020B0604030504040204" pitchFamily="34" charset="-120"/>
                    <a:ea typeface="微軟正黑體" panose="020B0604030504040204" pitchFamily="34" charset="-120"/>
                  </a:rPr>
                  <a:t>計算</a:t>
                </a:r>
                <a14:m>
                  <m:oMath xmlns:m="http://schemas.openxmlformats.org/officeDocument/2006/math">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𝑥</m:t>
                        </m:r>
                      </m:e>
                      <m:sub>
                        <m:r>
                          <a:rPr lang="en-US" altLang="zh-TW" sz="3600" i="1">
                            <a:latin typeface="Cambria Math" panose="02040503050406030204" pitchFamily="18" charset="0"/>
                          </a:rPr>
                          <m:t>0</m:t>
                        </m:r>
                      </m:sub>
                    </m:sSub>
                  </m:oMath>
                </a14:m>
                <a:r>
                  <a:rPr lang="zh-TW" altLang="en-US" sz="3600" dirty="0" smtClean="0">
                    <a:latin typeface="微軟正黑體" panose="020B0604030504040204" pitchFamily="34" charset="-120"/>
                    <a:ea typeface="微軟正黑體" panose="020B0604030504040204" pitchFamily="34" charset="-120"/>
                  </a:rPr>
                  <a:t>的偏微分</a:t>
                </a:r>
                <a14:m>
                  <m:oMath xmlns:m="http://schemas.openxmlformats.org/officeDocument/2006/math">
                    <m:f>
                      <m:fPr>
                        <m:ctrlPr>
                          <a:rPr lang="en-US" altLang="zh-TW" sz="3600" i="1" smtClean="0">
                            <a:latin typeface="Cambria Math" panose="02040503050406030204" pitchFamily="18" charset="0"/>
                          </a:rPr>
                        </m:ctrlPr>
                      </m:fPr>
                      <m:num>
                        <m:r>
                          <a:rPr lang="zh-TW" altLang="en-US" sz="3600" i="1" smtClean="0">
                            <a:latin typeface="Cambria Math" panose="02040503050406030204" pitchFamily="18" charset="0"/>
                          </a:rPr>
                          <m:t>𝜕</m:t>
                        </m:r>
                        <m:r>
                          <a:rPr lang="pt-BR" altLang="zh-TW" sz="3600" i="1">
                            <a:latin typeface="Cambria Math" panose="02040503050406030204" pitchFamily="18" charset="0"/>
                          </a:rPr>
                          <m:t>𝑓</m:t>
                        </m:r>
                        <m:r>
                          <m:rPr>
                            <m:nor/>
                          </m:rPr>
                          <a:rPr lang="zh-TW" altLang="en-US" sz="3600" dirty="0">
                            <a:latin typeface="微軟正黑體" panose="020B0604030504040204" pitchFamily="34" charset="-120"/>
                            <a:ea typeface="微軟正黑體" panose="020B0604030504040204" pitchFamily="34" charset="-120"/>
                          </a:rPr>
                          <m:t> </m:t>
                        </m:r>
                      </m:num>
                      <m:den>
                        <m:r>
                          <a:rPr lang="zh-TW" altLang="en-US" sz="3600" i="1">
                            <a:latin typeface="Cambria Math" panose="02040503050406030204" pitchFamily="18" charset="0"/>
                          </a:rPr>
                          <m:t>𝜕</m:t>
                        </m:r>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𝑥</m:t>
                            </m:r>
                          </m:e>
                          <m:sub>
                            <m:r>
                              <a:rPr lang="en-US" altLang="zh-TW" sz="3600" i="1">
                                <a:latin typeface="Cambria Math" panose="02040503050406030204" pitchFamily="18" charset="0"/>
                              </a:rPr>
                              <m:t>0</m:t>
                            </m:r>
                          </m:sub>
                        </m:sSub>
                      </m:den>
                    </m:f>
                  </m:oMath>
                </a14:m>
                <a:endParaRPr lang="en-US" altLang="zh-TW" sz="3600" dirty="0" smtClean="0">
                  <a:latin typeface="微軟正黑體" panose="020B0604030504040204" pitchFamily="34" charset="-120"/>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741207" y="1497748"/>
                <a:ext cx="4004943" cy="975780"/>
              </a:xfrm>
              <a:prstGeom prst="rect">
                <a:avLst/>
              </a:prstGeom>
              <a:blipFill rotWithShape="0">
                <a:blip r:embed="rId3"/>
                <a:stretch>
                  <a:fillRect l="-4718" b="-250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0" y="465285"/>
                <a:ext cx="5181599" cy="5648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𝑓</m:t>
                      </m:r>
                      <m:d>
                        <m:dPr>
                          <m:ctrlPr>
                            <a:rPr lang="en-US" altLang="zh-TW" sz="3600" b="0" i="1" smtClean="0">
                              <a:latin typeface="Cambria Math" panose="02040503050406030204" pitchFamily="18" charset="0"/>
                            </a:rPr>
                          </m:ctrlPr>
                        </m:dPr>
                        <m:e>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Sub>
                          <m:r>
                            <a:rPr lang="en-US" altLang="zh-TW" sz="3600" b="0" i="1" smtClean="0">
                              <a:latin typeface="Cambria Math" panose="02040503050406030204" pitchFamily="18" charset="0"/>
                            </a:rPr>
                            <m:t>,</m:t>
                          </m:r>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Sub>
                        </m:e>
                      </m:d>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up>
                          <m:r>
                            <a:rPr lang="en-US" altLang="zh-TW" sz="3600" b="0" i="1" smtClean="0">
                              <a:latin typeface="Cambria Math" panose="02040503050406030204" pitchFamily="18" charset="0"/>
                            </a:rPr>
                            <m:t>2</m:t>
                          </m:r>
                        </m:sup>
                      </m:sSubSup>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up>
                          <m:r>
                            <a:rPr lang="en-US" altLang="zh-TW" sz="3600" b="0" i="1" smtClean="0">
                              <a:latin typeface="Cambria Math" panose="02040503050406030204" pitchFamily="18" charset="0"/>
                            </a:rPr>
                            <m:t>2</m:t>
                          </m:r>
                        </m:sup>
                      </m:sSubSup>
                    </m:oMath>
                  </m:oMathPara>
                </a14:m>
                <a:endParaRPr lang="zh-TW" altLang="en-US" sz="36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0" y="465285"/>
                <a:ext cx="5181599" cy="564898"/>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145438" y="2648285"/>
                <a:ext cx="3825856" cy="1037592"/>
              </a:xfrm>
              <a:prstGeom prst="rect">
                <a:avLst/>
              </a:prstGeom>
            </p:spPr>
            <p:txBody>
              <a:bodyPr wrap="none">
                <a:spAutoFit/>
              </a:bodyPr>
              <a:lstStyle/>
              <a:p>
                <a14:m>
                  <m:oMath xmlns:m="http://schemas.openxmlformats.org/officeDocument/2006/math">
                    <m:f>
                      <m:fPr>
                        <m:ctrlPr>
                          <a:rPr lang="en-US" altLang="zh-TW" sz="3600" i="1" smtClean="0">
                            <a:latin typeface="Cambria Math" panose="02040503050406030204" pitchFamily="18" charset="0"/>
                          </a:rPr>
                        </m:ctrlPr>
                      </m:fPr>
                      <m:num>
                        <m:r>
                          <a:rPr lang="zh-TW" altLang="en-US" sz="3600" i="1" smtClean="0">
                            <a:latin typeface="Cambria Math" panose="02040503050406030204" pitchFamily="18" charset="0"/>
                          </a:rPr>
                          <m:t>𝜕</m:t>
                        </m:r>
                        <m:r>
                          <a:rPr lang="pt-BR" altLang="zh-TW" sz="3600" i="1">
                            <a:latin typeface="Cambria Math" panose="02040503050406030204" pitchFamily="18" charset="0"/>
                          </a:rPr>
                          <m:t>𝑓</m:t>
                        </m:r>
                        <m:r>
                          <m:rPr>
                            <m:nor/>
                          </m:rPr>
                          <a:rPr lang="zh-TW" altLang="en-US" sz="3600" dirty="0">
                            <a:latin typeface="微軟正黑體" panose="020B0604030504040204" pitchFamily="34" charset="-120"/>
                            <a:ea typeface="微軟正黑體" panose="020B0604030504040204" pitchFamily="34" charset="-120"/>
                          </a:rPr>
                          <m:t> </m:t>
                        </m:r>
                      </m:num>
                      <m:den>
                        <m:r>
                          <a:rPr lang="zh-TW" altLang="en-US" sz="3600" i="1">
                            <a:latin typeface="Cambria Math" panose="02040503050406030204" pitchFamily="18" charset="0"/>
                          </a:rPr>
                          <m:t>𝜕</m:t>
                        </m:r>
                        <m:sSub>
                          <m:sSubPr>
                            <m:ctrlPr>
                              <a:rPr lang="en-US" altLang="zh-TW" sz="3600" i="1">
                                <a:latin typeface="Cambria Math" panose="02040503050406030204" pitchFamily="18" charset="0"/>
                              </a:rPr>
                            </m:ctrlPr>
                          </m:sSubPr>
                          <m:e>
                            <m:r>
                              <a:rPr lang="en-US" altLang="zh-TW" sz="3600" i="1">
                                <a:latin typeface="Cambria Math" panose="02040503050406030204" pitchFamily="18" charset="0"/>
                              </a:rPr>
                              <m:t>𝑥</m:t>
                            </m:r>
                          </m:e>
                          <m:sub>
                            <m:r>
                              <a:rPr lang="en-US" altLang="zh-TW" sz="3600" i="1">
                                <a:latin typeface="Cambria Math" panose="02040503050406030204" pitchFamily="18" charset="0"/>
                              </a:rPr>
                              <m:t>0</m:t>
                            </m:r>
                          </m:sub>
                        </m:sSub>
                      </m:den>
                    </m:f>
                  </m:oMath>
                </a14:m>
                <a:r>
                  <a:rPr lang="en-US" altLang="zh-TW" sz="3600" dirty="0" smtClean="0">
                    <a:latin typeface="微軟正黑體" panose="020B0604030504040204" pitchFamily="34" charset="-120"/>
                  </a:rPr>
                  <a:t>=</a:t>
                </a:r>
                <a14:m>
                  <m:oMath xmlns:m="http://schemas.openxmlformats.org/officeDocument/2006/math">
                    <m:f>
                      <m:fPr>
                        <m:ctrlPr>
                          <a:rPr lang="en-US" altLang="zh-TW" sz="3600" i="1">
                            <a:solidFill>
                              <a:prstClr val="black"/>
                            </a:solidFill>
                            <a:latin typeface="Cambria Math" panose="02040503050406030204" pitchFamily="18" charset="0"/>
                          </a:rPr>
                        </m:ctrlPr>
                      </m:fPr>
                      <m:num>
                        <m:r>
                          <a:rPr lang="zh-TW" altLang="en-US" sz="3600" i="1">
                            <a:solidFill>
                              <a:prstClr val="black"/>
                            </a:solidFill>
                            <a:latin typeface="Cambria Math" panose="02040503050406030204" pitchFamily="18" charset="0"/>
                          </a:rPr>
                          <m:t>𝜕</m:t>
                        </m:r>
                        <m:r>
                          <a:rPr lang="en-US" altLang="zh-TW" sz="3600" i="1" smtClean="0">
                            <a:solidFill>
                              <a:prstClr val="black"/>
                            </a:solidFill>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up>
                            <m:r>
                              <a:rPr lang="en-US" altLang="zh-TW" sz="3600" b="0" i="1" smtClean="0">
                                <a:latin typeface="Cambria Math" panose="02040503050406030204" pitchFamily="18" charset="0"/>
                              </a:rPr>
                              <m:t>2</m:t>
                            </m:r>
                          </m:sup>
                        </m:sSubSup>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up>
                            <m:r>
                              <a:rPr lang="en-US" altLang="zh-TW" sz="3600" b="0" i="1" smtClean="0">
                                <a:latin typeface="Cambria Math" panose="02040503050406030204" pitchFamily="18" charset="0"/>
                              </a:rPr>
                              <m:t>2</m:t>
                            </m:r>
                          </m:sup>
                        </m:sSubSup>
                        <m:r>
                          <a:rPr lang="en-US" altLang="zh-TW" sz="3600" i="1">
                            <a:solidFill>
                              <a:prstClr val="black"/>
                            </a:solidFill>
                            <a:latin typeface="Cambria Math" panose="02040503050406030204" pitchFamily="18" charset="0"/>
                          </a:rPr>
                          <m:t>)</m:t>
                        </m:r>
                        <m:r>
                          <m:rPr>
                            <m:nor/>
                          </m:rPr>
                          <a:rPr lang="zh-TW" altLang="en-US" sz="3600" dirty="0">
                            <a:solidFill>
                              <a:prstClr val="black"/>
                            </a:solidFill>
                            <a:latin typeface="微軟正黑體" panose="020B0604030504040204" pitchFamily="34" charset="-120"/>
                            <a:ea typeface="微軟正黑體" panose="020B0604030504040204" pitchFamily="34" charset="-120"/>
                          </a:rPr>
                          <m:t> </m:t>
                        </m:r>
                      </m:num>
                      <m:den>
                        <m:r>
                          <a:rPr lang="zh-TW" altLang="en-US" sz="3600" i="1">
                            <a:solidFill>
                              <a:prstClr val="black"/>
                            </a:solidFill>
                            <a:latin typeface="Cambria Math" panose="02040503050406030204" pitchFamily="18" charset="0"/>
                          </a:rPr>
                          <m:t>𝜕</m:t>
                        </m:r>
                        <m:sSub>
                          <m:sSubPr>
                            <m:ctrlPr>
                              <a:rPr lang="en-US" altLang="zh-TW" sz="3600" i="1">
                                <a:solidFill>
                                  <a:prstClr val="black"/>
                                </a:solidFill>
                                <a:latin typeface="Cambria Math" panose="02040503050406030204" pitchFamily="18" charset="0"/>
                              </a:rPr>
                            </m:ctrlPr>
                          </m:sSubPr>
                          <m:e>
                            <m:r>
                              <a:rPr lang="en-US" altLang="zh-TW" sz="3600" i="1">
                                <a:solidFill>
                                  <a:prstClr val="black"/>
                                </a:solidFill>
                                <a:latin typeface="Cambria Math" panose="02040503050406030204" pitchFamily="18" charset="0"/>
                              </a:rPr>
                              <m:t>𝑥</m:t>
                            </m:r>
                          </m:e>
                          <m:sub>
                            <m:r>
                              <a:rPr lang="en-US" altLang="zh-TW" sz="3600" i="1">
                                <a:solidFill>
                                  <a:prstClr val="black"/>
                                </a:solidFill>
                                <a:latin typeface="Cambria Math" panose="02040503050406030204" pitchFamily="18" charset="0"/>
                              </a:rPr>
                              <m:t>0</m:t>
                            </m:r>
                          </m:sub>
                        </m:sSub>
                      </m:den>
                    </m:f>
                  </m:oMath>
                </a14:m>
                <a:r>
                  <a:rPr lang="en-US" altLang="zh-TW" sz="3600" dirty="0" smtClean="0">
                    <a:latin typeface="微軟正黑體" panose="020B0604030504040204" pitchFamily="34" charset="-120"/>
                  </a:rPr>
                  <a:t>=2</a:t>
                </a:r>
                <a14:m>
                  <m:oMath xmlns:m="http://schemas.openxmlformats.org/officeDocument/2006/math">
                    <m:sSub>
                      <m:sSubPr>
                        <m:ctrlPr>
                          <a:rPr lang="en-US" altLang="zh-TW" sz="3600" i="1" smtClean="0">
                            <a:latin typeface="Cambria Math" panose="02040503050406030204" pitchFamily="18" charset="0"/>
                          </a:rPr>
                        </m:ctrlPr>
                      </m:sSubPr>
                      <m:e>
                        <m:r>
                          <a:rPr lang="en-US" altLang="zh-TW" sz="3600" i="1">
                            <a:latin typeface="Cambria Math" panose="02040503050406030204" pitchFamily="18" charset="0"/>
                          </a:rPr>
                          <m:t>𝑥</m:t>
                        </m:r>
                      </m:e>
                      <m:sub>
                        <m:r>
                          <a:rPr lang="en-US" altLang="zh-TW" sz="3600" i="1">
                            <a:latin typeface="Cambria Math" panose="02040503050406030204" pitchFamily="18" charset="0"/>
                          </a:rPr>
                          <m:t>0</m:t>
                        </m:r>
                      </m:sub>
                    </m:sSub>
                  </m:oMath>
                </a14:m>
                <a:endParaRPr lang="en-US" altLang="zh-TW" sz="3600" dirty="0" smtClean="0">
                  <a:latin typeface="微軟正黑體" panose="020B0604030504040204" pitchFamily="34" charset="-120"/>
                </a:endParaRPr>
              </a:p>
            </p:txBody>
          </p:sp>
        </mc:Choice>
        <mc:Fallback xmlns="">
          <p:sp>
            <p:nvSpPr>
              <p:cNvPr id="2" name="矩形 1"/>
              <p:cNvSpPr>
                <a:spLocks noRot="1" noChangeAspect="1" noMove="1" noResize="1" noEditPoints="1" noAdjustHandles="1" noChangeArrowheads="1" noChangeShapeType="1" noTextEdit="1"/>
              </p:cNvSpPr>
              <p:nvPr/>
            </p:nvSpPr>
            <p:spPr>
              <a:xfrm>
                <a:off x="2145438" y="2648285"/>
                <a:ext cx="3825856" cy="1037592"/>
              </a:xfrm>
              <a:prstGeom prst="rect">
                <a:avLst/>
              </a:prstGeom>
              <a:blipFill rotWithShape="0">
                <a:blip r:embed="rId5"/>
                <a:stretch>
                  <a:fillRect b="-1754"/>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009591" y="3692420"/>
                <a:ext cx="4477059" cy="461665"/>
              </a:xfrm>
              <a:prstGeom prst="rect">
                <a:avLst/>
              </a:prstGeom>
            </p:spPr>
            <p:txBody>
              <a:bodyPr wrap="none">
                <a:spAutoFit/>
              </a:bodyPr>
              <a:lstStyle/>
              <a:p>
                <a:r>
                  <a:rPr lang="zh-TW" altLang="en-US" sz="2400" dirty="0" smtClean="0">
                    <a:latin typeface="微軟正黑體" panose="020B0604030504040204" pitchFamily="34" charset="-120"/>
                    <a:ea typeface="微軟正黑體" panose="020B0604030504040204" pitchFamily="34" charset="-120"/>
                  </a:rPr>
                  <a:t>計算</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oMath>
                </a14:m>
                <a:r>
                  <a:rPr lang="zh-TW" altLang="en-US" sz="2400" dirty="0" smtClean="0">
                    <a:latin typeface="微軟正黑體" panose="020B0604030504040204" pitchFamily="34" charset="-120"/>
                    <a:ea typeface="微軟正黑體" panose="020B0604030504040204" pitchFamily="34" charset="-120"/>
                  </a:rPr>
                  <a:t>的偏微分時把</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1</m:t>
                        </m:r>
                      </m:sub>
                    </m:sSub>
                    <m:r>
                      <a:rPr lang="zh-TW" altLang="en-US" sz="2400" i="1">
                        <a:latin typeface="Cambria Math" panose="02040503050406030204" pitchFamily="18" charset="0"/>
                      </a:rPr>
                      <m:t>視為常數</m:t>
                    </m:r>
                  </m:oMath>
                </a14:m>
                <a:endParaRPr lang="zh-TW"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3009591" y="3692420"/>
                <a:ext cx="4477059" cy="461665"/>
              </a:xfrm>
              <a:prstGeom prst="rect">
                <a:avLst/>
              </a:prstGeom>
              <a:blipFill rotWithShape="0">
                <a:blip r:embed="rId6"/>
                <a:stretch>
                  <a:fillRect l="-2180" t="-12000" r="-409" b="-29333"/>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44076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投影片編號版面配置區 2"/>
          <p:cNvSpPr>
            <a:spLocks noGrp="1"/>
          </p:cNvSpPr>
          <p:nvPr>
            <p:ph type="sldNum" sz="quarter" idx="12"/>
          </p:nvPr>
        </p:nvSpPr>
        <p:spPr/>
        <p:txBody>
          <a:bodyPr/>
          <a:lstStyle/>
          <a:p>
            <a:fld id="{EBA660C4-8EC1-4890-874E-5CA0D19E2E89}" type="slidenum">
              <a:rPr lang="zh-TW" altLang="en-US" smtClean="0"/>
              <a:t>46</a:t>
            </a:fld>
            <a:endParaRPr lang="zh-TW" altLang="en-US"/>
          </a:p>
        </p:txBody>
      </p:sp>
      <mc:AlternateContent xmlns:mc="http://schemas.openxmlformats.org/markup-compatibility/2006" xmlns:a14="http://schemas.microsoft.com/office/drawing/2010/main">
        <mc:Choice Requires="a14">
          <p:sp>
            <p:nvSpPr>
              <p:cNvPr id="4" name="文字方塊 3"/>
              <p:cNvSpPr txBox="1"/>
              <p:nvPr/>
            </p:nvSpPr>
            <p:spPr>
              <a:xfrm>
                <a:off x="741207" y="4026520"/>
                <a:ext cx="7593168" cy="2158540"/>
              </a:xfrm>
              <a:prstGeom prst="rect">
                <a:avLst/>
              </a:prstGeom>
              <a:noFill/>
            </p:spPr>
            <p:txBody>
              <a:bodyPr wrap="square" rtlCol="0">
                <a:spAutoFit/>
              </a:bodyPr>
              <a:lstStyle/>
              <a:p>
                <a:r>
                  <a:rPr lang="zh-TW" altLang="en-US" sz="2400" dirty="0" smtClean="0">
                    <a:latin typeface="微軟正黑體" panose="020B0604030504040204" pitchFamily="34" charset="-120"/>
                    <a:ea typeface="微軟正黑體" panose="020B0604030504040204" pitchFamily="34" charset="-120"/>
                  </a:rPr>
                  <a:t>當</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a14:m>
                <a:r>
                  <a:rPr lang="en-US" altLang="zh-TW" sz="2400" dirty="0" smtClean="0">
                    <a:latin typeface="微軟正黑體" panose="020B0604030504040204" pitchFamily="34" charset="-120"/>
                    <a:ea typeface="微軟正黑體" panose="020B0604030504040204" pitchFamily="34" charset="-120"/>
                  </a:rPr>
                  <a:t>=3</a:t>
                </a:r>
                <a:r>
                  <a:rPr lang="zh-TW" altLang="en-US" sz="2400" dirty="0" smtClean="0">
                    <a:latin typeface="微軟正黑體" panose="020B0604030504040204" pitchFamily="34" charset="-120"/>
                    <a:ea typeface="微軟正黑體" panose="020B0604030504040204" pitchFamily="34" charset="-120"/>
                  </a:rPr>
                  <a:t>、</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smtClean="0">
                            <a:latin typeface="Cambria Math" panose="02040503050406030204" pitchFamily="18" charset="0"/>
                          </a:rPr>
                          <m:t>1</m:t>
                        </m:r>
                      </m:sub>
                    </m:sSub>
                  </m:oMath>
                </a14:m>
                <a:r>
                  <a:rPr lang="en-US" altLang="zh-TW" sz="2400" dirty="0" smtClean="0">
                    <a:latin typeface="微軟正黑體" panose="020B0604030504040204" pitchFamily="34" charset="-120"/>
                    <a:ea typeface="微軟正黑體" panose="020B0604030504040204" pitchFamily="34" charset="-120"/>
                  </a:rPr>
                  <a:t>=4</a:t>
                </a:r>
                <a:r>
                  <a:rPr lang="zh-TW" altLang="en-US" sz="2400" dirty="0" smtClean="0">
                    <a:latin typeface="微軟正黑體" panose="020B0604030504040204" pitchFamily="34" charset="-120"/>
                    <a:ea typeface="微軟正黑體" panose="020B0604030504040204" pitchFamily="34" charset="-120"/>
                  </a:rPr>
                  <a:t>時，計算</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1</m:t>
                        </m:r>
                      </m:sub>
                    </m:sSub>
                  </m:oMath>
                </a14:m>
                <a:r>
                  <a:rPr lang="zh-TW" altLang="en-US" sz="2400" dirty="0" smtClean="0">
                    <a:latin typeface="微軟正黑體" panose="020B0604030504040204" pitchFamily="34" charset="-120"/>
                    <a:ea typeface="微軟正黑體" panose="020B0604030504040204" pitchFamily="34" charset="-120"/>
                  </a:rPr>
                  <a:t>的偏微分</a:t>
                </a:r>
                <a14:m>
                  <m:oMath xmlns:m="http://schemas.openxmlformats.org/officeDocument/2006/math">
                    <m:f>
                      <m:fPr>
                        <m:ctrlPr>
                          <a:rPr lang="en-US" altLang="zh-TW" sz="2400" i="1" smtClean="0">
                            <a:latin typeface="Cambria Math" panose="02040503050406030204" pitchFamily="18" charset="0"/>
                          </a:rPr>
                        </m:ctrlPr>
                      </m:fPr>
                      <m:num>
                        <m:r>
                          <a:rPr lang="zh-TW" altLang="en-US" sz="2400" i="1" smtClean="0">
                            <a:latin typeface="Cambria Math" panose="02040503050406030204" pitchFamily="18" charset="0"/>
                          </a:rPr>
                          <m:t>𝜕</m:t>
                        </m:r>
                        <m:r>
                          <a:rPr lang="pt-BR" altLang="zh-TW" sz="2400" i="1">
                            <a:latin typeface="Cambria Math" panose="02040503050406030204" pitchFamily="18" charset="0"/>
                          </a:rPr>
                          <m:t>𝑓</m:t>
                        </m:r>
                        <m:r>
                          <m:rPr>
                            <m:nor/>
                          </m:rPr>
                          <a:rPr lang="zh-TW" altLang="en-US" sz="2400" dirty="0">
                            <a:latin typeface="微軟正黑體" panose="020B0604030504040204" pitchFamily="34" charset="-120"/>
                            <a:ea typeface="微軟正黑體" panose="020B0604030504040204" pitchFamily="34" charset="-120"/>
                          </a:rPr>
                          <m:t> </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b="0" i="1" smtClean="0">
                                <a:latin typeface="Cambria Math" panose="02040503050406030204" pitchFamily="18" charset="0"/>
                              </a:rPr>
                              <m:t>1</m:t>
                            </m:r>
                          </m:sub>
                        </m:sSub>
                      </m:den>
                    </m:f>
                  </m:oMath>
                </a14:m>
                <a:endParaRPr lang="en-US" altLang="zh-TW" sz="2400" dirty="0" smtClean="0">
                  <a:latin typeface="微軟正黑體" panose="020B0604030504040204" pitchFamily="34" charset="-120"/>
                </a:endParaRPr>
              </a:p>
              <a:p>
                <a:r>
                  <a:rPr lang="en-US" altLang="zh-TW" sz="2400" dirty="0" err="1" smtClean="0">
                    <a:latin typeface="微軟正黑體" panose="020B0604030504040204" pitchFamily="34" charset="-120"/>
                  </a:rPr>
                  <a:t>def</a:t>
                </a:r>
                <a:r>
                  <a:rPr lang="en-US" altLang="zh-TW" sz="2400" dirty="0" smtClean="0">
                    <a:latin typeface="微軟正黑體" panose="020B0604030504040204" pitchFamily="34" charset="-120"/>
                  </a:rPr>
                  <a:t> function_tmp2(x1):</a:t>
                </a:r>
              </a:p>
              <a:p>
                <a:r>
                  <a:rPr lang="en-US" altLang="zh-TW" sz="2400" dirty="0">
                    <a:latin typeface="微軟正黑體" panose="020B0604030504040204" pitchFamily="34" charset="-120"/>
                  </a:rPr>
                  <a:t> </a:t>
                </a:r>
                <a:r>
                  <a:rPr lang="en-US" altLang="zh-TW" sz="2400" dirty="0" smtClean="0">
                    <a:latin typeface="微軟正黑體" panose="020B0604030504040204" pitchFamily="34" charset="-120"/>
                  </a:rPr>
                  <a:t>      return 3.0**2.0+x1*x1</a:t>
                </a:r>
              </a:p>
              <a:p>
                <a:endParaRPr lang="en-US" altLang="zh-TW" sz="2400" dirty="0">
                  <a:latin typeface="微軟正黑體" panose="020B0604030504040204" pitchFamily="34" charset="-120"/>
                </a:endParaRPr>
              </a:p>
              <a:p>
                <a:r>
                  <a:rPr lang="en-US" altLang="zh-TW" sz="2400" dirty="0" err="1" smtClean="0">
                    <a:latin typeface="微軟正黑體" panose="020B0604030504040204" pitchFamily="34" charset="-120"/>
                  </a:rPr>
                  <a:t>numerical_diff</a:t>
                </a:r>
                <a:r>
                  <a:rPr lang="en-US" altLang="zh-TW" sz="2400" dirty="0" smtClean="0">
                    <a:latin typeface="微軟正黑體" panose="020B0604030504040204" pitchFamily="34" charset="-120"/>
                  </a:rPr>
                  <a:t>(function_tmp2, </a:t>
                </a:r>
                <a:r>
                  <a:rPr lang="en-US" altLang="zh-TW" sz="2400" dirty="0">
                    <a:latin typeface="微軟正黑體" panose="020B0604030504040204" pitchFamily="34" charset="-120"/>
                  </a:rPr>
                  <a:t>4</a:t>
                </a:r>
                <a:r>
                  <a:rPr lang="en-US" altLang="zh-TW" sz="2400" dirty="0" smtClean="0">
                    <a:latin typeface="微軟正黑體" panose="020B0604030504040204" pitchFamily="34" charset="-120"/>
                  </a:rPr>
                  <a:t>.0)</a:t>
                </a:r>
              </a:p>
            </p:txBody>
          </p:sp>
        </mc:Choice>
        <mc:Fallback xmlns="">
          <p:sp>
            <p:nvSpPr>
              <p:cNvPr id="4" name="文字方塊 3"/>
              <p:cNvSpPr txBox="1">
                <a:spLocks noRot="1" noChangeAspect="1" noMove="1" noResize="1" noEditPoints="1" noAdjustHandles="1" noChangeArrowheads="1" noChangeShapeType="1" noTextEdit="1"/>
              </p:cNvSpPr>
              <p:nvPr/>
            </p:nvSpPr>
            <p:spPr>
              <a:xfrm>
                <a:off x="741207" y="4026520"/>
                <a:ext cx="7593168" cy="2158540"/>
              </a:xfrm>
              <a:prstGeom prst="rect">
                <a:avLst/>
              </a:prstGeom>
              <a:blipFill rotWithShape="0">
                <a:blip r:embed="rId5"/>
                <a:stretch>
                  <a:fillRect l="-1285" b="-56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5" name="文字方塊 4"/>
              <p:cNvSpPr txBox="1"/>
              <p:nvPr/>
            </p:nvSpPr>
            <p:spPr>
              <a:xfrm>
                <a:off x="741207" y="1497748"/>
                <a:ext cx="5373843" cy="2158540"/>
              </a:xfrm>
              <a:prstGeom prst="rect">
                <a:avLst/>
              </a:prstGeom>
              <a:noFill/>
            </p:spPr>
            <p:txBody>
              <a:bodyPr wrap="none" rtlCol="0">
                <a:spAutoFit/>
              </a:bodyPr>
              <a:lstStyle/>
              <a:p>
                <a:r>
                  <a:rPr lang="zh-TW" altLang="en-US" sz="2400" dirty="0" smtClean="0">
                    <a:latin typeface="微軟正黑體" panose="020B0604030504040204" pitchFamily="34" charset="-120"/>
                    <a:ea typeface="微軟正黑體" panose="020B0604030504040204" pitchFamily="34" charset="-120"/>
                  </a:rPr>
                  <a:t>當</a:t>
                </a:r>
                <a14:m>
                  <m:oMath xmlns:m="http://schemas.openxmlformats.org/officeDocument/2006/math">
                    <m:sSub>
                      <m:sSubPr>
                        <m:ctrlPr>
                          <a:rPr lang="en-US" altLang="zh-TW" sz="2400" i="1" smtClean="0">
                            <a:latin typeface="Cambria Math" panose="02040503050406030204" pitchFamily="18" charset="0"/>
                          </a:rPr>
                        </m:ctrlPr>
                      </m:sSubPr>
                      <m:e>
                        <m:r>
                          <a:rPr lang="en-US" altLang="zh-TW" sz="2400" b="0" i="1" smtClean="0">
                            <a:latin typeface="Cambria Math" panose="02040503050406030204" pitchFamily="18" charset="0"/>
                          </a:rPr>
                          <m:t>𝑥</m:t>
                        </m:r>
                      </m:e>
                      <m:sub>
                        <m:r>
                          <a:rPr lang="en-US" altLang="zh-TW" sz="2400" b="0" i="1" smtClean="0">
                            <a:latin typeface="Cambria Math" panose="02040503050406030204" pitchFamily="18" charset="0"/>
                          </a:rPr>
                          <m:t>0</m:t>
                        </m:r>
                      </m:sub>
                    </m:sSub>
                  </m:oMath>
                </a14:m>
                <a:r>
                  <a:rPr lang="en-US" altLang="zh-TW" sz="2400" dirty="0" smtClean="0">
                    <a:latin typeface="微軟正黑體" panose="020B0604030504040204" pitchFamily="34" charset="-120"/>
                    <a:ea typeface="微軟正黑體" panose="020B0604030504040204" pitchFamily="34" charset="-120"/>
                  </a:rPr>
                  <a:t>=3</a:t>
                </a:r>
                <a:r>
                  <a:rPr lang="zh-TW" altLang="en-US" sz="2400" dirty="0" smtClean="0">
                    <a:latin typeface="微軟正黑體" panose="020B0604030504040204" pitchFamily="34" charset="-120"/>
                    <a:ea typeface="微軟正黑體" panose="020B0604030504040204" pitchFamily="34" charset="-120"/>
                  </a:rPr>
                  <a:t>、</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smtClean="0">
                            <a:latin typeface="Cambria Math" panose="02040503050406030204" pitchFamily="18" charset="0"/>
                          </a:rPr>
                          <m:t>1</m:t>
                        </m:r>
                      </m:sub>
                    </m:sSub>
                  </m:oMath>
                </a14:m>
                <a:r>
                  <a:rPr lang="en-US" altLang="zh-TW" sz="2400" dirty="0" smtClean="0">
                    <a:latin typeface="微軟正黑體" panose="020B0604030504040204" pitchFamily="34" charset="-120"/>
                    <a:ea typeface="微軟正黑體" panose="020B0604030504040204" pitchFamily="34" charset="-120"/>
                  </a:rPr>
                  <a:t>=4</a:t>
                </a:r>
                <a:r>
                  <a:rPr lang="zh-TW" altLang="en-US" sz="2400" dirty="0" smtClean="0">
                    <a:latin typeface="微軟正黑體" panose="020B0604030504040204" pitchFamily="34" charset="-120"/>
                    <a:ea typeface="微軟正黑體" panose="020B0604030504040204" pitchFamily="34" charset="-120"/>
                  </a:rPr>
                  <a:t>時，計算</a:t>
                </a:r>
                <a14:m>
                  <m:oMath xmlns:m="http://schemas.openxmlformats.org/officeDocument/2006/math">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oMath>
                </a14:m>
                <a:r>
                  <a:rPr lang="zh-TW" altLang="en-US" sz="2400" dirty="0" smtClean="0">
                    <a:latin typeface="微軟正黑體" panose="020B0604030504040204" pitchFamily="34" charset="-120"/>
                    <a:ea typeface="微軟正黑體" panose="020B0604030504040204" pitchFamily="34" charset="-120"/>
                  </a:rPr>
                  <a:t>的偏微分</a:t>
                </a:r>
                <a14:m>
                  <m:oMath xmlns:m="http://schemas.openxmlformats.org/officeDocument/2006/math">
                    <m:f>
                      <m:fPr>
                        <m:ctrlPr>
                          <a:rPr lang="en-US" altLang="zh-TW" sz="2400" i="1" smtClean="0">
                            <a:latin typeface="Cambria Math" panose="02040503050406030204" pitchFamily="18" charset="0"/>
                          </a:rPr>
                        </m:ctrlPr>
                      </m:fPr>
                      <m:num>
                        <m:r>
                          <a:rPr lang="zh-TW" altLang="en-US" sz="2400" i="1" smtClean="0">
                            <a:latin typeface="Cambria Math" panose="02040503050406030204" pitchFamily="18" charset="0"/>
                          </a:rPr>
                          <m:t>𝜕</m:t>
                        </m:r>
                        <m:r>
                          <a:rPr lang="pt-BR" altLang="zh-TW" sz="2400" i="1">
                            <a:latin typeface="Cambria Math" panose="02040503050406030204" pitchFamily="18" charset="0"/>
                          </a:rPr>
                          <m:t>𝑓</m:t>
                        </m:r>
                        <m:r>
                          <m:rPr>
                            <m:nor/>
                          </m:rPr>
                          <a:rPr lang="zh-TW" altLang="en-US" sz="2400" dirty="0">
                            <a:latin typeface="微軟正黑體" panose="020B0604030504040204" pitchFamily="34" charset="-120"/>
                            <a:ea typeface="微軟正黑體" panose="020B0604030504040204" pitchFamily="34" charset="-120"/>
                          </a:rPr>
                          <m:t> </m:t>
                        </m:r>
                      </m:num>
                      <m:den>
                        <m:r>
                          <a:rPr lang="zh-TW" altLang="en-US" sz="2400" i="1">
                            <a:latin typeface="Cambria Math" panose="02040503050406030204" pitchFamily="18" charset="0"/>
                          </a:rPr>
                          <m:t>𝜕</m:t>
                        </m:r>
                        <m:sSub>
                          <m:sSubPr>
                            <m:ctrlPr>
                              <a:rPr lang="en-US" altLang="zh-TW" sz="2400" i="1">
                                <a:latin typeface="Cambria Math" panose="02040503050406030204" pitchFamily="18" charset="0"/>
                              </a:rPr>
                            </m:ctrlPr>
                          </m:sSubPr>
                          <m:e>
                            <m:r>
                              <a:rPr lang="en-US" altLang="zh-TW" sz="2400" i="1">
                                <a:latin typeface="Cambria Math" panose="02040503050406030204" pitchFamily="18" charset="0"/>
                              </a:rPr>
                              <m:t>𝑥</m:t>
                            </m:r>
                          </m:e>
                          <m:sub>
                            <m:r>
                              <a:rPr lang="en-US" altLang="zh-TW" sz="2400" i="1">
                                <a:latin typeface="Cambria Math" panose="02040503050406030204" pitchFamily="18" charset="0"/>
                              </a:rPr>
                              <m:t>0</m:t>
                            </m:r>
                          </m:sub>
                        </m:sSub>
                      </m:den>
                    </m:f>
                  </m:oMath>
                </a14:m>
                <a:endParaRPr lang="en-US" altLang="zh-TW" sz="2400" dirty="0" smtClean="0">
                  <a:latin typeface="微軟正黑體" panose="020B0604030504040204" pitchFamily="34" charset="-120"/>
                </a:endParaRPr>
              </a:p>
              <a:p>
                <a:r>
                  <a:rPr lang="en-US" altLang="zh-TW" sz="2400" dirty="0" err="1" smtClean="0">
                    <a:latin typeface="微軟正黑體" panose="020B0604030504040204" pitchFamily="34" charset="-120"/>
                  </a:rPr>
                  <a:t>def</a:t>
                </a:r>
                <a:r>
                  <a:rPr lang="en-US" altLang="zh-TW" sz="2400" dirty="0" smtClean="0">
                    <a:latin typeface="微軟正黑體" panose="020B0604030504040204" pitchFamily="34" charset="-120"/>
                  </a:rPr>
                  <a:t> function_tmp1(x0):</a:t>
                </a:r>
              </a:p>
              <a:p>
                <a:r>
                  <a:rPr lang="en-US" altLang="zh-TW" sz="2400" dirty="0">
                    <a:latin typeface="微軟正黑體" panose="020B0604030504040204" pitchFamily="34" charset="-120"/>
                  </a:rPr>
                  <a:t> </a:t>
                </a:r>
                <a:r>
                  <a:rPr lang="en-US" altLang="zh-TW" sz="2400" dirty="0" smtClean="0">
                    <a:latin typeface="微軟正黑體" panose="020B0604030504040204" pitchFamily="34" charset="-120"/>
                  </a:rPr>
                  <a:t>      return x0*x0+4.0**2.0</a:t>
                </a:r>
              </a:p>
              <a:p>
                <a:endParaRPr lang="en-US" altLang="zh-TW" sz="2400" dirty="0">
                  <a:latin typeface="微軟正黑體" panose="020B0604030504040204" pitchFamily="34" charset="-120"/>
                </a:endParaRPr>
              </a:p>
              <a:p>
                <a:r>
                  <a:rPr lang="en-US" altLang="zh-TW" sz="2400" dirty="0" err="1" smtClean="0">
                    <a:latin typeface="微軟正黑體" panose="020B0604030504040204" pitchFamily="34" charset="-120"/>
                  </a:rPr>
                  <a:t>numerical_diff</a:t>
                </a:r>
                <a:r>
                  <a:rPr lang="en-US" altLang="zh-TW" sz="2400" dirty="0" smtClean="0">
                    <a:latin typeface="微軟正黑體" panose="020B0604030504040204" pitchFamily="34" charset="-120"/>
                  </a:rPr>
                  <a:t>(function_tmp1, 3.0)</a:t>
                </a:r>
              </a:p>
            </p:txBody>
          </p:sp>
        </mc:Choice>
        <mc:Fallback xmlns="">
          <p:sp>
            <p:nvSpPr>
              <p:cNvPr id="5" name="文字方塊 4"/>
              <p:cNvSpPr txBox="1">
                <a:spLocks noRot="1" noChangeAspect="1" noMove="1" noResize="1" noEditPoints="1" noAdjustHandles="1" noChangeArrowheads="1" noChangeShapeType="1" noTextEdit="1"/>
              </p:cNvSpPr>
              <p:nvPr/>
            </p:nvSpPr>
            <p:spPr>
              <a:xfrm>
                <a:off x="741207" y="1497748"/>
                <a:ext cx="5373843" cy="2158540"/>
              </a:xfrm>
              <a:prstGeom prst="rect">
                <a:avLst/>
              </a:prstGeom>
              <a:blipFill rotWithShape="0">
                <a:blip r:embed="rId6"/>
                <a:stretch>
                  <a:fillRect l="-1816" b="-5650"/>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0" y="465285"/>
                <a:ext cx="5181599" cy="5648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𝑓</m:t>
                      </m:r>
                      <m:d>
                        <m:dPr>
                          <m:ctrlPr>
                            <a:rPr lang="en-US" altLang="zh-TW" sz="3600" b="0" i="1" smtClean="0">
                              <a:latin typeface="Cambria Math" panose="02040503050406030204" pitchFamily="18" charset="0"/>
                            </a:rPr>
                          </m:ctrlPr>
                        </m:dPr>
                        <m:e>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Sub>
                          <m:r>
                            <a:rPr lang="en-US" altLang="zh-TW" sz="3600" b="0" i="1" smtClean="0">
                              <a:latin typeface="Cambria Math" panose="02040503050406030204" pitchFamily="18" charset="0"/>
                            </a:rPr>
                            <m:t>,</m:t>
                          </m:r>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Sub>
                        </m:e>
                      </m:d>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up>
                          <m:r>
                            <a:rPr lang="en-US" altLang="zh-TW" sz="3600" b="0" i="1" smtClean="0">
                              <a:latin typeface="Cambria Math" panose="02040503050406030204" pitchFamily="18" charset="0"/>
                            </a:rPr>
                            <m:t>2</m:t>
                          </m:r>
                        </m:sup>
                      </m:sSubSup>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up>
                          <m:r>
                            <a:rPr lang="en-US" altLang="zh-TW" sz="3600" b="0" i="1" smtClean="0">
                              <a:latin typeface="Cambria Math" panose="02040503050406030204" pitchFamily="18" charset="0"/>
                            </a:rPr>
                            <m:t>2</m:t>
                          </m:r>
                        </m:sup>
                      </m:sSubSup>
                    </m:oMath>
                  </m:oMathPara>
                </a14:m>
                <a:endParaRPr lang="zh-TW" altLang="en-US" sz="36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0" y="465285"/>
                <a:ext cx="5181599" cy="564898"/>
              </a:xfrm>
              <a:prstGeom prst="rect">
                <a:avLst/>
              </a:prstGeom>
              <a:blipFill rotWithShape="0">
                <a:blip r:embed="rId7"/>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7231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8361" y="624959"/>
            <a:ext cx="3621056" cy="769441"/>
          </a:xfrm>
          <a:prstGeom prst="rect">
            <a:avLst/>
          </a:prstGeom>
        </p:spPr>
        <p:txBody>
          <a:bodyPr wrap="none">
            <a:spAutoFit/>
          </a:bodyPr>
          <a:lstStyle/>
          <a:p>
            <a:r>
              <a:rPr lang="zh-TW" altLang="en-US" sz="4400" b="1" dirty="0" smtClean="0">
                <a:effectLst>
                  <a:outerShdw blurRad="38100" dist="38100" dir="2700000" algn="tl">
                    <a:srgbClr val="000000">
                      <a:alpha val="43137"/>
                    </a:srgbClr>
                  </a:outerShdw>
                </a:effectLst>
              </a:rPr>
              <a:t>梯度</a:t>
            </a:r>
            <a:r>
              <a:rPr lang="en-US" altLang="zh-TW" sz="4400" b="1" dirty="0" smtClean="0">
                <a:effectLst>
                  <a:outerShdw blurRad="38100" dist="38100" dir="2700000" algn="tl">
                    <a:srgbClr val="000000">
                      <a:alpha val="43137"/>
                    </a:srgbClr>
                  </a:outerShdw>
                </a:effectLst>
              </a:rPr>
              <a:t>(gradient)</a:t>
            </a:r>
            <a:endParaRPr lang="zh-TW" altLang="en-US" sz="4400" dirty="0"/>
          </a:p>
        </p:txBody>
      </p:sp>
      <p:sp>
        <p:nvSpPr>
          <p:cNvPr id="3" name="投影片編號版面配置區 2"/>
          <p:cNvSpPr>
            <a:spLocks noGrp="1"/>
          </p:cNvSpPr>
          <p:nvPr>
            <p:ph type="sldNum" sz="quarter" idx="12"/>
          </p:nvPr>
        </p:nvSpPr>
        <p:spPr/>
        <p:txBody>
          <a:bodyPr/>
          <a:lstStyle/>
          <a:p>
            <a:fld id="{EBA660C4-8EC1-4890-874E-5CA0D19E2E89}" type="slidenum">
              <a:rPr lang="zh-TW" altLang="en-US" smtClean="0"/>
              <a:t>47</a:t>
            </a:fld>
            <a:endParaRPr lang="zh-TW" altLang="en-US"/>
          </a:p>
        </p:txBody>
      </p:sp>
      <p:pic>
        <p:nvPicPr>
          <p:cNvPr id="6" name="圖片 5"/>
          <p:cNvPicPr>
            <a:picLocks noChangeAspect="1"/>
          </p:cNvPicPr>
          <p:nvPr/>
        </p:nvPicPr>
        <p:blipFill>
          <a:blip r:embed="rId2"/>
          <a:stretch>
            <a:fillRect/>
          </a:stretch>
        </p:blipFill>
        <p:spPr>
          <a:xfrm>
            <a:off x="1505993" y="1595532"/>
            <a:ext cx="5527903" cy="4481418"/>
          </a:xfrm>
          <a:prstGeom prst="rect">
            <a:avLst/>
          </a:prstGeom>
        </p:spPr>
      </p:pic>
    </p:spTree>
    <p:extLst>
      <p:ext uri="{BB962C8B-B14F-4D97-AF65-F5344CB8AC3E}">
        <p14:creationId xmlns:p14="http://schemas.microsoft.com/office/powerpoint/2010/main" val="29317914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48</a:t>
            </a:fld>
            <a:endParaRPr lang="zh-TW" altLang="en-US"/>
          </a:p>
        </p:txBody>
      </p:sp>
      <p:pic>
        <p:nvPicPr>
          <p:cNvPr id="3" name="圖片 2"/>
          <p:cNvPicPr>
            <a:picLocks noChangeAspect="1"/>
          </p:cNvPicPr>
          <p:nvPr/>
        </p:nvPicPr>
        <p:blipFill rotWithShape="1">
          <a:blip r:embed="rId2"/>
          <a:srcRect l="29271" t="43333" r="29167" b="24815"/>
          <a:stretch/>
        </p:blipFill>
        <p:spPr>
          <a:xfrm>
            <a:off x="342900" y="2214514"/>
            <a:ext cx="7424186" cy="3200400"/>
          </a:xfrm>
          <a:prstGeom prst="rect">
            <a:avLst/>
          </a:prstGeom>
        </p:spPr>
      </p:pic>
      <p:pic>
        <p:nvPicPr>
          <p:cNvPr id="4" name="圖片 3"/>
          <p:cNvPicPr>
            <a:picLocks noChangeAspect="1"/>
          </p:cNvPicPr>
          <p:nvPr/>
        </p:nvPicPr>
        <p:blipFill rotWithShape="1">
          <a:blip r:embed="rId2"/>
          <a:srcRect l="31562" t="18703" r="31667" b="65556"/>
          <a:stretch/>
        </p:blipFill>
        <p:spPr>
          <a:xfrm>
            <a:off x="581025" y="495300"/>
            <a:ext cx="7515776" cy="1809750"/>
          </a:xfrm>
          <a:prstGeom prst="rect">
            <a:avLst/>
          </a:prstGeom>
        </p:spPr>
      </p:pic>
      <p:sp>
        <p:nvSpPr>
          <p:cNvPr id="5" name="矩形 4"/>
          <p:cNvSpPr/>
          <p:nvPr/>
        </p:nvSpPr>
        <p:spPr>
          <a:xfrm>
            <a:off x="528913" y="5338584"/>
            <a:ext cx="7620000" cy="1200329"/>
          </a:xfrm>
          <a:prstGeom prst="rect">
            <a:avLst/>
          </a:prstGeom>
        </p:spPr>
        <p:txBody>
          <a:bodyPr wrap="square">
            <a:spAutoFit/>
          </a:bodyPr>
          <a:lstStyle/>
          <a:p>
            <a:r>
              <a:rPr lang="en-US" altLang="zh-TW" dirty="0" smtClean="0"/>
              <a:t>https://medium.com/@chih.sheng.huang821/%E6%A9%9F%E5%99%A8%E5%AD%B8%E7%BF%92-%E5%9F%BA%E7%A4%8E%E6%95%B8%E5%AD%B8-%E4%BA%8C-%E6%A2%AF%E5%BA%A6%E4%B8%8B%E9%99%8D%E6%B3%95-gradient-descent-406e1fd001f</a:t>
            </a:r>
            <a:endParaRPr lang="zh-TW" altLang="en-US" dirty="0"/>
          </a:p>
        </p:txBody>
      </p:sp>
    </p:spTree>
    <p:extLst>
      <p:ext uri="{BB962C8B-B14F-4D97-AF65-F5344CB8AC3E}">
        <p14:creationId xmlns:p14="http://schemas.microsoft.com/office/powerpoint/2010/main" val="4253828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49</a:t>
            </a:fld>
            <a:endParaRPr lang="zh-TW" altLang="en-US"/>
          </a:p>
        </p:txBody>
      </p:sp>
      <p:pic>
        <p:nvPicPr>
          <p:cNvPr id="3" name="圖片 2"/>
          <p:cNvPicPr>
            <a:picLocks noChangeAspect="1"/>
          </p:cNvPicPr>
          <p:nvPr/>
        </p:nvPicPr>
        <p:blipFill rotWithShape="1">
          <a:blip r:embed="rId2"/>
          <a:srcRect l="26041" t="20186" r="27812" b="43703"/>
          <a:stretch/>
        </p:blipFill>
        <p:spPr>
          <a:xfrm>
            <a:off x="719124" y="1755596"/>
            <a:ext cx="7725064" cy="3400425"/>
          </a:xfrm>
          <a:prstGeom prst="rect">
            <a:avLst/>
          </a:prstGeom>
        </p:spPr>
      </p:pic>
      <p:sp>
        <p:nvSpPr>
          <p:cNvPr id="4" name="矩形 3"/>
          <p:cNvSpPr/>
          <p:nvPr/>
        </p:nvSpPr>
        <p:spPr>
          <a:xfrm>
            <a:off x="643213" y="5338584"/>
            <a:ext cx="7620000" cy="1200329"/>
          </a:xfrm>
          <a:prstGeom prst="rect">
            <a:avLst/>
          </a:prstGeom>
        </p:spPr>
        <p:txBody>
          <a:bodyPr wrap="square">
            <a:spAutoFit/>
          </a:bodyPr>
          <a:lstStyle/>
          <a:p>
            <a:r>
              <a:rPr lang="en-US" altLang="zh-TW" dirty="0" smtClean="0"/>
              <a:t>https://medium.com/@chih.sheng.huang821/%E6%A9%9F%E5%99%A8%E5%AD%B8%E7%BF%92-%E5%9F%BA%E7%A4%8E%E6%95%B8%E5%AD%B8-%E4%BA%8C-%E6%A2%AF%E5%BA%A6%E4%B8%8B%E9%99%8D%E6%B3%95-gradient-descent-406e1fd001f</a:t>
            </a:r>
            <a:endParaRPr lang="zh-TW" altLang="en-US" dirty="0"/>
          </a:p>
        </p:txBody>
      </p:sp>
      <p:pic>
        <p:nvPicPr>
          <p:cNvPr id="5" name="圖片 4"/>
          <p:cNvPicPr>
            <a:picLocks noChangeAspect="1"/>
          </p:cNvPicPr>
          <p:nvPr/>
        </p:nvPicPr>
        <p:blipFill rotWithShape="1">
          <a:blip r:embed="rId3"/>
          <a:srcRect l="31562" t="18703" r="31667" b="65556"/>
          <a:stretch/>
        </p:blipFill>
        <p:spPr>
          <a:xfrm>
            <a:off x="423849" y="816089"/>
            <a:ext cx="4719362" cy="1136392"/>
          </a:xfrm>
          <a:prstGeom prst="rect">
            <a:avLst/>
          </a:prstGeom>
        </p:spPr>
      </p:pic>
      <p:sp>
        <p:nvSpPr>
          <p:cNvPr id="6" name="矩形 5"/>
          <p:cNvSpPr/>
          <p:nvPr/>
        </p:nvSpPr>
        <p:spPr>
          <a:xfrm>
            <a:off x="179924" y="156087"/>
            <a:ext cx="4809330" cy="584775"/>
          </a:xfrm>
          <a:prstGeom prst="rect">
            <a:avLst/>
          </a:prstGeom>
        </p:spPr>
        <p:txBody>
          <a:bodyPr wrap="none">
            <a:spAutoFit/>
          </a:bodyPr>
          <a:lstStyle/>
          <a:p>
            <a:r>
              <a:rPr lang="zh-TW" altLang="en-US" sz="3200" dirty="0" smtClean="0">
                <a:latin typeface="Adobe 繁黑體 Std B" panose="020B0700000000000000" pitchFamily="34" charset="-120"/>
                <a:ea typeface="Adobe 繁黑體 Std B" panose="020B0700000000000000" pitchFamily="34" charset="-120"/>
              </a:rPr>
              <a:t>作業</a:t>
            </a:r>
            <a:r>
              <a:rPr lang="en-US" altLang="zh-TW" sz="3200" dirty="0" smtClean="0">
                <a:latin typeface="Adobe 繁黑體 Std B" panose="020B0700000000000000" pitchFamily="34" charset="-120"/>
                <a:ea typeface="Adobe 繁黑體 Std B" panose="020B0700000000000000" pitchFamily="34" charset="-120"/>
              </a:rPr>
              <a:t>:</a:t>
            </a:r>
            <a:r>
              <a:rPr lang="zh-TW" altLang="en-US" sz="3200" dirty="0" smtClean="0">
                <a:latin typeface="Adobe 繁黑體 Std B" panose="020B0700000000000000" pitchFamily="34" charset="-120"/>
                <a:ea typeface="Adobe 繁黑體 Std B" panose="020B0700000000000000" pitchFamily="34" charset="-120"/>
              </a:rPr>
              <a:t>完成底下梯度的計算</a:t>
            </a:r>
            <a:endParaRPr lang="zh-TW" altLang="en-US" sz="3200" dirty="0">
              <a:latin typeface="Adobe 繁黑體 Std B" panose="020B0700000000000000" pitchFamily="34" charset="-120"/>
              <a:ea typeface="Adobe 繁黑體 Std B" panose="020B0700000000000000" pitchFamily="34" charset="-120"/>
            </a:endParaRPr>
          </a:p>
        </p:txBody>
      </p:sp>
      <p:sp>
        <p:nvSpPr>
          <p:cNvPr id="7" name="矩形 6"/>
          <p:cNvSpPr/>
          <p:nvPr/>
        </p:nvSpPr>
        <p:spPr>
          <a:xfrm>
            <a:off x="3113624" y="3951040"/>
            <a:ext cx="1117614" cy="923330"/>
          </a:xfrm>
          <a:prstGeom prst="rect">
            <a:avLst/>
          </a:prstGeom>
        </p:spPr>
        <p:txBody>
          <a:bodyPr wrap="none">
            <a:spAutoFit/>
          </a:bodyPr>
          <a:lstStyle/>
          <a:p>
            <a:r>
              <a:rPr lang="en-US" altLang="zh-TW" sz="5400" b="1" dirty="0" smtClean="0">
                <a:solidFill>
                  <a:srgbClr val="FF0000"/>
                </a:solidFill>
                <a:effectLst>
                  <a:outerShdw blurRad="38100" dist="38100" dir="2700000" algn="tl">
                    <a:srgbClr val="000000">
                      <a:alpha val="43137"/>
                    </a:srgbClr>
                  </a:outerShdw>
                </a:effectLst>
                <a:latin typeface="Adobe 繁黑體 Std B" panose="020B0700000000000000" pitchFamily="34" charset="-120"/>
                <a:ea typeface="Adobe 繁黑體 Std B" panose="020B0700000000000000" pitchFamily="34" charset="-120"/>
              </a:rPr>
              <a:t>=</a:t>
            </a:r>
            <a:r>
              <a:rPr lang="zh-TW" altLang="en-US" sz="5400" b="1" dirty="0" smtClean="0">
                <a:solidFill>
                  <a:srgbClr val="FF0000"/>
                </a:solidFill>
                <a:effectLst>
                  <a:outerShdw blurRad="38100" dist="38100" dir="2700000" algn="tl">
                    <a:srgbClr val="000000">
                      <a:alpha val="43137"/>
                    </a:srgbClr>
                  </a:outerShdw>
                </a:effectLst>
                <a:latin typeface="Adobe 繁黑體 Std B" panose="020B0700000000000000" pitchFamily="34" charset="-120"/>
                <a:ea typeface="Adobe 繁黑體 Std B" panose="020B0700000000000000" pitchFamily="34" charset="-120"/>
              </a:rPr>
              <a:t> </a:t>
            </a:r>
            <a:r>
              <a:rPr lang="en-US" altLang="zh-TW" sz="5400" b="1" dirty="0" smtClean="0">
                <a:solidFill>
                  <a:srgbClr val="FF0000"/>
                </a:solidFill>
                <a:effectLst>
                  <a:outerShdw blurRad="38100" dist="38100" dir="2700000" algn="tl">
                    <a:srgbClr val="000000">
                      <a:alpha val="43137"/>
                    </a:srgbClr>
                  </a:outerShdw>
                </a:effectLst>
                <a:latin typeface="Adobe 繁黑體 Std B" panose="020B0700000000000000" pitchFamily="34" charset="-120"/>
                <a:ea typeface="Adobe 繁黑體 Std B" panose="020B0700000000000000" pitchFamily="34" charset="-120"/>
              </a:rPr>
              <a:t>?</a:t>
            </a:r>
            <a:endParaRPr lang="zh-TW" altLang="en-US" sz="5400" b="1" dirty="0">
              <a:solidFill>
                <a:srgbClr val="FF0000"/>
              </a:solidFill>
              <a:effectLst>
                <a:outerShdw blurRad="38100" dist="38100" dir="2700000" algn="tl">
                  <a:srgbClr val="000000">
                    <a:alpha val="43137"/>
                  </a:srgbClr>
                </a:outerShdw>
              </a:effectLst>
              <a:latin typeface="Adobe 繁黑體 Std B" panose="020B0700000000000000" pitchFamily="34" charset="-120"/>
              <a:ea typeface="Adobe 繁黑體 Std B" panose="020B0700000000000000" pitchFamily="34" charset="-120"/>
            </a:endParaRPr>
          </a:p>
        </p:txBody>
      </p:sp>
    </p:spTree>
    <p:extLst>
      <p:ext uri="{BB962C8B-B14F-4D97-AF65-F5344CB8AC3E}">
        <p14:creationId xmlns:p14="http://schemas.microsoft.com/office/powerpoint/2010/main" val="1827823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smtClean="0"/>
              <a:t>模型化</a:t>
            </a:r>
            <a:r>
              <a:rPr lang="en-US" altLang="zh-TW" dirty="0" smtClean="0">
                <a:sym typeface="Wingdings" panose="05000000000000000000" pitchFamily="2" charset="2"/>
              </a:rPr>
              <a:t></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sp>
        <p:nvSpPr>
          <p:cNvPr id="8" name="矩形 7"/>
          <p:cNvSpPr/>
          <p:nvPr/>
        </p:nvSpPr>
        <p:spPr>
          <a:xfrm>
            <a:off x="4989090" y="1077782"/>
            <a:ext cx="3799886"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感知機 </a:t>
            </a:r>
            <a:r>
              <a:rPr lang="en-US" altLang="zh-TW" sz="3600" b="1" dirty="0" smtClean="0">
                <a:effectLst>
                  <a:outerShdw blurRad="38100" dist="38100" dir="2700000" algn="tl">
                    <a:srgbClr val="000000">
                      <a:alpha val="43137"/>
                    </a:srgbClr>
                  </a:outerShdw>
                </a:effectLst>
              </a:rPr>
              <a:t>perceptron</a:t>
            </a:r>
            <a:endParaRPr lang="zh-TW" altLang="en-US" sz="3600" b="1" dirty="0">
              <a:effectLst>
                <a:outerShdw blurRad="38100" dist="38100" dir="2700000" algn="tl">
                  <a:srgbClr val="000000">
                    <a:alpha val="43137"/>
                  </a:srgbClr>
                </a:outerShdw>
              </a:effectLst>
            </a:endParaRPr>
          </a:p>
        </p:txBody>
      </p:sp>
      <p:sp>
        <p:nvSpPr>
          <p:cNvPr id="9" name="矩形 8"/>
          <p:cNvSpPr/>
          <p:nvPr/>
        </p:nvSpPr>
        <p:spPr>
          <a:xfrm>
            <a:off x="2477440" y="172737"/>
            <a:ext cx="3099951" cy="369332"/>
          </a:xfrm>
          <a:prstGeom prst="rect">
            <a:avLst/>
          </a:prstGeom>
        </p:spPr>
        <p:txBody>
          <a:bodyPr wrap="none">
            <a:spAutoFit/>
          </a:bodyPr>
          <a:lstStyle/>
          <a:p>
            <a:r>
              <a:rPr lang="en-US" altLang="zh-TW" b="1" dirty="0">
                <a:solidFill>
                  <a:srgbClr val="00B050"/>
                </a:solidFill>
                <a:effectLst>
                  <a:outerShdw blurRad="38100" dist="38100" dir="2700000" algn="tl">
                    <a:srgbClr val="000000">
                      <a:alpha val="43137"/>
                    </a:srgbClr>
                  </a:outerShdw>
                </a:effectLst>
              </a:rPr>
              <a:t>Artificial</a:t>
            </a:r>
            <a:r>
              <a:rPr lang="en-US" altLang="zh-TW" b="1" dirty="0">
                <a:solidFill>
                  <a:srgbClr val="FF0000"/>
                </a:solidFill>
                <a:effectLst>
                  <a:outerShdw blurRad="38100" dist="38100" dir="2700000" algn="tl">
                    <a:srgbClr val="000000">
                      <a:alpha val="43137"/>
                    </a:srgbClr>
                  </a:outerShdw>
                </a:effectLst>
              </a:rPr>
              <a:t> neural </a:t>
            </a:r>
            <a:r>
              <a:rPr lang="en-US" altLang="zh-TW" b="1" dirty="0" smtClean="0">
                <a:solidFill>
                  <a:srgbClr val="FF0000"/>
                </a:solidFill>
                <a:effectLst>
                  <a:outerShdw blurRad="38100" dist="38100" dir="2700000" algn="tl">
                    <a:srgbClr val="000000">
                      <a:alpha val="43137"/>
                    </a:srgbClr>
                  </a:outerShdw>
                </a:effectLst>
              </a:rPr>
              <a:t>network</a:t>
            </a:r>
            <a:r>
              <a:rPr lang="en-US" altLang="zh-TW" b="1" dirty="0" smtClean="0">
                <a:solidFill>
                  <a:srgbClr val="002060"/>
                </a:solidFill>
                <a:effectLst>
                  <a:outerShdw blurRad="38100" dist="38100" dir="2700000" algn="tl">
                    <a:srgbClr val="000000">
                      <a:alpha val="43137"/>
                    </a:srgbClr>
                  </a:outerShdw>
                </a:effectLst>
              </a:rPr>
              <a:t>(ANN)</a:t>
            </a:r>
            <a:endParaRPr lang="zh-TW" altLang="en-US" b="1" dirty="0">
              <a:solidFill>
                <a:srgbClr val="002060"/>
              </a:solidFill>
              <a:effectLst>
                <a:outerShdw blurRad="38100" dist="38100" dir="2700000" algn="tl">
                  <a:srgbClr val="000000">
                    <a:alpha val="43137"/>
                  </a:srgbClr>
                </a:outerShdw>
              </a:effectLst>
            </a:endParaRPr>
          </a:p>
        </p:txBody>
      </p:sp>
      <p:sp>
        <p:nvSpPr>
          <p:cNvPr id="11" name="矩形 10"/>
          <p:cNvSpPr/>
          <p:nvPr/>
        </p:nvSpPr>
        <p:spPr>
          <a:xfrm>
            <a:off x="2214817" y="2007791"/>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12" name="矩形 11"/>
          <p:cNvSpPr/>
          <p:nvPr/>
        </p:nvSpPr>
        <p:spPr>
          <a:xfrm>
            <a:off x="4578553" y="2054714"/>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3" name="矩形 12"/>
          <p:cNvSpPr/>
          <p:nvPr/>
        </p:nvSpPr>
        <p:spPr>
          <a:xfrm>
            <a:off x="3293495" y="4624671"/>
            <a:ext cx="1412566" cy="369332"/>
          </a:xfrm>
          <a:prstGeom prst="rect">
            <a:avLst/>
          </a:prstGeom>
        </p:spPr>
        <p:txBody>
          <a:bodyPr wrap="none">
            <a:spAutoFit/>
          </a:bodyPr>
          <a:lstStyle/>
          <a:p>
            <a:r>
              <a:rPr lang="en-US" altLang="zh-TW" b="1" smtClean="0">
                <a:solidFill>
                  <a:srgbClr val="FF0000"/>
                </a:solidFill>
                <a:effectLst>
                  <a:outerShdw blurRad="38100" dist="38100" dir="2700000" algn="tl">
                    <a:srgbClr val="000000">
                      <a:alpha val="43137"/>
                    </a:srgbClr>
                  </a:outerShdw>
                </a:effectLst>
              </a:rPr>
              <a:t>Bias(</a:t>
            </a:r>
            <a:r>
              <a:rPr lang="zh-TW" altLang="en-US" b="1" smtClean="0">
                <a:solidFill>
                  <a:srgbClr val="FF0000"/>
                </a:solidFill>
                <a:effectLst>
                  <a:outerShdw blurRad="38100" dist="38100" dir="2700000" algn="tl">
                    <a:srgbClr val="000000">
                      <a:alpha val="43137"/>
                    </a:srgbClr>
                  </a:outerShdw>
                </a:effectLst>
              </a:rPr>
              <a:t>偏權</a:t>
            </a:r>
            <a:r>
              <a:rPr lang="zh-TW" altLang="en-US" b="1">
                <a:solidFill>
                  <a:srgbClr val="FF0000"/>
                </a:solidFill>
                <a:effectLst>
                  <a:outerShdw blurRad="38100" dist="38100" dir="2700000" algn="tl">
                    <a:srgbClr val="000000">
                      <a:alpha val="43137"/>
                    </a:srgbClr>
                  </a:outerShdw>
                </a:effectLst>
              </a:rPr>
              <a:t>值</a:t>
            </a:r>
            <a:r>
              <a:rPr lang="en-US" altLang="zh-TW" b="1" smtClean="0">
                <a:solidFill>
                  <a:srgbClr val="FF0000"/>
                </a:solidFill>
                <a:effectLst>
                  <a:outerShdw blurRad="38100" dist="38100" dir="2700000" algn="tl">
                    <a:srgbClr val="000000">
                      <a:alpha val="43137"/>
                    </a:srgbClr>
                  </a:outerShdw>
                </a:effectLst>
              </a:rPr>
              <a:t>)</a:t>
            </a:r>
            <a:endParaRPr lang="zh-TW" altLang="en-US" b="1">
              <a:solidFill>
                <a:srgbClr val="FF0000"/>
              </a:solidFill>
              <a:effectLst>
                <a:outerShdw blurRad="38100" dist="38100" dir="2700000" algn="tl">
                  <a:srgbClr val="000000">
                    <a:alpha val="43137"/>
                  </a:srgbClr>
                </a:outerShdw>
              </a:effectLst>
            </a:endParaRPr>
          </a:p>
        </p:txBody>
      </p:sp>
      <p:grpSp>
        <p:nvGrpSpPr>
          <p:cNvPr id="41" name="群組 40"/>
          <p:cNvGrpSpPr/>
          <p:nvPr/>
        </p:nvGrpSpPr>
        <p:grpSpPr>
          <a:xfrm>
            <a:off x="1236208" y="2187255"/>
            <a:ext cx="5562406" cy="3332833"/>
            <a:chOff x="1201811" y="2201229"/>
            <a:chExt cx="5562406" cy="3332833"/>
          </a:xfrm>
        </p:grpSpPr>
        <p:grpSp>
          <p:nvGrpSpPr>
            <p:cNvPr id="14" name="群組 13"/>
            <p:cNvGrpSpPr/>
            <p:nvPr/>
          </p:nvGrpSpPr>
          <p:grpSpPr>
            <a:xfrm>
              <a:off x="1201811" y="2201229"/>
              <a:ext cx="5562406" cy="3332833"/>
              <a:chOff x="8005971" y="2065789"/>
              <a:chExt cx="5562406" cy="3332833"/>
            </a:xfrm>
          </p:grpSpPr>
          <p:sp>
            <p:nvSpPr>
              <p:cNvPr id="15" name="橢圓 14"/>
              <p:cNvSpPr/>
              <p:nvPr/>
            </p:nvSpPr>
            <p:spPr>
              <a:xfrm>
                <a:off x="9759850" y="2708920"/>
                <a:ext cx="1080120" cy="1080120"/>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6" name="群組 15"/>
              <p:cNvGrpSpPr/>
              <p:nvPr/>
            </p:nvGrpSpPr>
            <p:grpSpPr>
              <a:xfrm>
                <a:off x="8005971" y="2065789"/>
                <a:ext cx="5562406" cy="3332833"/>
                <a:chOff x="8005971" y="2065789"/>
                <a:chExt cx="5562406" cy="3332833"/>
              </a:xfrm>
            </p:grpSpPr>
            <p:sp>
              <p:nvSpPr>
                <p:cNvPr id="17" name="文字方塊 16"/>
                <p:cNvSpPr txBox="1"/>
                <p:nvPr/>
              </p:nvSpPr>
              <p:spPr>
                <a:xfrm>
                  <a:off x="9876303" y="2987370"/>
                  <a:ext cx="888385" cy="523220"/>
                </a:xfrm>
                <a:prstGeom prst="rect">
                  <a:avLst/>
                </a:prstGeom>
                <a:noFill/>
              </p:spPr>
              <p:txBody>
                <a:bodyPr wrap="none" rtlCol="0">
                  <a:spAutoFit/>
                </a:bodyPr>
                <a:lstStyle/>
                <a:p>
                  <a:r>
                    <a:rPr lang="en-US" altLang="zh-TW" sz="2800" dirty="0" smtClean="0"/>
                    <a:t>SUM</a:t>
                  </a:r>
                  <a:endParaRPr lang="zh-TW" altLang="en-US" sz="2800" dirty="0"/>
                </a:p>
              </p:txBody>
            </p:sp>
            <p:sp>
              <p:nvSpPr>
                <p:cNvPr id="18" name="文字方塊 17"/>
                <p:cNvSpPr txBox="1"/>
                <p:nvPr/>
              </p:nvSpPr>
              <p:spPr>
                <a:xfrm>
                  <a:off x="11927638" y="2961993"/>
                  <a:ext cx="293670" cy="523220"/>
                </a:xfrm>
                <a:prstGeom prst="rect">
                  <a:avLst/>
                </a:prstGeom>
                <a:noFill/>
              </p:spPr>
              <p:txBody>
                <a:bodyPr wrap="none" rtlCol="0">
                  <a:spAutoFit/>
                </a:bodyPr>
                <a:lstStyle/>
                <a:p>
                  <a:r>
                    <a:rPr lang="en-US" altLang="zh-TW" sz="2800" smtClean="0"/>
                    <a:t>f</a:t>
                  </a:r>
                  <a:endParaRPr lang="zh-TW" altLang="en-US" sz="2800"/>
                </a:p>
              </p:txBody>
            </p:sp>
            <p:sp>
              <p:nvSpPr>
                <p:cNvPr id="19" name="文字方塊 18"/>
                <p:cNvSpPr txBox="1"/>
                <p:nvPr/>
              </p:nvSpPr>
              <p:spPr>
                <a:xfrm>
                  <a:off x="8046579" y="2065789"/>
                  <a:ext cx="421910" cy="369332"/>
                </a:xfrm>
                <a:prstGeom prst="rect">
                  <a:avLst/>
                </a:prstGeom>
                <a:noFill/>
              </p:spPr>
              <p:txBody>
                <a:bodyPr wrap="none" rtlCol="0">
                  <a:spAutoFit/>
                </a:bodyPr>
                <a:lstStyle/>
                <a:p>
                  <a:r>
                    <a:rPr lang="en-US" altLang="zh-TW" dirty="0"/>
                    <a:t>X</a:t>
                  </a:r>
                  <a:r>
                    <a:rPr lang="en-US" altLang="zh-TW" dirty="0" smtClean="0"/>
                    <a:t>1</a:t>
                  </a:r>
                  <a:endParaRPr lang="zh-TW" altLang="en-US" dirty="0"/>
                </a:p>
              </p:txBody>
            </p:sp>
            <p:sp>
              <p:nvSpPr>
                <p:cNvPr id="20" name="文字方塊 19"/>
                <p:cNvSpPr txBox="1"/>
                <p:nvPr/>
              </p:nvSpPr>
              <p:spPr>
                <a:xfrm>
                  <a:off x="8005971" y="2862943"/>
                  <a:ext cx="421910" cy="369332"/>
                </a:xfrm>
                <a:prstGeom prst="rect">
                  <a:avLst/>
                </a:prstGeom>
                <a:noFill/>
              </p:spPr>
              <p:txBody>
                <a:bodyPr wrap="none" rtlCol="0">
                  <a:spAutoFit/>
                </a:bodyPr>
                <a:lstStyle/>
                <a:p>
                  <a:r>
                    <a:rPr lang="en-US" altLang="zh-TW" dirty="0"/>
                    <a:t>X</a:t>
                  </a:r>
                  <a:r>
                    <a:rPr lang="en-US" altLang="zh-TW" dirty="0" smtClean="0"/>
                    <a:t>2</a:t>
                  </a:r>
                  <a:endParaRPr lang="zh-TW" altLang="en-US" dirty="0"/>
                </a:p>
              </p:txBody>
            </p:sp>
            <p:sp>
              <p:nvSpPr>
                <p:cNvPr id="21" name="文字方塊 20"/>
                <p:cNvSpPr txBox="1"/>
                <p:nvPr/>
              </p:nvSpPr>
              <p:spPr>
                <a:xfrm>
                  <a:off x="8055313" y="4477872"/>
                  <a:ext cx="426720" cy="369332"/>
                </a:xfrm>
                <a:prstGeom prst="rect">
                  <a:avLst/>
                </a:prstGeom>
                <a:noFill/>
              </p:spPr>
              <p:txBody>
                <a:bodyPr wrap="none" rtlCol="0">
                  <a:spAutoFit/>
                </a:bodyPr>
                <a:lstStyle/>
                <a:p>
                  <a:r>
                    <a:rPr lang="en-US" altLang="zh-TW" dirty="0" err="1"/>
                    <a:t>X</a:t>
                  </a:r>
                  <a:r>
                    <a:rPr lang="en-US" altLang="zh-TW" dirty="0" err="1" smtClean="0"/>
                    <a:t>n</a:t>
                  </a:r>
                  <a:endParaRPr lang="zh-TW" altLang="en-US" dirty="0"/>
                </a:p>
              </p:txBody>
            </p:sp>
            <p:sp>
              <p:nvSpPr>
                <p:cNvPr id="22" name="文字方塊 21"/>
                <p:cNvSpPr txBox="1"/>
                <p:nvPr/>
              </p:nvSpPr>
              <p:spPr>
                <a:xfrm>
                  <a:off x="9145663" y="2168226"/>
                  <a:ext cx="506870" cy="369332"/>
                </a:xfrm>
                <a:prstGeom prst="rect">
                  <a:avLst/>
                </a:prstGeom>
                <a:noFill/>
              </p:spPr>
              <p:txBody>
                <a:bodyPr wrap="none" rtlCol="0">
                  <a:spAutoFit/>
                </a:bodyPr>
                <a:lstStyle/>
                <a:p>
                  <a:r>
                    <a:rPr lang="en-US" altLang="zh-TW" dirty="0"/>
                    <a:t>W</a:t>
                  </a:r>
                  <a:r>
                    <a:rPr lang="en-US" altLang="zh-TW" dirty="0" smtClean="0"/>
                    <a:t>1</a:t>
                  </a:r>
                  <a:endParaRPr lang="zh-TW" altLang="en-US" dirty="0"/>
                </a:p>
              </p:txBody>
            </p:sp>
            <p:sp>
              <p:nvSpPr>
                <p:cNvPr id="23" name="文字方塊 22"/>
                <p:cNvSpPr txBox="1"/>
                <p:nvPr/>
              </p:nvSpPr>
              <p:spPr>
                <a:xfrm>
                  <a:off x="8932042" y="2784883"/>
                  <a:ext cx="506870" cy="369332"/>
                </a:xfrm>
                <a:prstGeom prst="rect">
                  <a:avLst/>
                </a:prstGeom>
                <a:noFill/>
              </p:spPr>
              <p:txBody>
                <a:bodyPr wrap="none" rtlCol="0">
                  <a:spAutoFit/>
                </a:bodyPr>
                <a:lstStyle/>
                <a:p>
                  <a:r>
                    <a:rPr lang="en-US" altLang="zh-TW" dirty="0"/>
                    <a:t>W</a:t>
                  </a:r>
                  <a:r>
                    <a:rPr lang="en-US" altLang="zh-TW" dirty="0" smtClean="0"/>
                    <a:t>2</a:t>
                  </a:r>
                  <a:endParaRPr lang="zh-TW" altLang="en-US" dirty="0"/>
                </a:p>
              </p:txBody>
            </p:sp>
            <p:sp>
              <p:nvSpPr>
                <p:cNvPr id="24" name="文字方塊 23"/>
                <p:cNvSpPr txBox="1"/>
                <p:nvPr/>
              </p:nvSpPr>
              <p:spPr>
                <a:xfrm>
                  <a:off x="9000011" y="3789040"/>
                  <a:ext cx="504946" cy="369332"/>
                </a:xfrm>
                <a:prstGeom prst="rect">
                  <a:avLst/>
                </a:prstGeom>
                <a:noFill/>
              </p:spPr>
              <p:txBody>
                <a:bodyPr wrap="none" rtlCol="0">
                  <a:spAutoFit/>
                </a:bodyPr>
                <a:lstStyle/>
                <a:p>
                  <a:r>
                    <a:rPr lang="en-US" altLang="zh-TW" dirty="0" err="1"/>
                    <a:t>W</a:t>
                  </a:r>
                  <a:r>
                    <a:rPr lang="en-US" altLang="zh-TW" dirty="0" err="1" smtClean="0"/>
                    <a:t>n</a:t>
                  </a:r>
                  <a:endParaRPr lang="zh-TW" altLang="en-US" dirty="0"/>
                </a:p>
              </p:txBody>
            </p:sp>
            <p:sp>
              <p:nvSpPr>
                <p:cNvPr id="25" name="文字方塊 24"/>
                <p:cNvSpPr txBox="1"/>
                <p:nvPr/>
              </p:nvSpPr>
              <p:spPr>
                <a:xfrm>
                  <a:off x="10068967" y="4176666"/>
                  <a:ext cx="306494" cy="369332"/>
                </a:xfrm>
                <a:prstGeom prst="rect">
                  <a:avLst/>
                </a:prstGeom>
                <a:noFill/>
              </p:spPr>
              <p:txBody>
                <a:bodyPr wrap="none" rtlCol="0">
                  <a:spAutoFit/>
                </a:bodyPr>
                <a:lstStyle/>
                <a:p>
                  <a:r>
                    <a:rPr lang="en-US" altLang="zh-TW" smtClean="0"/>
                    <a:t>b</a:t>
                  </a:r>
                  <a:endParaRPr lang="zh-TW" altLang="en-US"/>
                </a:p>
              </p:txBody>
            </p:sp>
            <p:sp>
              <p:nvSpPr>
                <p:cNvPr id="26" name="文字方塊 25"/>
                <p:cNvSpPr txBox="1"/>
                <p:nvPr/>
              </p:nvSpPr>
              <p:spPr>
                <a:xfrm>
                  <a:off x="13271501" y="2768746"/>
                  <a:ext cx="296876" cy="369332"/>
                </a:xfrm>
                <a:prstGeom prst="rect">
                  <a:avLst/>
                </a:prstGeom>
                <a:noFill/>
              </p:spPr>
              <p:txBody>
                <a:bodyPr wrap="none" rtlCol="0">
                  <a:spAutoFit/>
                </a:bodyPr>
                <a:lstStyle/>
                <a:p>
                  <a:r>
                    <a:rPr lang="en-US" altLang="zh-TW" dirty="0"/>
                    <a:t>Y</a:t>
                  </a:r>
                  <a:endParaRPr lang="zh-TW" altLang="en-US" dirty="0"/>
                </a:p>
              </p:txBody>
            </p:sp>
            <p:sp>
              <p:nvSpPr>
                <p:cNvPr id="27" name="矩形 26"/>
                <p:cNvSpPr/>
                <p:nvPr/>
              </p:nvSpPr>
              <p:spPr>
                <a:xfrm>
                  <a:off x="11594654" y="2769160"/>
                  <a:ext cx="959639" cy="95963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8" name="橢圓 27"/>
                <p:cNvSpPr/>
                <p:nvPr/>
              </p:nvSpPr>
              <p:spPr>
                <a:xfrm>
                  <a:off x="8491108" y="2072446"/>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橢圓 28"/>
                <p:cNvSpPr/>
                <p:nvPr/>
              </p:nvSpPr>
              <p:spPr>
                <a:xfrm>
                  <a:off x="8456124" y="2943334"/>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橢圓 29"/>
                <p:cNvSpPr/>
                <p:nvPr/>
              </p:nvSpPr>
              <p:spPr>
                <a:xfrm>
                  <a:off x="8576691" y="4545998"/>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橢圓 30"/>
                <p:cNvSpPr/>
                <p:nvPr/>
              </p:nvSpPr>
              <p:spPr>
                <a:xfrm>
                  <a:off x="9834562" y="4731591"/>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2" name="直線單箭頭接點 31"/>
                <p:cNvCxnSpPr>
                  <a:stCxn id="28" idx="5"/>
                </p:cNvCxnSpPr>
                <p:nvPr/>
              </p:nvCxnSpPr>
              <p:spPr>
                <a:xfrm>
                  <a:off x="8669117" y="2250455"/>
                  <a:ext cx="1169325" cy="7369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線單箭頭接點 32"/>
                <p:cNvCxnSpPr>
                  <a:stCxn id="29" idx="6"/>
                  <a:endCxn id="15" idx="2"/>
                </p:cNvCxnSpPr>
                <p:nvPr/>
              </p:nvCxnSpPr>
              <p:spPr>
                <a:xfrm>
                  <a:off x="8664675" y="3047610"/>
                  <a:ext cx="1095175" cy="20137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直線單箭頭接點 33"/>
                <p:cNvCxnSpPr>
                  <a:stCxn id="30" idx="7"/>
                  <a:endCxn id="15" idx="3"/>
                </p:cNvCxnSpPr>
                <p:nvPr/>
              </p:nvCxnSpPr>
              <p:spPr>
                <a:xfrm flipV="1">
                  <a:off x="8754700" y="3630860"/>
                  <a:ext cx="1163330" cy="94568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stCxn id="31" idx="0"/>
                </p:cNvCxnSpPr>
                <p:nvPr/>
              </p:nvCxnSpPr>
              <p:spPr>
                <a:xfrm flipV="1">
                  <a:off x="9938838" y="3744900"/>
                  <a:ext cx="187073" cy="9866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a:stCxn id="15" idx="6"/>
                  <a:endCxn id="27" idx="1"/>
                </p:cNvCxnSpPr>
                <p:nvPr/>
              </p:nvCxnSpPr>
              <p:spPr>
                <a:xfrm>
                  <a:off x="10839970" y="3248980"/>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7" name="橢圓 36"/>
                <p:cNvSpPr/>
                <p:nvPr/>
              </p:nvSpPr>
              <p:spPr>
                <a:xfrm>
                  <a:off x="13308977" y="3119327"/>
                  <a:ext cx="208551" cy="208551"/>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8" name="文字方塊 37"/>
                <p:cNvSpPr txBox="1"/>
                <p:nvPr/>
              </p:nvSpPr>
              <p:spPr>
                <a:xfrm>
                  <a:off x="8472415" y="3480937"/>
                  <a:ext cx="461665" cy="683842"/>
                </a:xfrm>
                <a:prstGeom prst="rect">
                  <a:avLst/>
                </a:prstGeom>
                <a:noFill/>
              </p:spPr>
              <p:txBody>
                <a:bodyPr vert="eaVert" wrap="none" rtlCol="0">
                  <a:spAutoFit/>
                </a:bodyPr>
                <a:lstStyle/>
                <a:p>
                  <a:r>
                    <a:rPr lang="en-US" altLang="zh-TW" smtClean="0"/>
                    <a:t>………..</a:t>
                  </a:r>
                  <a:endParaRPr lang="zh-TW" altLang="en-US"/>
                </a:p>
              </p:txBody>
            </p:sp>
            <p:sp>
              <p:nvSpPr>
                <p:cNvPr id="39" name="文字方塊 38"/>
                <p:cNvSpPr txBox="1"/>
                <p:nvPr/>
              </p:nvSpPr>
              <p:spPr>
                <a:xfrm>
                  <a:off x="9795969" y="5029290"/>
                  <a:ext cx="301686" cy="369332"/>
                </a:xfrm>
                <a:prstGeom prst="rect">
                  <a:avLst/>
                </a:prstGeom>
                <a:noFill/>
              </p:spPr>
              <p:txBody>
                <a:bodyPr wrap="none" rtlCol="0">
                  <a:spAutoFit/>
                </a:bodyPr>
                <a:lstStyle/>
                <a:p>
                  <a:r>
                    <a:rPr lang="en-US" altLang="zh-TW" smtClean="0"/>
                    <a:t>1</a:t>
                  </a:r>
                  <a:endParaRPr lang="zh-TW" altLang="en-US"/>
                </a:p>
              </p:txBody>
            </p:sp>
          </p:grpSp>
        </p:grpSp>
        <p:cxnSp>
          <p:nvCxnSpPr>
            <p:cNvPr id="40" name="直線單箭頭接點 39"/>
            <p:cNvCxnSpPr/>
            <p:nvPr/>
          </p:nvCxnSpPr>
          <p:spPr>
            <a:xfrm>
              <a:off x="5750133" y="3367715"/>
              <a:ext cx="75468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 name="左大括弧 3"/>
          <p:cNvSpPr/>
          <p:nvPr/>
        </p:nvSpPr>
        <p:spPr>
          <a:xfrm>
            <a:off x="1049772" y="2109297"/>
            <a:ext cx="229066" cy="2986212"/>
          </a:xfrm>
          <a:prstGeom prst="leftBrace">
            <a:avLst>
              <a:gd name="adj1" fmla="val 33282"/>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 name="矩形 4"/>
          <p:cNvSpPr/>
          <p:nvPr/>
        </p:nvSpPr>
        <p:spPr>
          <a:xfrm>
            <a:off x="155357" y="2649301"/>
            <a:ext cx="1000549" cy="830997"/>
          </a:xfrm>
          <a:prstGeom prst="rect">
            <a:avLst/>
          </a:prstGeom>
        </p:spPr>
        <p:txBody>
          <a:bodyPr wrap="square">
            <a:spAutoFit/>
          </a:bodyPr>
          <a:lstStyle/>
          <a:p>
            <a:r>
              <a:rPr lang="zh-TW" altLang="en-US" sz="2400" b="1" dirty="0" smtClean="0">
                <a:solidFill>
                  <a:srgbClr val="FF0000"/>
                </a:solidFill>
                <a:effectLst>
                  <a:outerShdw blurRad="38100" dist="38100" dir="2700000" algn="tl">
                    <a:srgbClr val="000000">
                      <a:alpha val="43137"/>
                    </a:srgbClr>
                  </a:outerShdw>
                </a:effectLst>
              </a:rPr>
              <a:t>輸入</a:t>
            </a:r>
            <a:endParaRPr lang="en-US" altLang="zh-TW" sz="2400" b="1" dirty="0" smtClean="0">
              <a:solidFill>
                <a:srgbClr val="FF0000"/>
              </a:solidFill>
              <a:effectLst>
                <a:outerShdw blurRad="38100" dist="38100" dir="2700000" algn="tl">
                  <a:srgbClr val="000000">
                    <a:alpha val="43137"/>
                  </a:srgbClr>
                </a:outerShdw>
              </a:effectLst>
            </a:endParaRPr>
          </a:p>
          <a:p>
            <a:r>
              <a:rPr lang="en-US" altLang="zh-TW" sz="2400" b="1" dirty="0" smtClean="0">
                <a:solidFill>
                  <a:srgbClr val="FF0000"/>
                </a:solidFill>
                <a:effectLst>
                  <a:outerShdw blurRad="38100" dist="38100" dir="2700000" algn="tl">
                    <a:srgbClr val="000000">
                      <a:alpha val="43137"/>
                    </a:srgbClr>
                  </a:outerShdw>
                </a:effectLst>
              </a:rPr>
              <a:t>Input</a:t>
            </a:r>
            <a:endParaRPr lang="zh-TW" altLang="en-US" sz="2400" b="1" dirty="0">
              <a:solidFill>
                <a:srgbClr val="FF0000"/>
              </a:solidFill>
              <a:effectLst>
                <a:outerShdw blurRad="38100" dist="38100" dir="2700000" algn="tl">
                  <a:srgbClr val="000000">
                    <a:alpha val="43137"/>
                  </a:srgbClr>
                </a:outerShdw>
              </a:effectLst>
            </a:endParaRPr>
          </a:p>
        </p:txBody>
      </p:sp>
      <p:sp>
        <p:nvSpPr>
          <p:cNvPr id="43" name="矩形 42"/>
          <p:cNvSpPr/>
          <p:nvPr/>
        </p:nvSpPr>
        <p:spPr>
          <a:xfrm>
            <a:off x="6832364" y="2854262"/>
            <a:ext cx="1383697" cy="830997"/>
          </a:xfrm>
          <a:prstGeom prst="rect">
            <a:avLst/>
          </a:prstGeom>
        </p:spPr>
        <p:txBody>
          <a:bodyPr wrap="square">
            <a:spAutoFit/>
          </a:bodyPr>
          <a:lstStyle/>
          <a:p>
            <a:r>
              <a:rPr lang="zh-TW" altLang="en-US" sz="2400" b="1" dirty="0" smtClean="0">
                <a:solidFill>
                  <a:srgbClr val="FF0000"/>
                </a:solidFill>
                <a:effectLst>
                  <a:outerShdw blurRad="38100" dist="38100" dir="2700000" algn="tl">
                    <a:srgbClr val="000000">
                      <a:alpha val="43137"/>
                    </a:srgbClr>
                  </a:outerShdw>
                </a:effectLst>
              </a:rPr>
              <a:t>輸</a:t>
            </a:r>
            <a:r>
              <a:rPr lang="zh-TW" altLang="en-US" sz="2400" b="1" dirty="0">
                <a:solidFill>
                  <a:srgbClr val="FF0000"/>
                </a:solidFill>
                <a:effectLst>
                  <a:outerShdw blurRad="38100" dist="38100" dir="2700000" algn="tl">
                    <a:srgbClr val="000000">
                      <a:alpha val="43137"/>
                    </a:srgbClr>
                  </a:outerShdw>
                </a:effectLst>
              </a:rPr>
              <a:t>出</a:t>
            </a:r>
            <a:endParaRPr lang="en-US" altLang="zh-TW" sz="2400" b="1" dirty="0" smtClean="0">
              <a:solidFill>
                <a:srgbClr val="FF0000"/>
              </a:solidFill>
              <a:effectLst>
                <a:outerShdw blurRad="38100" dist="38100" dir="2700000" algn="tl">
                  <a:srgbClr val="000000">
                    <a:alpha val="43137"/>
                  </a:srgbClr>
                </a:outerShdw>
              </a:effectLst>
            </a:endParaRPr>
          </a:p>
          <a:p>
            <a:r>
              <a:rPr lang="en-US" altLang="zh-TW" sz="2400" b="1" dirty="0" smtClean="0">
                <a:solidFill>
                  <a:srgbClr val="FF0000"/>
                </a:solidFill>
                <a:effectLst>
                  <a:outerShdw blurRad="38100" dist="38100" dir="2700000" algn="tl">
                    <a:srgbClr val="000000">
                      <a:alpha val="43137"/>
                    </a:srgbClr>
                  </a:outerShdw>
                </a:effectLst>
              </a:rPr>
              <a:t>Output</a:t>
            </a:r>
            <a:endParaRPr lang="zh-TW" altLang="en-US" sz="2400" b="1" dirty="0">
              <a:solidFill>
                <a:srgbClr val="FF0000"/>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6" name="文字方塊 5"/>
              <p:cNvSpPr txBox="1"/>
              <p:nvPr/>
            </p:nvSpPr>
            <p:spPr>
              <a:xfrm>
                <a:off x="6489241" y="3798481"/>
                <a:ext cx="255275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𝑌</m:t>
                      </m:r>
                      <m:r>
                        <a:rPr lang="en-US" altLang="zh-TW" sz="3600" i="1" smtClean="0">
                          <a:latin typeface="Cambria Math" panose="02040503050406030204" pitchFamily="18" charset="0"/>
                        </a:rPr>
                        <m:t>=</m:t>
                      </m:r>
                      <m:r>
                        <a:rPr lang="en-US" altLang="zh-TW" sz="3600" b="0" i="1" smtClean="0">
                          <a:latin typeface="Cambria Math" panose="02040503050406030204" pitchFamily="18" charset="0"/>
                        </a:rPr>
                        <m:t>𝑓</m:t>
                      </m:r>
                      <m:r>
                        <a:rPr lang="en-US" altLang="zh-TW" sz="3600" b="0" i="1" smtClean="0">
                          <a:latin typeface="Cambria Math" panose="02040503050406030204" pitchFamily="18" charset="0"/>
                        </a:rPr>
                        <m:t>(</m:t>
                      </m:r>
                      <m:r>
                        <m:rPr>
                          <m:sty m:val="p"/>
                        </m:rPr>
                        <a:rPr lang="en-US" altLang="zh-TW" sz="3600" i="1">
                          <a:latin typeface="Cambria Math" panose="02040503050406030204" pitchFamily="18" charset="0"/>
                        </a:rPr>
                        <m:t>S</m:t>
                      </m:r>
                      <m:r>
                        <m:rPr>
                          <m:sty m:val="p"/>
                        </m:rPr>
                        <a:rPr lang="en-US" altLang="zh-TW" sz="3600" i="1" smtClean="0">
                          <a:latin typeface="Cambria Math" panose="02040503050406030204" pitchFamily="18" charset="0"/>
                        </a:rPr>
                        <m:t>U</m:t>
                      </m:r>
                      <m:r>
                        <m:rPr>
                          <m:sty m:val="p"/>
                        </m:rPr>
                        <a:rPr lang="en-US" altLang="zh-TW" sz="3600" i="1">
                          <a:latin typeface="Cambria Math" panose="02040503050406030204" pitchFamily="18" charset="0"/>
                        </a:rPr>
                        <m:t>M</m:t>
                      </m:r>
                      <m:r>
                        <a:rPr lang="en-US" altLang="zh-TW" sz="3600" b="0" i="1" smtClean="0">
                          <a:latin typeface="Cambria Math" panose="02040503050406030204" pitchFamily="18" charset="0"/>
                        </a:rPr>
                        <m:t>)</m:t>
                      </m:r>
                    </m:oMath>
                  </m:oMathPara>
                </a14:m>
                <a:endParaRPr lang="zh-TW" altLang="en-US" sz="3600"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6489241" y="3798481"/>
                <a:ext cx="2552750" cy="553998"/>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388280" y="5526294"/>
                <a:ext cx="5461560" cy="8322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TW" sz="2400" i="1" smtClean="0">
                          <a:latin typeface="Cambria Math" panose="02040503050406030204" pitchFamily="18" charset="0"/>
                        </a:rPr>
                        <m:t>S</m:t>
                      </m:r>
                      <m:r>
                        <m:rPr>
                          <m:sty m:val="p"/>
                        </m:rPr>
                        <a:rPr lang="en-US" altLang="zh-TW" sz="2400" i="1">
                          <a:latin typeface="Cambria Math" panose="02040503050406030204" pitchFamily="18" charset="0"/>
                        </a:rPr>
                        <m:t>UM</m:t>
                      </m:r>
                      <m:r>
                        <a:rPr lang="en-US" altLang="zh-TW" sz="2400" i="1">
                          <a:latin typeface="Cambria Math" panose="02040503050406030204" pitchFamily="18" charset="0"/>
                        </a:rPr>
                        <m:t>=</m:t>
                      </m:r>
                      <m:r>
                        <m:rPr>
                          <m:sty m:val="p"/>
                        </m:rPr>
                        <a:rPr lang="en-US" altLang="zh-TW" sz="2400" i="1">
                          <a:latin typeface="Cambria Math" panose="02040503050406030204" pitchFamily="18" charset="0"/>
                        </a:rPr>
                        <m:t>X</m:t>
                      </m:r>
                      <m:r>
                        <a:rPr lang="en-US" altLang="zh-TW" sz="2400" b="0" i="1" smtClean="0">
                          <a:latin typeface="Cambria Math" panose="02040503050406030204" pitchFamily="18" charset="0"/>
                        </a:rPr>
                        <m:t>1∗</m:t>
                      </m:r>
                      <m:r>
                        <a:rPr lang="en-US" altLang="zh-TW" sz="2400" b="0" i="1" smtClean="0">
                          <a:latin typeface="Cambria Math" panose="02040503050406030204" pitchFamily="18" charset="0"/>
                        </a:rPr>
                        <m:t>𝑊</m:t>
                      </m:r>
                      <m:r>
                        <a:rPr lang="en-US" altLang="zh-TW" sz="2400" b="0" i="1" smtClean="0">
                          <a:latin typeface="Cambria Math" panose="02040503050406030204" pitchFamily="18" charset="0"/>
                        </a:rPr>
                        <m:t>1+…+</m:t>
                      </m:r>
                      <m:r>
                        <a:rPr lang="en-US" altLang="zh-TW" sz="2400" b="0" i="1" smtClean="0">
                          <a:latin typeface="Cambria Math" panose="02040503050406030204" pitchFamily="18" charset="0"/>
                        </a:rPr>
                        <m:t>𝑋𝑛</m:t>
                      </m:r>
                      <m:r>
                        <a:rPr lang="en-US" altLang="zh-TW" sz="2400" b="0" i="1" smtClean="0">
                          <a:latin typeface="Cambria Math" panose="02040503050406030204" pitchFamily="18" charset="0"/>
                        </a:rPr>
                        <m:t>∗</m:t>
                      </m:r>
                      <m:r>
                        <a:rPr lang="en-US" altLang="zh-TW" sz="2400" b="0" i="1" smtClean="0">
                          <a:latin typeface="Cambria Math" panose="02040503050406030204" pitchFamily="18" charset="0"/>
                        </a:rPr>
                        <m:t>𝑊𝑛</m:t>
                      </m:r>
                      <m:r>
                        <a:rPr lang="en-US" altLang="zh-TW" sz="2400" b="0" i="1" smtClean="0">
                          <a:latin typeface="Cambria Math" panose="02040503050406030204" pitchFamily="18" charset="0"/>
                        </a:rPr>
                        <m:t>+1∗</m:t>
                      </m:r>
                      <m:r>
                        <a:rPr lang="en-US" altLang="zh-TW" sz="2400" b="0" i="1" smtClean="0">
                          <a:latin typeface="Cambria Math" panose="02040503050406030204" pitchFamily="18" charset="0"/>
                        </a:rPr>
                        <m:t>𝑏</m:t>
                      </m:r>
                    </m:oMath>
                  </m:oMathPara>
                </a14:m>
                <a:endParaRPr lang="en-US" altLang="zh-TW" sz="2400" b="0" i="1" dirty="0" smtClean="0">
                  <a:latin typeface="Cambria Math" panose="02040503050406030204" pitchFamily="18" charset="0"/>
                </a:endParaRPr>
              </a:p>
              <a:p>
                <a:r>
                  <a:rPr lang="pt-BR" altLang="zh-TW" sz="2400" dirty="0" smtClean="0"/>
                  <a:t>             =</a:t>
                </a:r>
                <a14:m>
                  <m:oMath xmlns:m="http://schemas.openxmlformats.org/officeDocument/2006/math">
                    <m:nary>
                      <m:naryPr>
                        <m:chr m:val="∑"/>
                        <m:ctrlPr>
                          <a:rPr lang="pt-BR" altLang="zh-TW" sz="2400" i="1" smtClean="0">
                            <a:latin typeface="Cambria Math" panose="02040503050406030204" pitchFamily="18" charset="0"/>
                          </a:rPr>
                        </m:ctrlPr>
                      </m:naryPr>
                      <m:sub>
                        <m:r>
                          <m:rPr>
                            <m:brk m:alnAt="23"/>
                          </m:rPr>
                          <a:rPr lang="en-US" altLang="zh-TW" sz="2400" b="0" i="1" smtClean="0">
                            <a:latin typeface="Cambria Math" panose="02040503050406030204" pitchFamily="18" charset="0"/>
                          </a:rPr>
                          <m:t>𝑖</m:t>
                        </m:r>
                        <m:r>
                          <a:rPr lang="pt-BR" altLang="zh-TW" sz="2400" i="1" smtClean="0">
                            <a:latin typeface="Cambria Math" panose="02040503050406030204" pitchFamily="18" charset="0"/>
                          </a:rPr>
                          <m:t>=</m:t>
                        </m:r>
                        <m:r>
                          <a:rPr lang="en-US" altLang="zh-TW" sz="2400" b="0" i="1" smtClean="0">
                            <a:latin typeface="Cambria Math" panose="02040503050406030204" pitchFamily="18" charset="0"/>
                          </a:rPr>
                          <m:t>1</m:t>
                        </m:r>
                      </m:sub>
                      <m:sup>
                        <m:r>
                          <a:rPr lang="pt-BR" altLang="zh-TW" sz="2400" i="1" smtClean="0">
                            <a:latin typeface="Cambria Math" panose="02040503050406030204" pitchFamily="18" charset="0"/>
                          </a:rPr>
                          <m:t>𝑛</m:t>
                        </m:r>
                      </m:sup>
                      <m:e>
                        <m:sSub>
                          <m:sSubPr>
                            <m:ctrlPr>
                              <a:rPr lang="pt-BR" altLang="zh-TW" sz="2400" i="1" smtClean="0">
                                <a:latin typeface="Cambria Math" panose="02040503050406030204" pitchFamily="18" charset="0"/>
                              </a:rPr>
                            </m:ctrlPr>
                          </m:sSubPr>
                          <m:e>
                            <m:r>
                              <a:rPr lang="en-US" altLang="zh-TW" sz="2400" b="0" i="1" smtClean="0">
                                <a:latin typeface="Cambria Math" panose="02040503050406030204" pitchFamily="18" charset="0"/>
                              </a:rPr>
                              <m:t>𝑋</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sSub>
                          <m:sSubPr>
                            <m:ctrlPr>
                              <a:rPr lang="pt-BR" altLang="zh-TW" sz="2400" i="1" smtClean="0">
                                <a:latin typeface="Cambria Math" panose="02040503050406030204" pitchFamily="18" charset="0"/>
                              </a:rPr>
                            </m:ctrlPr>
                          </m:sSubPr>
                          <m:e>
                            <m:r>
                              <a:rPr lang="en-US" altLang="zh-TW" sz="2400" b="0" i="1" smtClean="0">
                                <a:latin typeface="Cambria Math" panose="02040503050406030204" pitchFamily="18" charset="0"/>
                              </a:rPr>
                              <m:t>𝑊</m:t>
                            </m:r>
                          </m:e>
                          <m:sub>
                            <m:r>
                              <a:rPr lang="en-US" altLang="zh-TW" sz="2400" b="0" i="1" smtClean="0">
                                <a:latin typeface="Cambria Math" panose="02040503050406030204" pitchFamily="18" charset="0"/>
                              </a:rPr>
                              <m:t>𝑖</m:t>
                            </m:r>
                          </m:sub>
                        </m:sSub>
                        <m:r>
                          <a:rPr lang="en-US" altLang="zh-TW" sz="2400" b="0" i="1" smtClean="0">
                            <a:latin typeface="Cambria Math" panose="02040503050406030204" pitchFamily="18" charset="0"/>
                          </a:rPr>
                          <m:t>+</m:t>
                        </m:r>
                      </m:e>
                    </m:nary>
                    <m:r>
                      <a:rPr lang="en-US" altLang="zh-TW" sz="2400" b="0" i="1" smtClean="0">
                        <a:latin typeface="Cambria Math" panose="02040503050406030204" pitchFamily="18" charset="0"/>
                      </a:rPr>
                      <m:t>1∗</m:t>
                    </m:r>
                    <m:r>
                      <a:rPr lang="en-US" altLang="zh-TW" sz="2400" b="0" i="1" smtClean="0">
                        <a:latin typeface="Cambria Math" panose="02040503050406030204" pitchFamily="18" charset="0"/>
                      </a:rPr>
                      <m:t>𝑏</m:t>
                    </m:r>
                  </m:oMath>
                </a14:m>
                <a:endParaRPr lang="en-US" altLang="zh-TW" sz="2400" b="0" i="1" dirty="0" smtClean="0">
                  <a:latin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2388280" y="5526294"/>
                <a:ext cx="5461560" cy="832279"/>
              </a:xfrm>
              <a:prstGeom prst="rect">
                <a:avLst/>
              </a:prstGeom>
              <a:blipFill rotWithShape="0">
                <a:blip r:embed="rId4"/>
                <a:stretch>
                  <a:fillRect t="-28676" b="-108824"/>
                </a:stretch>
              </a:blipFill>
            </p:spPr>
            <p:txBody>
              <a:bodyPr/>
              <a:lstStyle/>
              <a:p>
                <a:r>
                  <a:rPr lang="zh-TW" altLang="en-US">
                    <a:noFill/>
                  </a:rPr>
                  <a:t> </a:t>
                </a:r>
              </a:p>
            </p:txBody>
          </p:sp>
        </mc:Fallback>
      </mc:AlternateContent>
      <p:sp>
        <p:nvSpPr>
          <p:cNvPr id="10" name="投影片編號版面配置區 9"/>
          <p:cNvSpPr>
            <a:spLocks noGrp="1"/>
          </p:cNvSpPr>
          <p:nvPr>
            <p:ph type="sldNum" sz="quarter" idx="12"/>
          </p:nvPr>
        </p:nvSpPr>
        <p:spPr/>
        <p:txBody>
          <a:bodyPr/>
          <a:lstStyle/>
          <a:p>
            <a:fld id="{EBA660C4-8EC1-4890-874E-5CA0D19E2E89}" type="slidenum">
              <a:rPr lang="zh-TW" altLang="en-US" smtClean="0"/>
              <a:t>5</a:t>
            </a:fld>
            <a:endParaRPr lang="zh-TW" altLang="en-US"/>
          </a:p>
        </p:txBody>
      </p:sp>
    </p:spTree>
    <p:extLst>
      <p:ext uri="{BB962C8B-B14F-4D97-AF65-F5344CB8AC3E}">
        <p14:creationId xmlns:p14="http://schemas.microsoft.com/office/powerpoint/2010/main" val="14271368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50</a:t>
            </a:fld>
            <a:endParaRPr lang="zh-TW" altLang="en-US"/>
          </a:p>
        </p:txBody>
      </p:sp>
      <p:pic>
        <p:nvPicPr>
          <p:cNvPr id="4" name="圖片 3"/>
          <p:cNvPicPr>
            <a:picLocks noChangeAspect="1"/>
          </p:cNvPicPr>
          <p:nvPr/>
        </p:nvPicPr>
        <p:blipFill>
          <a:blip r:embed="rId2"/>
          <a:stretch>
            <a:fillRect/>
          </a:stretch>
        </p:blipFill>
        <p:spPr>
          <a:xfrm>
            <a:off x="419675" y="436523"/>
            <a:ext cx="8189242" cy="4500603"/>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922639" y="5327608"/>
                <a:ext cx="833883" cy="1028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3200" i="1" smtClean="0">
                              <a:latin typeface="Cambria Math" panose="02040503050406030204" pitchFamily="18" charset="0"/>
                            </a:rPr>
                          </m:ctrlPr>
                        </m:fPr>
                        <m:num>
                          <m:r>
                            <a:rPr lang="zh-TW" altLang="en-US" sz="3200" i="1" smtClean="0">
                              <a:latin typeface="Cambria Math" panose="02040503050406030204" pitchFamily="18" charset="0"/>
                            </a:rPr>
                            <m:t>𝜕</m:t>
                          </m:r>
                          <m:r>
                            <a:rPr lang="pt-BR" altLang="zh-TW" sz="3200" i="1">
                              <a:latin typeface="Cambria Math" panose="02040503050406030204" pitchFamily="18" charset="0"/>
                            </a:rPr>
                            <m:t>𝑓</m:t>
                          </m:r>
                          <m:r>
                            <m:rPr>
                              <m:nor/>
                            </m:rPr>
                            <a:rPr lang="zh-TW" altLang="en-US" sz="3200" dirty="0">
                              <a:latin typeface="微軟正黑體" panose="020B0604030504040204" pitchFamily="34" charset="-120"/>
                              <a:ea typeface="微軟正黑體" panose="020B0604030504040204" pitchFamily="34" charset="-120"/>
                            </a:rPr>
                            <m:t> </m:t>
                          </m:r>
                        </m:num>
                        <m:den>
                          <m:r>
                            <a:rPr lang="zh-TW" altLang="en-US" sz="3200" i="1">
                              <a:latin typeface="Cambria Math" panose="02040503050406030204" pitchFamily="18" charset="0"/>
                            </a:rPr>
                            <m:t>𝜕</m:t>
                          </m:r>
                          <m:r>
                            <a:rPr lang="en-US" altLang="zh-TW" sz="3200" b="0" i="1" smtClean="0">
                              <a:latin typeface="Cambria Math" panose="02040503050406030204" pitchFamily="18" charset="0"/>
                            </a:rPr>
                            <m:t>𝑥</m:t>
                          </m:r>
                        </m:den>
                      </m:f>
                    </m:oMath>
                  </m:oMathPara>
                </a14:m>
                <a:endParaRPr lang="zh-TW" altLang="en-US" sz="3200" dirty="0"/>
              </a:p>
            </p:txBody>
          </p:sp>
        </mc:Choice>
        <mc:Fallback xmlns="">
          <p:sp>
            <p:nvSpPr>
              <p:cNvPr id="5" name="矩形 4"/>
              <p:cNvSpPr>
                <a:spLocks noRot="1" noChangeAspect="1" noMove="1" noResize="1" noEditPoints="1" noAdjustHandles="1" noChangeArrowheads="1" noChangeShapeType="1" noTextEdit="1"/>
              </p:cNvSpPr>
              <p:nvPr/>
            </p:nvSpPr>
            <p:spPr>
              <a:xfrm>
                <a:off x="922639" y="5327608"/>
                <a:ext cx="833883" cy="1028743"/>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094857" y="5327608"/>
                <a:ext cx="833882" cy="11128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3200" i="1" smtClean="0">
                              <a:latin typeface="Cambria Math" panose="02040503050406030204" pitchFamily="18" charset="0"/>
                            </a:rPr>
                          </m:ctrlPr>
                        </m:fPr>
                        <m:num>
                          <m:r>
                            <a:rPr lang="zh-TW" altLang="en-US" sz="3200" i="1" smtClean="0">
                              <a:latin typeface="Cambria Math" panose="02040503050406030204" pitchFamily="18" charset="0"/>
                            </a:rPr>
                            <m:t>𝜕</m:t>
                          </m:r>
                          <m:r>
                            <a:rPr lang="pt-BR" altLang="zh-TW" sz="3200" i="1">
                              <a:latin typeface="Cambria Math" panose="02040503050406030204" pitchFamily="18" charset="0"/>
                            </a:rPr>
                            <m:t>𝑓</m:t>
                          </m:r>
                          <m:r>
                            <m:rPr>
                              <m:nor/>
                            </m:rPr>
                            <a:rPr lang="zh-TW" altLang="en-US" sz="3200" dirty="0">
                              <a:latin typeface="微軟正黑體" panose="020B0604030504040204" pitchFamily="34" charset="-120"/>
                              <a:ea typeface="微軟正黑體" panose="020B0604030504040204" pitchFamily="34" charset="-120"/>
                            </a:rPr>
                            <m:t> </m:t>
                          </m:r>
                        </m:num>
                        <m:den>
                          <m:r>
                            <a:rPr lang="zh-TW" altLang="en-US" sz="3200" i="1">
                              <a:latin typeface="Cambria Math" panose="02040503050406030204" pitchFamily="18" charset="0"/>
                            </a:rPr>
                            <m:t>𝜕</m:t>
                          </m:r>
                          <m:r>
                            <a:rPr lang="en-US" altLang="zh-TW" sz="3200" b="0" i="1" smtClean="0">
                              <a:latin typeface="Cambria Math" panose="02040503050406030204" pitchFamily="18" charset="0"/>
                            </a:rPr>
                            <m:t>𝑦</m:t>
                          </m:r>
                        </m:den>
                      </m:f>
                    </m:oMath>
                  </m:oMathPara>
                </a14:m>
                <a:endParaRPr lang="zh-TW" altLang="en-US" sz="3200" dirty="0"/>
              </a:p>
            </p:txBody>
          </p:sp>
        </mc:Choice>
        <mc:Fallback xmlns="">
          <p:sp>
            <p:nvSpPr>
              <p:cNvPr id="6" name="矩形 5"/>
              <p:cNvSpPr>
                <a:spLocks noRot="1" noChangeAspect="1" noMove="1" noResize="1" noEditPoints="1" noAdjustHandles="1" noChangeArrowheads="1" noChangeShapeType="1" noTextEdit="1"/>
              </p:cNvSpPr>
              <p:nvPr/>
            </p:nvSpPr>
            <p:spPr>
              <a:xfrm>
                <a:off x="2094857" y="5327608"/>
                <a:ext cx="833882" cy="1112869"/>
              </a:xfrm>
              <a:prstGeom prst="rect">
                <a:avLst/>
              </a:prstGeom>
              <a:blipFill rotWithShape="0">
                <a:blip r:embed="rId5"/>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421386" y="5369670"/>
                <a:ext cx="833883" cy="10287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TW" sz="3200" i="1" smtClean="0">
                              <a:latin typeface="Cambria Math" panose="02040503050406030204" pitchFamily="18" charset="0"/>
                            </a:rPr>
                          </m:ctrlPr>
                        </m:fPr>
                        <m:num>
                          <m:r>
                            <a:rPr lang="zh-TW" altLang="en-US" sz="3200" i="1" smtClean="0">
                              <a:latin typeface="Cambria Math" panose="02040503050406030204" pitchFamily="18" charset="0"/>
                            </a:rPr>
                            <m:t>𝜕</m:t>
                          </m:r>
                          <m:r>
                            <a:rPr lang="pt-BR" altLang="zh-TW" sz="3200" i="1">
                              <a:latin typeface="Cambria Math" panose="02040503050406030204" pitchFamily="18" charset="0"/>
                            </a:rPr>
                            <m:t>𝑓</m:t>
                          </m:r>
                          <m:r>
                            <m:rPr>
                              <m:nor/>
                            </m:rPr>
                            <a:rPr lang="zh-TW" altLang="en-US" sz="3200" dirty="0">
                              <a:latin typeface="微軟正黑體" panose="020B0604030504040204" pitchFamily="34" charset="-120"/>
                              <a:ea typeface="微軟正黑體" panose="020B0604030504040204" pitchFamily="34" charset="-120"/>
                            </a:rPr>
                            <m:t> </m:t>
                          </m:r>
                        </m:num>
                        <m:den>
                          <m:r>
                            <a:rPr lang="zh-TW" altLang="en-US" sz="3200" i="1">
                              <a:latin typeface="Cambria Math" panose="02040503050406030204" pitchFamily="18" charset="0"/>
                            </a:rPr>
                            <m:t>𝜕</m:t>
                          </m:r>
                          <m:r>
                            <a:rPr lang="en-US" altLang="zh-TW" sz="3200" b="0" i="1" smtClean="0">
                              <a:latin typeface="Cambria Math" panose="02040503050406030204" pitchFamily="18" charset="0"/>
                            </a:rPr>
                            <m:t>𝑧</m:t>
                          </m:r>
                        </m:den>
                      </m:f>
                    </m:oMath>
                  </m:oMathPara>
                </a14:m>
                <a:endParaRPr lang="zh-TW" altLang="en-US" sz="3200" dirty="0"/>
              </a:p>
            </p:txBody>
          </p:sp>
        </mc:Choice>
        <mc:Fallback xmlns="">
          <p:sp>
            <p:nvSpPr>
              <p:cNvPr id="7" name="矩形 6"/>
              <p:cNvSpPr>
                <a:spLocks noRot="1" noChangeAspect="1" noMove="1" noResize="1" noEditPoints="1" noAdjustHandles="1" noChangeArrowheads="1" noChangeShapeType="1" noTextEdit="1"/>
              </p:cNvSpPr>
              <p:nvPr/>
            </p:nvSpPr>
            <p:spPr>
              <a:xfrm>
                <a:off x="3421386" y="5369670"/>
                <a:ext cx="833883" cy="1028743"/>
              </a:xfrm>
              <a:prstGeom prst="rect">
                <a:avLst/>
              </a:prstGeom>
              <a:blipFill rotWithShape="0">
                <a:blip r:embed="rId6"/>
                <a:stretch>
                  <a:fillRect/>
                </a:stretch>
              </a:blipFill>
            </p:spPr>
            <p:txBody>
              <a:bodyPr/>
              <a:lstStyle/>
              <a:p>
                <a:r>
                  <a:rPr lang="zh-TW" altLang="en-US">
                    <a:noFill/>
                  </a:rPr>
                  <a:t> </a:t>
                </a:r>
              </a:p>
            </p:txBody>
          </p:sp>
        </mc:Fallback>
      </mc:AlternateContent>
      <p:cxnSp>
        <p:nvCxnSpPr>
          <p:cNvPr id="9" name="直線單箭頭接點 8"/>
          <p:cNvCxnSpPr>
            <a:stCxn id="5" idx="0"/>
          </p:cNvCxnSpPr>
          <p:nvPr/>
        </p:nvCxnSpPr>
        <p:spPr>
          <a:xfrm flipV="1">
            <a:off x="1339581" y="4709277"/>
            <a:ext cx="416941" cy="6183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p:cNvCxnSpPr/>
          <p:nvPr/>
        </p:nvCxnSpPr>
        <p:spPr>
          <a:xfrm flipH="1" flipV="1">
            <a:off x="2419350" y="4709277"/>
            <a:ext cx="92448" cy="6183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flipH="1" flipV="1">
            <a:off x="3307333" y="4698520"/>
            <a:ext cx="569342" cy="72120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680005" y="251857"/>
            <a:ext cx="3835345" cy="369332"/>
          </a:xfrm>
          <a:prstGeom prst="rect">
            <a:avLst/>
          </a:prstGeom>
        </p:spPr>
        <p:txBody>
          <a:bodyPr wrap="none">
            <a:spAutoFit/>
          </a:bodyPr>
          <a:lstStyle/>
          <a:p>
            <a:r>
              <a:rPr lang="en-US" altLang="zh-TW" dirty="0" smtClean="0">
                <a:hlinkClick r:id="rId7"/>
              </a:rPr>
              <a:t>https://en.wikipedia.org/wiki/Gradient</a:t>
            </a:r>
            <a:endParaRPr lang="zh-TW" altLang="en-US" dirty="0"/>
          </a:p>
        </p:txBody>
      </p:sp>
    </p:spTree>
    <p:extLst>
      <p:ext uri="{BB962C8B-B14F-4D97-AF65-F5344CB8AC3E}">
        <p14:creationId xmlns:p14="http://schemas.microsoft.com/office/powerpoint/2010/main" val="1772463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51</a:t>
            </a:fld>
            <a:endParaRPr lang="zh-TW" altLang="en-US"/>
          </a:p>
        </p:txBody>
      </p:sp>
      <p:pic>
        <p:nvPicPr>
          <p:cNvPr id="4" name="圖片 3"/>
          <p:cNvPicPr>
            <a:picLocks noChangeAspect="1"/>
          </p:cNvPicPr>
          <p:nvPr/>
        </p:nvPicPr>
        <p:blipFill>
          <a:blip r:embed="rId2"/>
          <a:stretch>
            <a:fillRect/>
          </a:stretch>
        </p:blipFill>
        <p:spPr>
          <a:xfrm>
            <a:off x="800261" y="502365"/>
            <a:ext cx="7377627" cy="5853986"/>
          </a:xfrm>
          <a:prstGeom prst="rect">
            <a:avLst/>
          </a:prstGeom>
        </p:spPr>
      </p:pic>
      <p:sp>
        <p:nvSpPr>
          <p:cNvPr id="5" name="矩形 4"/>
          <p:cNvSpPr/>
          <p:nvPr/>
        </p:nvSpPr>
        <p:spPr>
          <a:xfrm>
            <a:off x="3444902" y="317699"/>
            <a:ext cx="3835345" cy="369332"/>
          </a:xfrm>
          <a:prstGeom prst="rect">
            <a:avLst/>
          </a:prstGeom>
        </p:spPr>
        <p:txBody>
          <a:bodyPr wrap="none">
            <a:spAutoFit/>
          </a:bodyPr>
          <a:lstStyle/>
          <a:p>
            <a:r>
              <a:rPr lang="en-US" altLang="zh-TW" dirty="0" smtClean="0"/>
              <a:t>https://en.wikipedia.org/wiki/Gradient</a:t>
            </a:r>
            <a:endParaRPr lang="zh-TW" altLang="en-US" dirty="0"/>
          </a:p>
        </p:txBody>
      </p:sp>
    </p:spTree>
    <p:extLst>
      <p:ext uri="{BB962C8B-B14F-4D97-AF65-F5344CB8AC3E}">
        <p14:creationId xmlns:p14="http://schemas.microsoft.com/office/powerpoint/2010/main" val="435891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52</a:t>
            </a:fld>
            <a:endParaRPr lang="zh-TW" altLang="en-US"/>
          </a:p>
        </p:txBody>
      </p:sp>
      <p:pic>
        <p:nvPicPr>
          <p:cNvPr id="4" name="圖片 3"/>
          <p:cNvPicPr>
            <a:picLocks noChangeAspect="1"/>
          </p:cNvPicPr>
          <p:nvPr/>
        </p:nvPicPr>
        <p:blipFill>
          <a:blip r:embed="rId2"/>
          <a:stretch>
            <a:fillRect/>
          </a:stretch>
        </p:blipFill>
        <p:spPr>
          <a:xfrm>
            <a:off x="598742" y="1114138"/>
            <a:ext cx="7041639" cy="4671033"/>
          </a:xfrm>
          <a:prstGeom prst="rect">
            <a:avLst/>
          </a:prstGeom>
        </p:spPr>
      </p:pic>
      <p:sp>
        <p:nvSpPr>
          <p:cNvPr id="5" name="矩形 4"/>
          <p:cNvSpPr/>
          <p:nvPr/>
        </p:nvSpPr>
        <p:spPr>
          <a:xfrm>
            <a:off x="368811" y="344697"/>
            <a:ext cx="7210435" cy="769441"/>
          </a:xfrm>
          <a:prstGeom prst="rect">
            <a:avLst/>
          </a:prstGeom>
        </p:spPr>
        <p:txBody>
          <a:bodyPr wrap="none">
            <a:spAutoFit/>
          </a:bodyPr>
          <a:lstStyle/>
          <a:p>
            <a:r>
              <a:rPr lang="zh-TW" altLang="en-US" sz="4400" b="1" dirty="0" smtClean="0">
                <a:effectLst>
                  <a:outerShdw blurRad="38100" dist="38100" dir="2700000" algn="tl">
                    <a:srgbClr val="000000">
                      <a:alpha val="43137"/>
                    </a:srgbClr>
                  </a:outerShdw>
                </a:effectLst>
              </a:rPr>
              <a:t>推薦影片教學</a:t>
            </a:r>
            <a:r>
              <a:rPr lang="en-US" altLang="zh-TW" sz="4400" b="1" dirty="0" smtClean="0">
                <a:effectLst>
                  <a:outerShdw blurRad="38100" dist="38100" dir="2700000" algn="tl">
                    <a:srgbClr val="000000">
                      <a:alpha val="43137"/>
                    </a:srgbClr>
                  </a:outerShdw>
                </a:effectLst>
              </a:rPr>
              <a:t>:</a:t>
            </a:r>
            <a:r>
              <a:rPr lang="en-US" altLang="zh-TW" sz="4400" dirty="0"/>
              <a:t>Ian </a:t>
            </a:r>
            <a:r>
              <a:rPr lang="en-US" altLang="zh-TW" sz="4400" dirty="0" err="1" smtClean="0"/>
              <a:t>Goodfellow</a:t>
            </a:r>
            <a:endParaRPr lang="en-US" altLang="zh-TW" sz="4400" dirty="0"/>
          </a:p>
        </p:txBody>
      </p:sp>
      <p:sp>
        <p:nvSpPr>
          <p:cNvPr id="6" name="矩形 5"/>
          <p:cNvSpPr/>
          <p:nvPr/>
        </p:nvSpPr>
        <p:spPr>
          <a:xfrm>
            <a:off x="598742" y="5908281"/>
            <a:ext cx="7400925" cy="646331"/>
          </a:xfrm>
          <a:prstGeom prst="rect">
            <a:avLst/>
          </a:prstGeom>
        </p:spPr>
        <p:txBody>
          <a:bodyPr wrap="square">
            <a:spAutoFit/>
          </a:bodyPr>
          <a:lstStyle/>
          <a:p>
            <a:r>
              <a:rPr lang="en-US" altLang="zh-TW" dirty="0" smtClean="0"/>
              <a:t>https://www.youtube.com/watch?v=XlYD8jn1ayE&amp;list=PLoWh1paHYVRfygApBdss1HCt-TFZRXs0k</a:t>
            </a:r>
            <a:endParaRPr lang="zh-TW" altLang="en-US" dirty="0"/>
          </a:p>
        </p:txBody>
      </p:sp>
    </p:spTree>
    <p:extLst>
      <p:ext uri="{BB962C8B-B14F-4D97-AF65-F5344CB8AC3E}">
        <p14:creationId xmlns:p14="http://schemas.microsoft.com/office/powerpoint/2010/main" val="37279348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p:cNvPicPr>
            <a:picLocks noChangeAspect="1"/>
          </p:cNvPicPr>
          <p:nvPr/>
        </p:nvPicPr>
        <p:blipFill rotWithShape="1">
          <a:blip r:embed="rId2"/>
          <a:srcRect l="7207" t="11681" r="10361" b="19129"/>
          <a:stretch/>
        </p:blipFill>
        <p:spPr>
          <a:xfrm>
            <a:off x="230240" y="1796548"/>
            <a:ext cx="8549621" cy="4036543"/>
          </a:xfrm>
          <a:prstGeom prst="rect">
            <a:avLst/>
          </a:prstGeom>
        </p:spPr>
      </p:pic>
      <p:pic>
        <p:nvPicPr>
          <p:cNvPr id="2" name="圖片 1"/>
          <p:cNvPicPr>
            <a:picLocks noChangeAspect="1"/>
          </p:cNvPicPr>
          <p:nvPr/>
        </p:nvPicPr>
        <p:blipFill>
          <a:blip r:embed="rId3"/>
          <a:stretch>
            <a:fillRect/>
          </a:stretch>
        </p:blipFill>
        <p:spPr>
          <a:xfrm>
            <a:off x="6108180" y="403654"/>
            <a:ext cx="2969917" cy="3951970"/>
          </a:xfrm>
          <a:prstGeom prst="rect">
            <a:avLst/>
          </a:prstGeom>
        </p:spPr>
      </p:pic>
      <p:sp>
        <p:nvSpPr>
          <p:cNvPr id="4" name="矩形 3"/>
          <p:cNvSpPr/>
          <p:nvPr/>
        </p:nvSpPr>
        <p:spPr>
          <a:xfrm>
            <a:off x="378520" y="276108"/>
            <a:ext cx="6508311" cy="523220"/>
          </a:xfrm>
          <a:prstGeom prst="rect">
            <a:avLst/>
          </a:prstGeom>
        </p:spPr>
        <p:txBody>
          <a:bodyPr wrap="square">
            <a:spAutoFit/>
          </a:bodyPr>
          <a:lstStyle/>
          <a:p>
            <a:r>
              <a:rPr lang="en-US" altLang="zh-TW" sz="2800" dirty="0" smtClean="0"/>
              <a:t>http://www.deeplearningbook.org</a:t>
            </a:r>
            <a:endParaRPr lang="zh-TW" altLang="en-US" sz="2800" dirty="0"/>
          </a:p>
        </p:txBody>
      </p:sp>
      <p:sp>
        <p:nvSpPr>
          <p:cNvPr id="5" name="矩形 4"/>
          <p:cNvSpPr/>
          <p:nvPr/>
        </p:nvSpPr>
        <p:spPr>
          <a:xfrm>
            <a:off x="230240" y="1179947"/>
            <a:ext cx="5793637" cy="461665"/>
          </a:xfrm>
          <a:prstGeom prst="rect">
            <a:avLst/>
          </a:prstGeom>
        </p:spPr>
        <p:txBody>
          <a:bodyPr wrap="none">
            <a:spAutoFit/>
          </a:bodyPr>
          <a:lstStyle/>
          <a:p>
            <a:r>
              <a:rPr lang="en-US" altLang="zh-TW" sz="2400" b="1" dirty="0" smtClean="0">
                <a:effectLst>
                  <a:outerShdw blurRad="38100" dist="38100" dir="2700000" algn="tl">
                    <a:srgbClr val="000000">
                      <a:alpha val="43137"/>
                    </a:srgbClr>
                  </a:outerShdw>
                </a:effectLst>
              </a:rPr>
              <a:t>CH.8 Optimization for Training Deep Models</a:t>
            </a:r>
            <a:endParaRPr lang="zh-TW"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5109055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0369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103835" y="1885952"/>
            <a:ext cx="7229287" cy="2985433"/>
          </a:xfrm>
          <a:prstGeom prst="rect">
            <a:avLst/>
          </a:prstGeom>
        </p:spPr>
        <p:txBody>
          <a:bodyPr wrap="none">
            <a:spAutoFit/>
          </a:bodyPr>
          <a:lstStyle/>
          <a:p>
            <a:r>
              <a:rPr lang="zh-TW" altLang="en-US" sz="4400" b="1" dirty="0" smtClean="0">
                <a:solidFill>
                  <a:schemeClr val="bg1"/>
                </a:solidFill>
                <a:effectLst>
                  <a:outerShdw blurRad="38100" dist="38100" dir="2700000" algn="tl">
                    <a:srgbClr val="000000">
                      <a:alpha val="43137"/>
                    </a:srgbClr>
                  </a:outerShdw>
                </a:effectLst>
              </a:rPr>
              <a:t>優化器演算法</a:t>
            </a:r>
            <a:r>
              <a:rPr lang="en-US" altLang="zh-TW" sz="4400" b="1" dirty="0">
                <a:solidFill>
                  <a:schemeClr val="bg1"/>
                </a:solidFill>
                <a:effectLst>
                  <a:outerShdw blurRad="38100" dist="38100" dir="2700000" algn="tl">
                    <a:srgbClr val="000000">
                      <a:alpha val="43137"/>
                    </a:srgbClr>
                  </a:outerShdw>
                </a:effectLst>
              </a:rPr>
              <a:t> </a:t>
            </a:r>
            <a:r>
              <a:rPr lang="en-US" altLang="zh-TW" sz="4400" b="1" dirty="0" err="1" smtClean="0">
                <a:solidFill>
                  <a:schemeClr val="bg1"/>
                </a:solidFill>
                <a:effectLst>
                  <a:outerShdw blurRad="38100" dist="38100" dir="2700000" algn="tl">
                    <a:srgbClr val="000000">
                      <a:alpha val="43137"/>
                    </a:srgbClr>
                  </a:outerShdw>
                </a:effectLst>
              </a:rPr>
              <a:t>Optimizer</a:t>
            </a:r>
            <a:r>
              <a:rPr lang="en-US" altLang="zh-TW" sz="4400" b="1" dirty="0" err="1" smtClean="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の</a:t>
            </a:r>
            <a:endParaRPr lang="en-US" altLang="zh-TW" sz="4400" b="1" dirty="0" smtClean="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en-US" altLang="zh-TW" sz="7200" b="1" dirty="0" smtClean="0">
                <a:solidFill>
                  <a:schemeClr val="bg1"/>
                </a:solidFill>
                <a:effectLst>
                  <a:outerShdw blurRad="38100" dist="38100" dir="2700000" algn="tl">
                    <a:srgbClr val="000000">
                      <a:alpha val="43137"/>
                    </a:srgbClr>
                  </a:outerShdw>
                </a:effectLst>
              </a:rPr>
              <a:t>Gradient Descent  </a:t>
            </a:r>
          </a:p>
          <a:p>
            <a:r>
              <a:rPr lang="zh-TW" altLang="en-US" sz="7200" b="1" dirty="0" smtClean="0">
                <a:solidFill>
                  <a:schemeClr val="bg1"/>
                </a:solidFill>
                <a:effectLst>
                  <a:outerShdw blurRad="38100" dist="38100" dir="2700000" algn="tl">
                    <a:srgbClr val="000000">
                      <a:alpha val="43137"/>
                    </a:srgbClr>
                  </a:outerShdw>
                </a:effectLst>
              </a:rPr>
              <a:t>梯度下降法</a:t>
            </a: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54</a:t>
            </a:fld>
            <a:endParaRPr lang="zh-TW" altLang="en-US"/>
          </a:p>
        </p:txBody>
      </p:sp>
    </p:spTree>
    <p:extLst>
      <p:ext uri="{BB962C8B-B14F-4D97-AF65-F5344CB8AC3E}">
        <p14:creationId xmlns:p14="http://schemas.microsoft.com/office/powerpoint/2010/main" val="41737406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2400" y="127001"/>
            <a:ext cx="7886700" cy="920749"/>
          </a:xfrm>
        </p:spPr>
        <p:txBody>
          <a:bodyPr/>
          <a:lstStyle/>
          <a:p>
            <a:r>
              <a:rPr lang="zh-TW" altLang="en-US" dirty="0" smtClean="0"/>
              <a:t>颱風快來了</a:t>
            </a:r>
            <a:r>
              <a:rPr lang="en-US" altLang="zh-TW" dirty="0" smtClean="0"/>
              <a:t>,</a:t>
            </a:r>
            <a:r>
              <a:rPr lang="zh-TW" altLang="en-US" dirty="0" smtClean="0"/>
              <a:t>如何快速下山</a:t>
            </a:r>
            <a:r>
              <a:rPr lang="en-US" altLang="zh-TW" dirty="0" smtClean="0"/>
              <a:t>?</a:t>
            </a:r>
            <a:endParaRPr lang="zh-TW" altLang="en-US" dirty="0"/>
          </a:p>
        </p:txBody>
      </p:sp>
      <p:sp>
        <p:nvSpPr>
          <p:cNvPr id="4" name="投影片編號版面配置區 3"/>
          <p:cNvSpPr>
            <a:spLocks noGrp="1"/>
          </p:cNvSpPr>
          <p:nvPr>
            <p:ph type="sldNum" sz="quarter" idx="12"/>
          </p:nvPr>
        </p:nvSpPr>
        <p:spPr/>
        <p:txBody>
          <a:bodyPr/>
          <a:lstStyle/>
          <a:p>
            <a:fld id="{EBA660C4-8EC1-4890-874E-5CA0D19E2E89}" type="slidenum">
              <a:rPr lang="zh-TW" altLang="en-US" smtClean="0"/>
              <a:t>55</a:t>
            </a:fld>
            <a:endParaRPr lang="zh-TW" altLang="en-US"/>
          </a:p>
        </p:txBody>
      </p:sp>
      <p:pic>
        <p:nvPicPr>
          <p:cNvPr id="10" name="內容版面配置區 9"/>
          <p:cNvPicPr>
            <a:picLocks noGrp="1" noChangeAspect="1"/>
          </p:cNvPicPr>
          <p:nvPr>
            <p:ph idx="1"/>
          </p:nvPr>
        </p:nvPicPr>
        <p:blipFill>
          <a:blip r:embed="rId2"/>
          <a:stretch>
            <a:fillRect/>
          </a:stretch>
        </p:blipFill>
        <p:spPr>
          <a:xfrm>
            <a:off x="314536" y="1793954"/>
            <a:ext cx="7562427" cy="4204059"/>
          </a:xfrm>
          <a:prstGeom prst="rect">
            <a:avLst/>
          </a:prstGeom>
        </p:spPr>
      </p:pic>
      <p:sp>
        <p:nvSpPr>
          <p:cNvPr id="11" name="矩形 10"/>
          <p:cNvSpPr/>
          <p:nvPr/>
        </p:nvSpPr>
        <p:spPr>
          <a:xfrm>
            <a:off x="152400" y="1066285"/>
            <a:ext cx="8134350" cy="369332"/>
          </a:xfrm>
          <a:prstGeom prst="rect">
            <a:avLst/>
          </a:prstGeom>
        </p:spPr>
        <p:txBody>
          <a:bodyPr wrap="square">
            <a:spAutoFit/>
          </a:bodyPr>
          <a:lstStyle/>
          <a:p>
            <a:r>
              <a:rPr lang="zh-TW" altLang="en-US" dirty="0" smtClean="0"/>
              <a:t>圖片來源</a:t>
            </a:r>
            <a:r>
              <a:rPr lang="en-US" altLang="zh-TW" dirty="0" smtClean="0"/>
              <a:t>:http://cs231n.stanford.edu/slides/2017/cs231n_2017_lecture3.pdf</a:t>
            </a:r>
            <a:endParaRPr lang="zh-TW" altLang="en-US" dirty="0"/>
          </a:p>
        </p:txBody>
      </p:sp>
    </p:spTree>
    <p:extLst>
      <p:ext uri="{BB962C8B-B14F-4D97-AF65-F5344CB8AC3E}">
        <p14:creationId xmlns:p14="http://schemas.microsoft.com/office/powerpoint/2010/main" val="1382816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56</a:t>
            </a:fld>
            <a:endParaRPr lang="zh-TW" altLang="en-US"/>
          </a:p>
        </p:txBody>
      </p:sp>
      <p:pic>
        <p:nvPicPr>
          <p:cNvPr id="4" name="圖片 3"/>
          <p:cNvPicPr>
            <a:picLocks noChangeAspect="1"/>
          </p:cNvPicPr>
          <p:nvPr/>
        </p:nvPicPr>
        <p:blipFill>
          <a:blip r:embed="rId2"/>
          <a:stretch>
            <a:fillRect/>
          </a:stretch>
        </p:blipFill>
        <p:spPr>
          <a:xfrm>
            <a:off x="682553" y="1706892"/>
            <a:ext cx="7700271" cy="4378184"/>
          </a:xfrm>
          <a:prstGeom prst="rect">
            <a:avLst/>
          </a:prstGeom>
        </p:spPr>
      </p:pic>
      <p:sp>
        <p:nvSpPr>
          <p:cNvPr id="5" name="標題 1"/>
          <p:cNvSpPr txBox="1">
            <a:spLocks/>
          </p:cNvSpPr>
          <p:nvPr/>
        </p:nvSpPr>
        <p:spPr>
          <a:xfrm>
            <a:off x="152400" y="127001"/>
            <a:ext cx="7886700" cy="9207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mtClean="0"/>
              <a:t>颱風快來了</a:t>
            </a:r>
            <a:r>
              <a:rPr lang="en-US" altLang="zh-TW" smtClean="0"/>
              <a:t>,</a:t>
            </a:r>
            <a:r>
              <a:rPr lang="zh-TW" altLang="en-US" smtClean="0"/>
              <a:t>如何快速下山</a:t>
            </a:r>
            <a:r>
              <a:rPr lang="en-US" altLang="zh-TW" smtClean="0"/>
              <a:t>?</a:t>
            </a:r>
            <a:endParaRPr lang="zh-TW" altLang="en-US" dirty="0"/>
          </a:p>
        </p:txBody>
      </p:sp>
      <p:sp>
        <p:nvSpPr>
          <p:cNvPr id="6" name="矩形 5"/>
          <p:cNvSpPr/>
          <p:nvPr/>
        </p:nvSpPr>
        <p:spPr>
          <a:xfrm>
            <a:off x="152400" y="1066285"/>
            <a:ext cx="8134350" cy="369332"/>
          </a:xfrm>
          <a:prstGeom prst="rect">
            <a:avLst/>
          </a:prstGeom>
        </p:spPr>
        <p:txBody>
          <a:bodyPr wrap="square">
            <a:spAutoFit/>
          </a:bodyPr>
          <a:lstStyle/>
          <a:p>
            <a:r>
              <a:rPr lang="zh-TW" altLang="en-US" dirty="0" smtClean="0"/>
              <a:t>圖片來源</a:t>
            </a:r>
            <a:r>
              <a:rPr lang="en-US" altLang="zh-TW" dirty="0" smtClean="0"/>
              <a:t>:http://cs231n.stanford.edu/slides/2017/cs231n_2017_lecture3.pdf</a:t>
            </a:r>
            <a:endParaRPr lang="zh-TW" altLang="en-US" dirty="0"/>
          </a:p>
        </p:txBody>
      </p:sp>
    </p:spTree>
    <p:extLst>
      <p:ext uri="{BB962C8B-B14F-4D97-AF65-F5344CB8AC3E}">
        <p14:creationId xmlns:p14="http://schemas.microsoft.com/office/powerpoint/2010/main" val="19753499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1089737" y="3418574"/>
            <a:ext cx="3494774" cy="3352014"/>
          </a:xfrm>
          <a:prstGeom prst="rect">
            <a:avLst/>
          </a:prstGeom>
        </p:spPr>
      </p:pic>
      <p:sp>
        <p:nvSpPr>
          <p:cNvPr id="8" name="矩形 7"/>
          <p:cNvSpPr/>
          <p:nvPr/>
        </p:nvSpPr>
        <p:spPr>
          <a:xfrm>
            <a:off x="5390348" y="5059966"/>
            <a:ext cx="2961067" cy="1200329"/>
          </a:xfrm>
          <a:prstGeom prst="rect">
            <a:avLst/>
          </a:prstGeom>
        </p:spPr>
        <p:txBody>
          <a:bodyPr wrap="none">
            <a:spAutoFit/>
          </a:bodyPr>
          <a:lstStyle/>
          <a:p>
            <a:r>
              <a:rPr lang="el-GR" altLang="zh-TW" sz="7200"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η</a:t>
            </a:r>
            <a:r>
              <a:rPr lang="en-US" altLang="zh-TW" sz="7200" b="1" dirty="0" smtClean="0">
                <a:effectLst>
                  <a:outerShdw blurRad="38100" dist="38100" dir="2700000" algn="tl">
                    <a:srgbClr val="000000">
                      <a:alpha val="43137"/>
                    </a:srgbClr>
                  </a:outerShdw>
                </a:effectLst>
              </a:rPr>
              <a:t>= 0.1</a:t>
            </a:r>
            <a:endParaRPr lang="zh-TW" altLang="en-US" sz="7200" b="1" dirty="0">
              <a:effectLst>
                <a:outerShdw blurRad="38100" dist="38100" dir="2700000" algn="tl">
                  <a:srgbClr val="000000">
                    <a:alpha val="43137"/>
                  </a:srgbClr>
                </a:outerShdw>
              </a:effectLst>
            </a:endParaRPr>
          </a:p>
        </p:txBody>
      </p:sp>
      <p:sp>
        <p:nvSpPr>
          <p:cNvPr id="10" name="矩形 9"/>
          <p:cNvSpPr/>
          <p:nvPr/>
        </p:nvSpPr>
        <p:spPr>
          <a:xfrm>
            <a:off x="5261742" y="3329458"/>
            <a:ext cx="1439818" cy="369332"/>
          </a:xfrm>
          <a:prstGeom prst="rect">
            <a:avLst/>
          </a:prstGeom>
        </p:spPr>
        <p:txBody>
          <a:bodyPr wrap="none">
            <a:spAutoFit/>
          </a:bodyPr>
          <a:lstStyle/>
          <a:p>
            <a:r>
              <a:rPr lang="zh-TW" altLang="en-US" dirty="0" smtClean="0"/>
              <a:t>一開始若</a:t>
            </a:r>
            <a:r>
              <a:rPr lang="en-US" altLang="zh-TW" dirty="0" smtClean="0"/>
              <a:t>x=3</a:t>
            </a:r>
            <a:endParaRPr lang="zh-TW" altLang="en-US" dirty="0"/>
          </a:p>
        </p:txBody>
      </p:sp>
      <p:cxnSp>
        <p:nvCxnSpPr>
          <p:cNvPr id="5" name="直線單箭頭接點 4"/>
          <p:cNvCxnSpPr>
            <a:stCxn id="10" idx="1"/>
          </p:cNvCxnSpPr>
          <p:nvPr/>
        </p:nvCxnSpPr>
        <p:spPr>
          <a:xfrm flipH="1">
            <a:off x="4077730" y="3514124"/>
            <a:ext cx="1184012" cy="7283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接點 13"/>
          <p:cNvCxnSpPr/>
          <p:nvPr/>
        </p:nvCxnSpPr>
        <p:spPr>
          <a:xfrm flipH="1">
            <a:off x="4044780" y="3514124"/>
            <a:ext cx="12356" cy="2937878"/>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3674075" y="6627247"/>
            <a:ext cx="476677" cy="119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3"/>
          <a:stretch>
            <a:fillRect/>
          </a:stretch>
        </p:blipFill>
        <p:spPr>
          <a:xfrm>
            <a:off x="525532" y="2370670"/>
            <a:ext cx="7645697" cy="769941"/>
          </a:xfrm>
          <a:prstGeom prst="rect">
            <a:avLst/>
          </a:prstGeom>
        </p:spPr>
      </p:pic>
      <p:sp>
        <p:nvSpPr>
          <p:cNvPr id="13" name="矩形 12"/>
          <p:cNvSpPr/>
          <p:nvPr/>
        </p:nvSpPr>
        <p:spPr>
          <a:xfrm>
            <a:off x="444027" y="109520"/>
            <a:ext cx="5948616" cy="646331"/>
          </a:xfrm>
          <a:prstGeom prst="rect">
            <a:avLst/>
          </a:prstGeom>
        </p:spPr>
        <p:txBody>
          <a:bodyPr wrap="none">
            <a:spAutoFit/>
          </a:bodyPr>
          <a:lstStyle/>
          <a:p>
            <a:r>
              <a:rPr lang="en-US" altLang="zh-TW" sz="3600" dirty="0" smtClean="0"/>
              <a:t>Gradient Descent</a:t>
            </a:r>
            <a:r>
              <a:rPr lang="zh-TW" altLang="en-US" sz="3600" dirty="0" smtClean="0"/>
              <a:t>  梯度下降法</a:t>
            </a:r>
            <a:endParaRPr lang="zh-TW" altLang="en-US" sz="3600" dirty="0"/>
          </a:p>
        </p:txBody>
      </p:sp>
      <p:sp>
        <p:nvSpPr>
          <p:cNvPr id="15" name="矩形 14"/>
          <p:cNvSpPr/>
          <p:nvPr/>
        </p:nvSpPr>
        <p:spPr>
          <a:xfrm>
            <a:off x="521724" y="739913"/>
            <a:ext cx="7112012" cy="1384995"/>
          </a:xfrm>
          <a:prstGeom prst="rect">
            <a:avLst/>
          </a:prstGeom>
          <a:solidFill>
            <a:schemeClr val="accent2">
              <a:lumMod val="20000"/>
              <a:lumOff val="80000"/>
            </a:schemeClr>
          </a:solidFill>
          <a:ln>
            <a:noFill/>
          </a:ln>
        </p:spPr>
        <p:txBody>
          <a:bodyPr wrap="none">
            <a:spAutoFit/>
          </a:bodyPr>
          <a:lstStyle/>
          <a:p>
            <a:r>
              <a:rPr lang="en-US" altLang="zh-TW" sz="2800" b="1" dirty="0" smtClean="0">
                <a:effectLst>
                  <a:outerShdw blurRad="38100" dist="38100" dir="2700000" algn="tl">
                    <a:srgbClr val="000000">
                      <a:alpha val="43137"/>
                    </a:srgbClr>
                  </a:outerShdw>
                </a:effectLst>
              </a:rPr>
              <a:t>Optimization Problem</a:t>
            </a:r>
            <a:r>
              <a:rPr lang="zh-TW" altLang="en-US" sz="2800" b="1" dirty="0" smtClean="0">
                <a:effectLst>
                  <a:outerShdw blurRad="38100" dist="38100" dir="2700000" algn="tl">
                    <a:srgbClr val="000000">
                      <a:alpha val="43137"/>
                    </a:srgbClr>
                  </a:outerShdw>
                </a:effectLst>
              </a:rPr>
              <a:t>  最佳化問題</a:t>
            </a:r>
            <a:r>
              <a:rPr lang="en-US" altLang="zh-TW" sz="2800" b="1" dirty="0" smtClean="0">
                <a:effectLst>
                  <a:outerShdw blurRad="38100" dist="38100" dir="2700000" algn="tl">
                    <a:srgbClr val="000000">
                      <a:alpha val="43137"/>
                    </a:srgbClr>
                  </a:outerShdw>
                </a:effectLst>
              </a:rPr>
              <a:t>/</a:t>
            </a:r>
            <a:r>
              <a:rPr lang="zh-TW" altLang="en-US" sz="2800" b="1" dirty="0" smtClean="0">
                <a:effectLst>
                  <a:outerShdw blurRad="38100" dist="38100" dir="2700000" algn="tl">
                    <a:srgbClr val="000000">
                      <a:alpha val="43137"/>
                    </a:srgbClr>
                  </a:outerShdw>
                </a:effectLst>
              </a:rPr>
              <a:t>優化問題</a:t>
            </a:r>
            <a:r>
              <a:rPr lang="en-US" altLang="zh-TW" sz="2800" b="1" dirty="0" smtClean="0">
                <a:effectLst>
                  <a:outerShdw blurRad="38100" dist="38100" dir="2700000" algn="tl">
                    <a:srgbClr val="000000">
                      <a:alpha val="43137"/>
                    </a:srgbClr>
                  </a:outerShdw>
                </a:effectLst>
              </a:rPr>
              <a:t>:</a:t>
            </a:r>
          </a:p>
          <a:p>
            <a:r>
              <a:rPr lang="zh-TW" altLang="en-US" sz="2800" b="1" dirty="0" smtClean="0">
                <a:effectLst>
                  <a:outerShdw blurRad="38100" dist="38100" dir="2700000" algn="tl">
                    <a:srgbClr val="000000">
                      <a:alpha val="43137"/>
                    </a:srgbClr>
                  </a:outerShdw>
                </a:effectLst>
              </a:rPr>
              <a:t>亂數選擇起始值</a:t>
            </a:r>
            <a:endParaRPr lang="en-US" altLang="zh-TW" sz="2800" b="1" dirty="0" smtClean="0">
              <a:effectLst>
                <a:outerShdw blurRad="38100" dist="38100" dir="2700000" algn="tl">
                  <a:srgbClr val="000000">
                    <a:alpha val="43137"/>
                  </a:srgbClr>
                </a:outerShdw>
              </a:effectLst>
            </a:endParaRPr>
          </a:p>
          <a:p>
            <a:r>
              <a:rPr lang="zh-TW" altLang="en-US" sz="2800" b="1" dirty="0" smtClean="0">
                <a:effectLst>
                  <a:outerShdw blurRad="38100" dist="38100" dir="2700000" algn="tl">
                    <a:srgbClr val="000000">
                      <a:alpha val="43137"/>
                    </a:srgbClr>
                  </a:outerShdw>
                </a:effectLst>
              </a:rPr>
              <a:t>透過不斷更新參數       使</a:t>
            </a:r>
            <a:r>
              <a:rPr lang="en-US" altLang="zh-TW" sz="2800" b="1" dirty="0">
                <a:effectLst>
                  <a:outerShdw blurRad="38100" dist="38100" dir="2700000" algn="tl">
                    <a:srgbClr val="000000">
                      <a:alpha val="43137"/>
                    </a:srgbClr>
                  </a:outerShdw>
                </a:effectLst>
              </a:rPr>
              <a:t>G</a:t>
            </a:r>
            <a:r>
              <a:rPr lang="en-US" altLang="zh-TW" sz="2800" b="1" dirty="0" smtClean="0">
                <a:effectLst>
                  <a:outerShdw blurRad="38100" dist="38100" dir="2700000" algn="tl">
                    <a:srgbClr val="000000">
                      <a:alpha val="43137"/>
                    </a:srgbClr>
                  </a:outerShdw>
                </a:effectLst>
              </a:rPr>
              <a:t>(X)</a:t>
            </a:r>
            <a:r>
              <a:rPr lang="zh-TW" altLang="en-US" sz="2800" b="1" dirty="0" smtClean="0">
                <a:effectLst>
                  <a:outerShdw blurRad="38100" dist="38100" dir="2700000" algn="tl">
                    <a:srgbClr val="000000">
                      <a:alpha val="43137"/>
                    </a:srgbClr>
                  </a:outerShdw>
                </a:effectLst>
              </a:rPr>
              <a:t>會達到最小值</a:t>
            </a:r>
            <a:endParaRPr lang="zh-TW" altLang="en-US" sz="2800" b="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文字方塊 2"/>
              <p:cNvSpPr txBox="1"/>
              <p:nvPr/>
            </p:nvSpPr>
            <p:spPr>
              <a:xfrm>
                <a:off x="4951928" y="4475671"/>
                <a:ext cx="2881430" cy="276999"/>
              </a:xfrm>
              <a:prstGeom prst="rect">
                <a:avLst/>
              </a:prstGeom>
              <a:noFill/>
            </p:spPr>
            <p:txBody>
              <a:bodyPr wrap="none" lIns="0" tIns="0" rIns="0" bIns="0" rtlCol="0">
                <a:spAutoFit/>
              </a:bodyPr>
              <a:lstStyle/>
              <a:p>
                <a14:m>
                  <m:oMath xmlns:m="http://schemas.openxmlformats.org/officeDocument/2006/math">
                    <m:r>
                      <a:rPr lang="en-US" altLang="zh-TW" b="0" i="1" smtClean="0">
                        <a:latin typeface="Cambria Math" panose="02040503050406030204" pitchFamily="18" charset="0"/>
                      </a:rPr>
                      <m:t>𝑔</m:t>
                    </m:r>
                    <m:d>
                      <m:dPr>
                        <m:ctrlPr>
                          <a:rPr lang="pt-BR" altLang="zh-TW" i="1" smtClean="0">
                            <a:latin typeface="Cambria Math" panose="02040503050406030204" pitchFamily="18" charset="0"/>
                          </a:rPr>
                        </m:ctrlPr>
                      </m:dPr>
                      <m:e>
                        <m:r>
                          <a:rPr lang="pt-BR" altLang="zh-TW" i="1" smtClean="0">
                            <a:latin typeface="Cambria Math" panose="02040503050406030204" pitchFamily="18" charset="0"/>
                          </a:rPr>
                          <m:t>𝑥</m:t>
                        </m:r>
                      </m:e>
                    </m:d>
                    <m:r>
                      <a:rPr lang="pt-BR" altLang="zh-TW"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−1)</m:t>
                        </m:r>
                      </m:e>
                      <m:sup>
                        <m:r>
                          <a:rPr lang="en-US" altLang="zh-TW" b="0" i="1" smtClean="0">
                            <a:latin typeface="Cambria Math" panose="02040503050406030204" pitchFamily="18" charset="0"/>
                          </a:rPr>
                          <m:t>2</m:t>
                        </m:r>
                      </m:sup>
                    </m:sSup>
                  </m:oMath>
                </a14:m>
                <a:r>
                  <a:rPr lang="en-US" altLang="zh-TW" dirty="0" smtClean="0"/>
                  <a:t>=</a:t>
                </a:r>
                <a14:m>
                  <m:oMath xmlns:m="http://schemas.openxmlformats.org/officeDocument/2006/math">
                    <m:sSup>
                      <m:sSupPr>
                        <m:ctrlPr>
                          <a:rPr lang="en-US" altLang="zh-TW" i="1" dirty="0" smtClean="0">
                            <a:latin typeface="Cambria Math" panose="02040503050406030204" pitchFamily="18" charset="0"/>
                          </a:rPr>
                        </m:ctrlPr>
                      </m:sSupPr>
                      <m:e>
                        <m:r>
                          <a:rPr lang="en-US" altLang="zh-TW" b="0" i="1" dirty="0" smtClean="0">
                            <a:latin typeface="Cambria Math" panose="02040503050406030204" pitchFamily="18" charset="0"/>
                          </a:rPr>
                          <m:t>𝑥</m:t>
                        </m:r>
                      </m:e>
                      <m:sup>
                        <m:r>
                          <a:rPr lang="en-US" altLang="zh-TW" b="0" i="1" dirty="0" smtClean="0">
                            <a:latin typeface="Cambria Math" panose="02040503050406030204" pitchFamily="18" charset="0"/>
                          </a:rPr>
                          <m:t>2</m:t>
                        </m:r>
                      </m:sup>
                    </m:sSup>
                    <m:r>
                      <a:rPr lang="en-US" altLang="zh-TW" b="0" i="0" dirty="0" smtClean="0">
                        <a:latin typeface="Cambria Math" panose="02040503050406030204" pitchFamily="18" charset="0"/>
                      </a:rPr>
                      <m:t>−2</m:t>
                    </m:r>
                    <m:r>
                      <m:rPr>
                        <m:sty m:val="p"/>
                      </m:rPr>
                      <a:rPr lang="en-US" altLang="zh-TW" b="0" i="0" dirty="0" smtClean="0">
                        <a:latin typeface="Cambria Math" panose="02040503050406030204" pitchFamily="18" charset="0"/>
                      </a:rPr>
                      <m:t>x</m:t>
                    </m:r>
                    <m:r>
                      <a:rPr lang="en-US" altLang="zh-TW" b="0" i="0" dirty="0" smtClean="0">
                        <a:latin typeface="Cambria Math" panose="02040503050406030204" pitchFamily="18" charset="0"/>
                      </a:rPr>
                      <m:t>+1</m:t>
                    </m:r>
                  </m:oMath>
                </a14:m>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4951928" y="4475671"/>
                <a:ext cx="2881430" cy="276999"/>
              </a:xfrm>
              <a:prstGeom prst="rect">
                <a:avLst/>
              </a:prstGeom>
              <a:blipFill rotWithShape="0">
                <a:blip r:embed="rId4"/>
                <a:stretch>
                  <a:fillRect l="-2960" t="-28261" r="-1903" b="-50000"/>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EBA660C4-8EC1-4890-874E-5CA0D19E2E89}" type="slidenum">
              <a:rPr lang="zh-TW" altLang="en-US" smtClean="0"/>
              <a:t>57</a:t>
            </a:fld>
            <a:endParaRPr lang="zh-TW" altLang="en-US"/>
          </a:p>
        </p:txBody>
      </p:sp>
    </p:spTree>
    <p:extLst>
      <p:ext uri="{BB962C8B-B14F-4D97-AF65-F5344CB8AC3E}">
        <p14:creationId xmlns:p14="http://schemas.microsoft.com/office/powerpoint/2010/main" val="396155096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圖片 6"/>
          <p:cNvPicPr>
            <a:picLocks noChangeAspect="1"/>
          </p:cNvPicPr>
          <p:nvPr/>
        </p:nvPicPr>
        <p:blipFill>
          <a:blip r:embed="rId2"/>
          <a:stretch>
            <a:fillRect/>
          </a:stretch>
        </p:blipFill>
        <p:spPr>
          <a:xfrm>
            <a:off x="1089737" y="3418574"/>
            <a:ext cx="3494774" cy="3352014"/>
          </a:xfrm>
          <a:prstGeom prst="rect">
            <a:avLst/>
          </a:prstGeom>
        </p:spPr>
      </p:pic>
      <p:sp>
        <p:nvSpPr>
          <p:cNvPr id="8" name="矩形 7"/>
          <p:cNvSpPr/>
          <p:nvPr/>
        </p:nvSpPr>
        <p:spPr>
          <a:xfrm>
            <a:off x="5390348" y="5059966"/>
            <a:ext cx="2961067" cy="1200329"/>
          </a:xfrm>
          <a:prstGeom prst="rect">
            <a:avLst/>
          </a:prstGeom>
        </p:spPr>
        <p:txBody>
          <a:bodyPr wrap="none">
            <a:spAutoFit/>
          </a:bodyPr>
          <a:lstStyle/>
          <a:p>
            <a:r>
              <a:rPr lang="el-GR" altLang="zh-TW" sz="7200"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η</a:t>
            </a:r>
            <a:r>
              <a:rPr lang="en-US" altLang="zh-TW" sz="7200" b="1" dirty="0" smtClean="0">
                <a:effectLst>
                  <a:outerShdw blurRad="38100" dist="38100" dir="2700000" algn="tl">
                    <a:srgbClr val="000000">
                      <a:alpha val="43137"/>
                    </a:srgbClr>
                  </a:outerShdw>
                </a:effectLst>
              </a:rPr>
              <a:t>= 0.1</a:t>
            </a:r>
            <a:endParaRPr lang="zh-TW" altLang="en-US" sz="7200" b="1" dirty="0">
              <a:effectLst>
                <a:outerShdw blurRad="38100" dist="38100" dir="2700000" algn="tl">
                  <a:srgbClr val="000000">
                    <a:alpha val="43137"/>
                  </a:srgbClr>
                </a:outerShdw>
              </a:effectLst>
            </a:endParaRPr>
          </a:p>
        </p:txBody>
      </p:sp>
      <p:sp>
        <p:nvSpPr>
          <p:cNvPr id="10" name="矩形 9"/>
          <p:cNvSpPr/>
          <p:nvPr/>
        </p:nvSpPr>
        <p:spPr>
          <a:xfrm>
            <a:off x="5261742" y="3329458"/>
            <a:ext cx="1439818" cy="369332"/>
          </a:xfrm>
          <a:prstGeom prst="rect">
            <a:avLst/>
          </a:prstGeom>
        </p:spPr>
        <p:txBody>
          <a:bodyPr wrap="none">
            <a:spAutoFit/>
          </a:bodyPr>
          <a:lstStyle/>
          <a:p>
            <a:r>
              <a:rPr lang="zh-TW" altLang="en-US" dirty="0" smtClean="0"/>
              <a:t>一開始若</a:t>
            </a:r>
            <a:r>
              <a:rPr lang="en-US" altLang="zh-TW" dirty="0" smtClean="0"/>
              <a:t>x=3</a:t>
            </a:r>
            <a:endParaRPr lang="zh-TW" altLang="en-US" dirty="0"/>
          </a:p>
        </p:txBody>
      </p:sp>
      <p:cxnSp>
        <p:nvCxnSpPr>
          <p:cNvPr id="5" name="直線單箭頭接點 4"/>
          <p:cNvCxnSpPr>
            <a:stCxn id="10" idx="1"/>
          </p:cNvCxnSpPr>
          <p:nvPr/>
        </p:nvCxnSpPr>
        <p:spPr>
          <a:xfrm flipH="1">
            <a:off x="4077730" y="3514124"/>
            <a:ext cx="1184012" cy="7283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文字方塊 10"/>
              <p:cNvSpPr txBox="1"/>
              <p:nvPr/>
            </p:nvSpPr>
            <p:spPr>
              <a:xfrm>
                <a:off x="5152847" y="3794340"/>
                <a:ext cx="282969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panose="02040503050406030204" pitchFamily="18" charset="0"/>
                        </a:rPr>
                        <m:t>×</m:t>
                      </m:r>
                      <m:d>
                        <m:dPr>
                          <m:ctrlPr>
                            <a:rPr lang="en-US" altLang="zh-TW" b="0" i="1" smtClean="0">
                              <a:latin typeface="Cambria Math" panose="02040503050406030204" pitchFamily="18" charset="0"/>
                              <a:ea typeface="Cambria Math" panose="02040503050406030204" pitchFamily="18" charset="0"/>
                            </a:rPr>
                          </m:ctrlPr>
                        </m:dPr>
                        <m:e>
                          <m:r>
                            <a:rPr lang="zh-TW" altLang="en-US" i="1">
                              <a:latin typeface="Cambria Math" panose="02040503050406030204" pitchFamily="18" charset="0"/>
                              <a:ea typeface="Cambria Math" panose="02040503050406030204" pitchFamily="18" charset="0"/>
                            </a:rPr>
                            <m:t>新</m:t>
                          </m:r>
                        </m:e>
                      </m:d>
                      <m:r>
                        <a:rPr lang="en-US" altLang="zh-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zh-TW" altLang="en-US" i="1">
                          <a:latin typeface="Cambria Math" panose="02040503050406030204" pitchFamily="18" charset="0"/>
                          <a:ea typeface="Cambria Math" panose="02040503050406030204" pitchFamily="18" charset="0"/>
                        </a:rPr>
                        <m:t>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−2</m:t>
                          </m:r>
                        </m:e>
                      </m:d>
                    </m:oMath>
                  </m:oMathPara>
                </a14:m>
                <a:endParaRPr lang="en-US" altLang="zh-TW" b="0" i="1" dirty="0" smtClean="0">
                  <a:latin typeface="Cambria Math" panose="02040503050406030204" pitchFamily="18" charset="0"/>
                  <a:ea typeface="Cambria Math" panose="02040503050406030204" pitchFamily="18" charset="0"/>
                </a:endParaRPr>
              </a:p>
              <a:p>
                <a:r>
                  <a:rPr lang="en-US" altLang="zh-TW" dirty="0" smtClean="0">
                    <a:ea typeface="Cambria Math" panose="02040503050406030204" pitchFamily="18" charset="0"/>
                  </a:rPr>
                  <a:t> </a:t>
                </a:r>
                <a:endParaRPr lang="zh-TW" altLang="en-US" dirty="0"/>
              </a:p>
            </p:txBody>
          </p:sp>
        </mc:Choice>
        <mc:Fallback xmlns="">
          <p:sp>
            <p:nvSpPr>
              <p:cNvPr id="11" name="文字方塊 10"/>
              <p:cNvSpPr txBox="1">
                <a:spLocks noRot="1" noChangeAspect="1" noMove="1" noResize="1" noEditPoints="1" noAdjustHandles="1" noChangeArrowheads="1" noChangeShapeType="1" noTextEdit="1"/>
              </p:cNvSpPr>
              <p:nvPr/>
            </p:nvSpPr>
            <p:spPr>
              <a:xfrm>
                <a:off x="5152847" y="3794340"/>
                <a:ext cx="2829698" cy="553998"/>
              </a:xfrm>
              <a:prstGeom prst="rect">
                <a:avLst/>
              </a:prstGeom>
              <a:blipFill rotWithShape="0">
                <a:blip r:embed="rId6"/>
                <a:stretch>
                  <a:fillRect t="-219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5981651" y="4242487"/>
                <a:ext cx="2872902" cy="369332"/>
              </a:xfrm>
              <a:prstGeom prst="rect">
                <a:avLst/>
              </a:prstGeom>
            </p:spPr>
            <p:txBody>
              <a:bodyPr wrap="none">
                <a:spAutoFit/>
              </a:bodyPr>
              <a:lstStyle/>
              <a:p>
                <a14:m>
                  <m:oMath xmlns:m="http://schemas.openxmlformats.org/officeDocument/2006/math">
                    <m:r>
                      <a:rPr lang="en-US" altLang="zh-TW" i="1" smtClean="0">
                        <a:latin typeface="Cambria Math" panose="02040503050406030204" pitchFamily="18" charset="0"/>
                        <a:ea typeface="Cambria Math" panose="02040503050406030204" pitchFamily="18" charset="0"/>
                      </a:rPr>
                      <m:t>=3−</m:t>
                    </m:r>
                    <m:r>
                      <a:rPr lang="en-US" altLang="zh-TW" b="0" i="1" smtClean="0">
                        <a:latin typeface="Cambria Math" panose="02040503050406030204" pitchFamily="18" charset="0"/>
                        <a:ea typeface="Cambria Math" panose="02040503050406030204" pitchFamily="18" charset="0"/>
                      </a:rPr>
                      <m:t>0.</m:t>
                    </m:r>
                    <m:r>
                      <a:rPr lang="en-US" altLang="zh-TW" i="1">
                        <a:latin typeface="Cambria Math" panose="02040503050406030204" pitchFamily="18" charset="0"/>
                        <a:ea typeface="Cambria Math" panose="02040503050406030204" pitchFamily="18" charset="0"/>
                      </a:rPr>
                      <m:t>1∗(2∗3−2)</m:t>
                    </m:r>
                  </m:oMath>
                </a14:m>
                <a:r>
                  <a:rPr lang="en-US" altLang="zh-TW" dirty="0" smtClean="0"/>
                  <a:t>= 2.6</a:t>
                </a:r>
                <a:endParaRPr lang="zh-TW"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5981651" y="4242487"/>
                <a:ext cx="2872902" cy="369332"/>
              </a:xfrm>
              <a:prstGeom prst="rect">
                <a:avLst/>
              </a:prstGeom>
              <a:blipFill rotWithShape="0">
                <a:blip r:embed="rId7"/>
                <a:stretch>
                  <a:fillRect t="-9836" r="-847" b="-24590"/>
                </a:stretch>
              </a:blipFill>
            </p:spPr>
            <p:txBody>
              <a:bodyPr/>
              <a:lstStyle/>
              <a:p>
                <a:r>
                  <a:rPr lang="zh-TW" altLang="en-US">
                    <a:noFill/>
                  </a:rPr>
                  <a:t> </a:t>
                </a:r>
              </a:p>
            </p:txBody>
          </p:sp>
        </mc:Fallback>
      </mc:AlternateContent>
      <p:cxnSp>
        <p:nvCxnSpPr>
          <p:cNvPr id="14" name="直線接點 13"/>
          <p:cNvCxnSpPr/>
          <p:nvPr/>
        </p:nvCxnSpPr>
        <p:spPr>
          <a:xfrm flipH="1">
            <a:off x="4044780" y="3514124"/>
            <a:ext cx="12356" cy="2937878"/>
          </a:xfrm>
          <a:prstGeom prst="line">
            <a:avLst/>
          </a:prstGeom>
          <a:ln w="5715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6" name="直線接點 15"/>
          <p:cNvCxnSpPr/>
          <p:nvPr/>
        </p:nvCxnSpPr>
        <p:spPr>
          <a:xfrm flipH="1">
            <a:off x="3789405" y="4348338"/>
            <a:ext cx="4158" cy="2035987"/>
          </a:xfrm>
          <a:prstGeom prst="line">
            <a:avLst/>
          </a:prstGeom>
          <a:ln w="57150">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3674075" y="6627247"/>
            <a:ext cx="476677" cy="1192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 name="圖片 1"/>
          <p:cNvPicPr>
            <a:picLocks noChangeAspect="1"/>
          </p:cNvPicPr>
          <p:nvPr/>
        </p:nvPicPr>
        <p:blipFill>
          <a:blip r:embed="rId8"/>
          <a:stretch>
            <a:fillRect/>
          </a:stretch>
        </p:blipFill>
        <p:spPr>
          <a:xfrm>
            <a:off x="3203543" y="2649311"/>
            <a:ext cx="5651010" cy="569071"/>
          </a:xfrm>
          <a:prstGeom prst="rect">
            <a:avLst/>
          </a:prstGeom>
        </p:spPr>
      </p:pic>
      <p:sp>
        <p:nvSpPr>
          <p:cNvPr id="13" name="矩形 12"/>
          <p:cNvSpPr/>
          <p:nvPr/>
        </p:nvSpPr>
        <p:spPr>
          <a:xfrm>
            <a:off x="444027" y="109520"/>
            <a:ext cx="5948616" cy="646331"/>
          </a:xfrm>
          <a:prstGeom prst="rect">
            <a:avLst/>
          </a:prstGeom>
        </p:spPr>
        <p:txBody>
          <a:bodyPr wrap="none">
            <a:spAutoFit/>
          </a:bodyPr>
          <a:lstStyle/>
          <a:p>
            <a:r>
              <a:rPr lang="en-US" altLang="zh-TW" sz="3600" dirty="0" smtClean="0"/>
              <a:t>Gradient Descent</a:t>
            </a:r>
            <a:r>
              <a:rPr lang="zh-TW" altLang="en-US" sz="3600" dirty="0" smtClean="0"/>
              <a:t>  梯度下降法</a:t>
            </a:r>
            <a:endParaRPr lang="zh-TW" altLang="en-US" sz="3600" dirty="0"/>
          </a:p>
        </p:txBody>
      </p:sp>
      <p:sp>
        <p:nvSpPr>
          <p:cNvPr id="15" name="矩形 14"/>
          <p:cNvSpPr/>
          <p:nvPr/>
        </p:nvSpPr>
        <p:spPr>
          <a:xfrm>
            <a:off x="521724" y="739913"/>
            <a:ext cx="7112012" cy="1384995"/>
          </a:xfrm>
          <a:prstGeom prst="rect">
            <a:avLst/>
          </a:prstGeom>
          <a:solidFill>
            <a:schemeClr val="accent2">
              <a:lumMod val="20000"/>
              <a:lumOff val="80000"/>
            </a:schemeClr>
          </a:solidFill>
          <a:ln>
            <a:noFill/>
          </a:ln>
        </p:spPr>
        <p:txBody>
          <a:bodyPr wrap="none">
            <a:spAutoFit/>
          </a:bodyPr>
          <a:lstStyle/>
          <a:p>
            <a:r>
              <a:rPr lang="en-US" altLang="zh-TW" sz="2800" b="1" dirty="0" smtClean="0">
                <a:effectLst>
                  <a:outerShdw blurRad="38100" dist="38100" dir="2700000" algn="tl">
                    <a:srgbClr val="000000">
                      <a:alpha val="43137"/>
                    </a:srgbClr>
                  </a:outerShdw>
                </a:effectLst>
              </a:rPr>
              <a:t>Optimization Problem</a:t>
            </a:r>
            <a:r>
              <a:rPr lang="zh-TW" altLang="en-US" sz="2800" b="1" dirty="0" smtClean="0">
                <a:effectLst>
                  <a:outerShdw blurRad="38100" dist="38100" dir="2700000" algn="tl">
                    <a:srgbClr val="000000">
                      <a:alpha val="43137"/>
                    </a:srgbClr>
                  </a:outerShdw>
                </a:effectLst>
              </a:rPr>
              <a:t>  最佳化問題</a:t>
            </a:r>
            <a:r>
              <a:rPr lang="en-US" altLang="zh-TW" sz="2800" b="1" dirty="0" smtClean="0">
                <a:effectLst>
                  <a:outerShdw blurRad="38100" dist="38100" dir="2700000" algn="tl">
                    <a:srgbClr val="000000">
                      <a:alpha val="43137"/>
                    </a:srgbClr>
                  </a:outerShdw>
                </a:effectLst>
              </a:rPr>
              <a:t>/</a:t>
            </a:r>
            <a:r>
              <a:rPr lang="zh-TW" altLang="en-US" sz="2800" b="1" dirty="0" smtClean="0">
                <a:effectLst>
                  <a:outerShdw blurRad="38100" dist="38100" dir="2700000" algn="tl">
                    <a:srgbClr val="000000">
                      <a:alpha val="43137"/>
                    </a:srgbClr>
                  </a:outerShdw>
                </a:effectLst>
              </a:rPr>
              <a:t>優化問題</a:t>
            </a:r>
            <a:r>
              <a:rPr lang="en-US" altLang="zh-TW" sz="2800" b="1" dirty="0" smtClean="0">
                <a:effectLst>
                  <a:outerShdw blurRad="38100" dist="38100" dir="2700000" algn="tl">
                    <a:srgbClr val="000000">
                      <a:alpha val="43137"/>
                    </a:srgbClr>
                  </a:outerShdw>
                </a:effectLst>
              </a:rPr>
              <a:t>:</a:t>
            </a:r>
          </a:p>
          <a:p>
            <a:r>
              <a:rPr lang="zh-TW" altLang="en-US" sz="2800" b="1" dirty="0" smtClean="0">
                <a:effectLst>
                  <a:outerShdw blurRad="38100" dist="38100" dir="2700000" algn="tl">
                    <a:srgbClr val="000000">
                      <a:alpha val="43137"/>
                    </a:srgbClr>
                  </a:outerShdw>
                </a:effectLst>
              </a:rPr>
              <a:t>亂數選擇起始值</a:t>
            </a:r>
            <a:endParaRPr lang="en-US" altLang="zh-TW" sz="2800" b="1" dirty="0" smtClean="0">
              <a:effectLst>
                <a:outerShdw blurRad="38100" dist="38100" dir="2700000" algn="tl">
                  <a:srgbClr val="000000">
                    <a:alpha val="43137"/>
                  </a:srgbClr>
                </a:outerShdw>
              </a:effectLst>
            </a:endParaRPr>
          </a:p>
          <a:p>
            <a:r>
              <a:rPr lang="zh-TW" altLang="en-US" sz="2800" b="1" dirty="0" smtClean="0">
                <a:effectLst>
                  <a:outerShdw blurRad="38100" dist="38100" dir="2700000" algn="tl">
                    <a:srgbClr val="000000">
                      <a:alpha val="43137"/>
                    </a:srgbClr>
                  </a:outerShdw>
                </a:effectLst>
              </a:rPr>
              <a:t>透過不斷更新參數       使</a:t>
            </a:r>
            <a:r>
              <a:rPr lang="en-US" altLang="zh-TW" sz="2800" b="1" dirty="0">
                <a:effectLst>
                  <a:outerShdw blurRad="38100" dist="38100" dir="2700000" algn="tl">
                    <a:srgbClr val="000000">
                      <a:alpha val="43137"/>
                    </a:srgbClr>
                  </a:outerShdw>
                </a:effectLst>
              </a:rPr>
              <a:t>G</a:t>
            </a:r>
            <a:r>
              <a:rPr lang="en-US" altLang="zh-TW" sz="2800" b="1" dirty="0" smtClean="0">
                <a:effectLst>
                  <a:outerShdw blurRad="38100" dist="38100" dir="2700000" algn="tl">
                    <a:srgbClr val="000000">
                      <a:alpha val="43137"/>
                    </a:srgbClr>
                  </a:outerShdw>
                </a:effectLst>
              </a:rPr>
              <a:t>(X)</a:t>
            </a:r>
            <a:r>
              <a:rPr lang="zh-TW" altLang="en-US" sz="2800" b="1" dirty="0" smtClean="0">
                <a:effectLst>
                  <a:outerShdw blurRad="38100" dist="38100" dir="2700000" algn="tl">
                    <a:srgbClr val="000000">
                      <a:alpha val="43137"/>
                    </a:srgbClr>
                  </a:outerShdw>
                </a:effectLst>
              </a:rPr>
              <a:t>會達到最小值</a:t>
            </a:r>
            <a:endParaRPr lang="zh-TW" altLang="en-US" sz="2800" b="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 name="文字方塊 2"/>
              <p:cNvSpPr txBox="1"/>
              <p:nvPr/>
            </p:nvSpPr>
            <p:spPr>
              <a:xfrm>
                <a:off x="3712132" y="2288470"/>
                <a:ext cx="2881430" cy="276999"/>
              </a:xfrm>
              <a:prstGeom prst="rect">
                <a:avLst/>
              </a:prstGeom>
              <a:noFill/>
            </p:spPr>
            <p:txBody>
              <a:bodyPr wrap="none" lIns="0" tIns="0" rIns="0" bIns="0" rtlCol="0">
                <a:spAutoFit/>
              </a:bodyPr>
              <a:lstStyle/>
              <a:p>
                <a14:m>
                  <m:oMath xmlns:m="http://schemas.openxmlformats.org/officeDocument/2006/math">
                    <m:r>
                      <a:rPr lang="en-US" altLang="zh-TW" b="0" i="1" smtClean="0">
                        <a:latin typeface="Cambria Math" panose="02040503050406030204" pitchFamily="18" charset="0"/>
                      </a:rPr>
                      <m:t>𝑔</m:t>
                    </m:r>
                    <m:d>
                      <m:dPr>
                        <m:ctrlPr>
                          <a:rPr lang="pt-BR" altLang="zh-TW" i="1" smtClean="0">
                            <a:latin typeface="Cambria Math" panose="02040503050406030204" pitchFamily="18" charset="0"/>
                          </a:rPr>
                        </m:ctrlPr>
                      </m:dPr>
                      <m:e>
                        <m:r>
                          <a:rPr lang="pt-BR" altLang="zh-TW" i="1" smtClean="0">
                            <a:latin typeface="Cambria Math" panose="02040503050406030204" pitchFamily="18" charset="0"/>
                          </a:rPr>
                          <m:t>𝑥</m:t>
                        </m:r>
                      </m:e>
                    </m:d>
                    <m:r>
                      <a:rPr lang="pt-BR" altLang="zh-TW" i="1" smtClean="0">
                        <a:latin typeface="Cambria Math" panose="02040503050406030204" pitchFamily="18" charset="0"/>
                      </a:rPr>
                      <m:t>=</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m:t>
                        </m:r>
                        <m:r>
                          <a:rPr lang="en-US" altLang="zh-TW" b="0" i="1" smtClean="0">
                            <a:latin typeface="Cambria Math" panose="02040503050406030204" pitchFamily="18" charset="0"/>
                          </a:rPr>
                          <m:t>𝑥</m:t>
                        </m:r>
                        <m:r>
                          <a:rPr lang="en-US" altLang="zh-TW" b="0" i="1" smtClean="0">
                            <a:latin typeface="Cambria Math" panose="02040503050406030204" pitchFamily="18" charset="0"/>
                          </a:rPr>
                          <m:t>−1)</m:t>
                        </m:r>
                      </m:e>
                      <m:sup>
                        <m:r>
                          <a:rPr lang="en-US" altLang="zh-TW" b="0" i="1" smtClean="0">
                            <a:latin typeface="Cambria Math" panose="02040503050406030204" pitchFamily="18" charset="0"/>
                          </a:rPr>
                          <m:t>2</m:t>
                        </m:r>
                      </m:sup>
                    </m:sSup>
                  </m:oMath>
                </a14:m>
                <a:r>
                  <a:rPr lang="en-US" altLang="zh-TW" dirty="0" smtClean="0"/>
                  <a:t>=</a:t>
                </a:r>
                <a14:m>
                  <m:oMath xmlns:m="http://schemas.openxmlformats.org/officeDocument/2006/math">
                    <m:sSup>
                      <m:sSupPr>
                        <m:ctrlPr>
                          <a:rPr lang="en-US" altLang="zh-TW" i="1" dirty="0" smtClean="0">
                            <a:latin typeface="Cambria Math" panose="02040503050406030204" pitchFamily="18" charset="0"/>
                          </a:rPr>
                        </m:ctrlPr>
                      </m:sSupPr>
                      <m:e>
                        <m:r>
                          <a:rPr lang="en-US" altLang="zh-TW" b="0" i="1" dirty="0" smtClean="0">
                            <a:latin typeface="Cambria Math" panose="02040503050406030204" pitchFamily="18" charset="0"/>
                          </a:rPr>
                          <m:t>𝑥</m:t>
                        </m:r>
                      </m:e>
                      <m:sup>
                        <m:r>
                          <a:rPr lang="en-US" altLang="zh-TW" b="0" i="1" dirty="0" smtClean="0">
                            <a:latin typeface="Cambria Math" panose="02040503050406030204" pitchFamily="18" charset="0"/>
                          </a:rPr>
                          <m:t>2</m:t>
                        </m:r>
                      </m:sup>
                    </m:sSup>
                    <m:r>
                      <a:rPr lang="en-US" altLang="zh-TW" b="0" i="0" dirty="0" smtClean="0">
                        <a:latin typeface="Cambria Math" panose="02040503050406030204" pitchFamily="18" charset="0"/>
                      </a:rPr>
                      <m:t>−2</m:t>
                    </m:r>
                    <m:r>
                      <m:rPr>
                        <m:sty m:val="p"/>
                      </m:rPr>
                      <a:rPr lang="en-US" altLang="zh-TW" b="0" i="0" dirty="0" smtClean="0">
                        <a:latin typeface="Cambria Math" panose="02040503050406030204" pitchFamily="18" charset="0"/>
                      </a:rPr>
                      <m:t>x</m:t>
                    </m:r>
                    <m:r>
                      <a:rPr lang="en-US" altLang="zh-TW" b="0" i="0" dirty="0" smtClean="0">
                        <a:latin typeface="Cambria Math" panose="02040503050406030204" pitchFamily="18" charset="0"/>
                      </a:rPr>
                      <m:t>+1</m:t>
                    </m:r>
                  </m:oMath>
                </a14:m>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3712132" y="2288470"/>
                <a:ext cx="2881430" cy="276999"/>
              </a:xfrm>
              <a:prstGeom prst="rect">
                <a:avLst/>
              </a:prstGeom>
              <a:blipFill rotWithShape="0">
                <a:blip r:embed="rId9"/>
                <a:stretch>
                  <a:fillRect l="-2960" t="-28261" r="-1691" b="-50000"/>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EBA660C4-8EC1-4890-874E-5CA0D19E2E89}" type="slidenum">
              <a:rPr lang="zh-TW" altLang="en-US" smtClean="0"/>
              <a:t>58</a:t>
            </a:fld>
            <a:endParaRPr lang="zh-TW" altLang="en-US"/>
          </a:p>
        </p:txBody>
      </p:sp>
    </p:spTree>
    <p:extLst>
      <p:ext uri="{BB962C8B-B14F-4D97-AF65-F5344CB8AC3E}">
        <p14:creationId xmlns:p14="http://schemas.microsoft.com/office/powerpoint/2010/main" val="29921833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1443651" y="2513630"/>
            <a:ext cx="3882959" cy="3792357"/>
          </a:xfrm>
          <a:prstGeom prst="rect">
            <a:avLst/>
          </a:prstGeom>
        </p:spPr>
      </p:pic>
      <p:sp>
        <p:nvSpPr>
          <p:cNvPr id="7" name="矩形 6"/>
          <p:cNvSpPr/>
          <p:nvPr/>
        </p:nvSpPr>
        <p:spPr>
          <a:xfrm>
            <a:off x="535868" y="205946"/>
            <a:ext cx="4285147" cy="1200329"/>
          </a:xfrm>
          <a:prstGeom prst="rect">
            <a:avLst/>
          </a:prstGeom>
        </p:spPr>
        <p:txBody>
          <a:bodyPr wrap="none">
            <a:spAutoFit/>
          </a:bodyPr>
          <a:lstStyle/>
          <a:p>
            <a:r>
              <a:rPr lang="el-GR" altLang="zh-TW" sz="7200"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η</a:t>
            </a:r>
            <a:r>
              <a:rPr lang="en-US" altLang="zh-TW" sz="7200" b="1" dirty="0" smtClean="0">
                <a:effectLst>
                  <a:outerShdw blurRad="38100" dist="38100" dir="2700000" algn="tl">
                    <a:srgbClr val="000000">
                      <a:alpha val="43137"/>
                    </a:srgbClr>
                  </a:outerShdw>
                </a:effectLst>
              </a:rPr>
              <a:t>= 1</a:t>
            </a:r>
            <a:r>
              <a:rPr lang="en-US" altLang="zh-TW" sz="2400" b="1" dirty="0" smtClean="0">
                <a:effectLst>
                  <a:outerShdw blurRad="38100" dist="38100" dir="2700000" algn="tl">
                    <a:srgbClr val="000000">
                      <a:alpha val="43137"/>
                    </a:srgbClr>
                  </a:outerShdw>
                </a:effectLst>
              </a:rPr>
              <a:t>(</a:t>
            </a:r>
            <a:r>
              <a:rPr lang="zh-TW" altLang="en-US" sz="2400" b="1" dirty="0" smtClean="0">
                <a:effectLst>
                  <a:outerShdw blurRad="38100" dist="38100" dir="2700000" algn="tl">
                    <a:srgbClr val="000000">
                      <a:alpha val="43137"/>
                    </a:srgbClr>
                  </a:outerShdw>
                </a:effectLst>
              </a:rPr>
              <a:t>太大的學習率</a:t>
            </a:r>
            <a:r>
              <a:rPr lang="en-US" altLang="zh-TW" sz="2400" b="1" dirty="0" smtClean="0">
                <a:effectLst>
                  <a:outerShdw blurRad="38100" dist="38100" dir="2700000" algn="tl">
                    <a:srgbClr val="000000">
                      <a:alpha val="43137"/>
                    </a:srgbClr>
                  </a:outerShdw>
                </a:effectLst>
              </a:rPr>
              <a:t>)</a:t>
            </a:r>
            <a:endParaRPr lang="zh-TW" altLang="en-US" sz="2400" b="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8" name="文字方塊 7"/>
              <p:cNvSpPr txBox="1"/>
              <p:nvPr/>
            </p:nvSpPr>
            <p:spPr>
              <a:xfrm>
                <a:off x="584886" y="1795850"/>
                <a:ext cx="5206314" cy="5259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zh-TW" altLang="en-US" i="1">
                          <a:latin typeface="Cambria Math" panose="02040503050406030204" pitchFamily="18" charset="0"/>
                          <a:ea typeface="Cambria Math" panose="02040503050406030204" pitchFamily="18" charset="0"/>
                        </a:rPr>
                        <m:t>新</m:t>
                      </m:r>
                      <m:r>
                        <a:rPr lang="en-US" altLang="zh-TW" b="0" i="1" smtClean="0">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zh-TW" altLang="en-US" i="1" smtClean="0">
                          <a:latin typeface="Cambria Math" panose="02040503050406030204" pitchFamily="18" charset="0"/>
                          <a:ea typeface="Cambria Math" panose="02040503050406030204" pitchFamily="18" charset="0"/>
                        </a:rPr>
                        <m:t>舊</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zh-TW" altLang="en-US" b="0" i="1" smtClean="0">
                          <a:latin typeface="Cambria Math" panose="02040503050406030204" pitchFamily="18" charset="0"/>
                          <a:ea typeface="Cambria Math" panose="02040503050406030204" pitchFamily="18" charset="0"/>
                        </a:rPr>
                        <m:t>𝜂</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𝑑𝑥</m:t>
                          </m:r>
                        </m:den>
                      </m:f>
                      <m:r>
                        <m:rPr>
                          <m:sty m:val="p"/>
                        </m:rPr>
                        <a:rPr lang="en-US" altLang="zh-TW" b="0" i="0" smtClean="0">
                          <a:latin typeface="Cambria Math" panose="02040503050406030204" pitchFamily="18" charset="0"/>
                          <a:ea typeface="Cambria Math" panose="02040503050406030204" pitchFamily="18" charset="0"/>
                        </a:rPr>
                        <m:t>g</m:t>
                      </m:r>
                      <m:d>
                        <m:dPr>
                          <m:ctrlPr>
                            <a:rPr lang="en-US" altLang="zh-TW" b="0" i="1" smtClean="0">
                              <a:latin typeface="Cambria Math" panose="02040503050406030204" pitchFamily="18" charset="0"/>
                              <a:ea typeface="Cambria Math" panose="02040503050406030204" pitchFamily="18" charset="0"/>
                            </a:rPr>
                          </m:ctrlPr>
                        </m:dPr>
                        <m:e>
                          <m:r>
                            <m:rPr>
                              <m:sty m:val="p"/>
                            </m:rPr>
                            <a:rPr lang="en-US" altLang="zh-TW" b="0" i="0" smtClean="0">
                              <a:latin typeface="Cambria Math" panose="02040503050406030204" pitchFamily="18" charset="0"/>
                              <a:ea typeface="Cambria Math" panose="02040503050406030204" pitchFamily="18" charset="0"/>
                            </a:rPr>
                            <m:t>x</m:t>
                          </m:r>
                        </m:e>
                      </m:d>
                      <m:r>
                        <a:rPr lang="en-US" altLang="zh-TW" b="0" i="0"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zh-TW" altLang="en-US" i="1">
                          <a:latin typeface="Cambria Math" panose="02040503050406030204" pitchFamily="18" charset="0"/>
                          <a:ea typeface="Cambria Math" panose="02040503050406030204" pitchFamily="18" charset="0"/>
                        </a:rPr>
                        <m:t>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−2)</m:t>
                      </m:r>
                    </m:oMath>
                  </m:oMathPara>
                </a14:m>
                <a:endParaRPr lang="zh-TW" altLang="en-US"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584886" y="1795850"/>
                <a:ext cx="5206314" cy="525913"/>
              </a:xfrm>
              <a:prstGeom prst="rect">
                <a:avLst/>
              </a:prstGeom>
              <a:blipFill rotWithShape="0">
                <a:blip r:embed="rId3"/>
                <a:stretch>
                  <a:fillRect/>
                </a:stretch>
              </a:blipFill>
            </p:spPr>
            <p:txBody>
              <a:bodyPr/>
              <a:lstStyle/>
              <a:p>
                <a:r>
                  <a:rPr lang="zh-TW" altLang="en-US">
                    <a:noFill/>
                  </a:rPr>
                  <a:t> </a:t>
                </a:r>
              </a:p>
            </p:txBody>
          </p:sp>
        </mc:Fallback>
      </mc:AlternateContent>
      <p:cxnSp>
        <p:nvCxnSpPr>
          <p:cNvPr id="10" name="直線單箭頭接點 9"/>
          <p:cNvCxnSpPr/>
          <p:nvPr/>
        </p:nvCxnSpPr>
        <p:spPr>
          <a:xfrm flipH="1">
            <a:off x="4821015" y="2990335"/>
            <a:ext cx="1059081" cy="46955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217332" y="2621003"/>
            <a:ext cx="1439818" cy="369332"/>
          </a:xfrm>
          <a:prstGeom prst="rect">
            <a:avLst/>
          </a:prstGeom>
        </p:spPr>
        <p:txBody>
          <a:bodyPr wrap="none">
            <a:spAutoFit/>
          </a:bodyPr>
          <a:lstStyle/>
          <a:p>
            <a:r>
              <a:rPr lang="zh-TW" altLang="en-US" dirty="0" smtClean="0"/>
              <a:t>一開始若</a:t>
            </a:r>
            <a:r>
              <a:rPr lang="en-US" altLang="zh-TW" dirty="0" smtClean="0"/>
              <a:t>x=3</a:t>
            </a:r>
            <a:endParaRPr lang="zh-TW" altLang="en-US" dirty="0"/>
          </a:p>
        </p:txBody>
      </p:sp>
      <mc:AlternateContent xmlns:mc="http://schemas.openxmlformats.org/markup-compatibility/2006" xmlns:a14="http://schemas.microsoft.com/office/drawing/2010/main">
        <mc:Choice Requires="a14">
          <p:sp>
            <p:nvSpPr>
              <p:cNvPr id="13" name="文字方塊 12"/>
              <p:cNvSpPr txBox="1"/>
              <p:nvPr/>
            </p:nvSpPr>
            <p:spPr>
              <a:xfrm>
                <a:off x="5350555" y="3182893"/>
                <a:ext cx="282969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panose="02040503050406030204" pitchFamily="18" charset="0"/>
                        </a:rPr>
                        <m:t>×</m:t>
                      </m:r>
                      <m:d>
                        <m:dPr>
                          <m:ctrlPr>
                            <a:rPr lang="en-US" altLang="zh-TW" b="0" i="1" smtClean="0">
                              <a:latin typeface="Cambria Math" panose="02040503050406030204" pitchFamily="18" charset="0"/>
                              <a:ea typeface="Cambria Math" panose="02040503050406030204" pitchFamily="18" charset="0"/>
                            </a:rPr>
                          </m:ctrlPr>
                        </m:dPr>
                        <m:e>
                          <m:r>
                            <a:rPr lang="zh-TW" altLang="en-US" i="1">
                              <a:latin typeface="Cambria Math" panose="02040503050406030204" pitchFamily="18" charset="0"/>
                              <a:ea typeface="Cambria Math" panose="02040503050406030204" pitchFamily="18" charset="0"/>
                            </a:rPr>
                            <m:t>新</m:t>
                          </m:r>
                        </m:e>
                      </m:d>
                      <m:r>
                        <a:rPr lang="en-US" altLang="zh-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zh-TW" altLang="en-US" i="1">
                          <a:latin typeface="Cambria Math" panose="02040503050406030204" pitchFamily="18" charset="0"/>
                          <a:ea typeface="Cambria Math" panose="02040503050406030204" pitchFamily="18" charset="0"/>
                        </a:rPr>
                        <m:t>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−2</m:t>
                          </m:r>
                        </m:e>
                      </m:d>
                    </m:oMath>
                  </m:oMathPara>
                </a14:m>
                <a:endParaRPr lang="en-US" altLang="zh-TW" b="0" i="1" dirty="0" smtClean="0">
                  <a:latin typeface="Cambria Math" panose="02040503050406030204" pitchFamily="18" charset="0"/>
                  <a:ea typeface="Cambria Math" panose="02040503050406030204" pitchFamily="18" charset="0"/>
                </a:endParaRPr>
              </a:p>
              <a:p>
                <a:r>
                  <a:rPr lang="en-US" altLang="zh-TW" dirty="0" smtClean="0">
                    <a:ea typeface="Cambria Math" panose="02040503050406030204" pitchFamily="18" charset="0"/>
                  </a:rPr>
                  <a:t> </a:t>
                </a:r>
                <a:endParaRPr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5350555" y="3182893"/>
                <a:ext cx="2829698" cy="553998"/>
              </a:xfrm>
              <a:prstGeom prst="rect">
                <a:avLst/>
              </a:prstGeom>
              <a:blipFill rotWithShape="0">
                <a:blip r:embed="rId4"/>
                <a:stretch>
                  <a:fillRect t="-219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292775" y="3522411"/>
                <a:ext cx="2592376" cy="369332"/>
              </a:xfrm>
              <a:prstGeom prst="rect">
                <a:avLst/>
              </a:prstGeom>
            </p:spPr>
            <p:txBody>
              <a:bodyPr wrap="none">
                <a:spAutoFit/>
              </a:bodyPr>
              <a:lstStyle/>
              <a:p>
                <a14:m>
                  <m:oMath xmlns:m="http://schemas.openxmlformats.org/officeDocument/2006/math">
                    <m:r>
                      <a:rPr lang="en-US" altLang="zh-TW" i="1">
                        <a:latin typeface="Cambria Math" panose="02040503050406030204" pitchFamily="18" charset="0"/>
                        <a:ea typeface="Cambria Math" panose="02040503050406030204" pitchFamily="18" charset="0"/>
                      </a:rPr>
                      <m:t>=3−1∗(2∗3−2)</m:t>
                    </m:r>
                  </m:oMath>
                </a14:m>
                <a:r>
                  <a:rPr lang="en-US" altLang="zh-TW" dirty="0" smtClean="0"/>
                  <a:t>= -1</a:t>
                </a:r>
                <a:endParaRPr lang="zh-TW"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6292775" y="3522411"/>
                <a:ext cx="2592376" cy="369332"/>
              </a:xfrm>
              <a:prstGeom prst="rect">
                <a:avLst/>
              </a:prstGeom>
              <a:blipFill rotWithShape="0">
                <a:blip r:embed="rId5"/>
                <a:stretch>
                  <a:fillRect t="-10000" r="-939" b="-26667"/>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EBA660C4-8EC1-4890-874E-5CA0D19E2E89}" type="slidenum">
              <a:rPr lang="zh-TW" altLang="en-US" smtClean="0"/>
              <a:t>59</a:t>
            </a:fld>
            <a:endParaRPr lang="zh-TW" altLang="en-US"/>
          </a:p>
        </p:txBody>
      </p:sp>
    </p:spTree>
    <p:extLst>
      <p:ext uri="{BB962C8B-B14F-4D97-AF65-F5344CB8AC3E}">
        <p14:creationId xmlns:p14="http://schemas.microsoft.com/office/powerpoint/2010/main" val="12982483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Neural Network </a:t>
            </a:r>
            <a:endParaRPr lang="zh-TW" altLang="en-US" dirty="0"/>
          </a:p>
        </p:txBody>
      </p:sp>
      <p:cxnSp>
        <p:nvCxnSpPr>
          <p:cNvPr id="36" name="直線單箭頭接點 35"/>
          <p:cNvCxnSpPr/>
          <p:nvPr/>
        </p:nvCxnSpPr>
        <p:spPr>
          <a:xfrm flipV="1">
            <a:off x="6481058" y="4644756"/>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4555712" y="5666374"/>
            <a:ext cx="596697" cy="584276"/>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6" name="直線單箭頭接點 5"/>
          <p:cNvCxnSpPr>
            <a:endCxn id="22" idx="1"/>
          </p:cNvCxnSpPr>
          <p:nvPr/>
        </p:nvCxnSpPr>
        <p:spPr>
          <a:xfrm flipV="1">
            <a:off x="2470495" y="4655201"/>
            <a:ext cx="2145559" cy="125331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橢圓 6"/>
          <p:cNvSpPr/>
          <p:nvPr/>
        </p:nvSpPr>
        <p:spPr>
          <a:xfrm>
            <a:off x="5770626" y="4146295"/>
            <a:ext cx="941612" cy="94161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sz="2400" dirty="0"/>
          </a:p>
        </p:txBody>
      </p:sp>
      <p:cxnSp>
        <p:nvCxnSpPr>
          <p:cNvPr id="12" name="直線單箭頭接點 11"/>
          <p:cNvCxnSpPr/>
          <p:nvPr/>
        </p:nvCxnSpPr>
        <p:spPr>
          <a:xfrm flipV="1">
            <a:off x="4957568" y="4624599"/>
            <a:ext cx="804687" cy="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a:endCxn id="22" idx="1"/>
          </p:cNvCxnSpPr>
          <p:nvPr/>
        </p:nvCxnSpPr>
        <p:spPr>
          <a:xfrm>
            <a:off x="2478115" y="4645872"/>
            <a:ext cx="2137939" cy="932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線單箭頭接點 13"/>
          <p:cNvCxnSpPr>
            <a:endCxn id="22" idx="1"/>
          </p:cNvCxnSpPr>
          <p:nvPr/>
        </p:nvCxnSpPr>
        <p:spPr>
          <a:xfrm>
            <a:off x="2478115" y="3369669"/>
            <a:ext cx="2137939" cy="128553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群組 20"/>
          <p:cNvGrpSpPr/>
          <p:nvPr/>
        </p:nvGrpSpPr>
        <p:grpSpPr>
          <a:xfrm>
            <a:off x="4616054" y="4395041"/>
            <a:ext cx="520319" cy="520319"/>
            <a:chOff x="3342651" y="3507082"/>
            <a:chExt cx="520319" cy="520319"/>
          </a:xfrm>
        </p:grpSpPr>
        <p:sp>
          <p:nvSpPr>
            <p:cNvPr id="22" name="矩形 21"/>
            <p:cNvSpPr/>
            <p:nvPr/>
          </p:nvSpPr>
          <p:spPr>
            <a:xfrm>
              <a:off x="3342651" y="3507082"/>
              <a:ext cx="520319" cy="52031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3435128" y="3545009"/>
            <a:ext cx="385763" cy="387350"/>
          </p:xfrm>
          <a:graphic>
            <a:graphicData uri="http://schemas.openxmlformats.org/presentationml/2006/ole">
              <mc:AlternateContent xmlns:mc="http://schemas.openxmlformats.org/markup-compatibility/2006">
                <mc:Choice xmlns:v="urn:schemas-microsoft-com:vml" Requires="v">
                  <p:oleObj spid="_x0000_s4143" name="方程式" r:id="rId4" imgW="139680" imgH="139680" progId="Equation.3">
                    <p:embed/>
                  </p:oleObj>
                </mc:Choice>
                <mc:Fallback>
                  <p:oleObj name="方程式" r:id="rId4" imgW="139680" imgH="139680" progId="Equation.3">
                    <p:embed/>
                    <p:pic>
                      <p:nvPicPr>
                        <p:cNvPr id="0" name=""/>
                        <p:cNvPicPr>
                          <a:picLocks noChangeAspect="1" noChangeArrowheads="1"/>
                        </p:cNvPicPr>
                        <p:nvPr/>
                      </p:nvPicPr>
                      <p:blipFill>
                        <a:blip r:embed="rId5"/>
                        <a:srcRect/>
                        <a:stretch>
                          <a:fillRect/>
                        </a:stretch>
                      </p:blipFill>
                      <p:spPr bwMode="auto">
                        <a:xfrm>
                          <a:off x="3435128" y="3545009"/>
                          <a:ext cx="385763" cy="387350"/>
                        </a:xfrm>
                        <a:prstGeom prst="rect">
                          <a:avLst/>
                        </a:prstGeom>
                        <a:noFill/>
                        <a:extLst/>
                      </p:spPr>
                    </p:pic>
                  </p:oleObj>
                </mc:Fallback>
              </mc:AlternateContent>
            </a:graphicData>
          </a:graphic>
        </p:graphicFrame>
      </p:grpSp>
      <p:cxnSp>
        <p:nvCxnSpPr>
          <p:cNvPr id="25" name="直線單箭頭接點 24"/>
          <p:cNvCxnSpPr/>
          <p:nvPr/>
        </p:nvCxnSpPr>
        <p:spPr>
          <a:xfrm flipV="1">
            <a:off x="4867261" y="4925804"/>
            <a:ext cx="0" cy="7547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8" name="Object 12"/>
          <p:cNvGraphicFramePr>
            <a:graphicFrameLocks noChangeAspect="1"/>
          </p:cNvGraphicFramePr>
          <p:nvPr>
            <p:extLst/>
          </p:nvPr>
        </p:nvGraphicFramePr>
        <p:xfrm>
          <a:off x="5838017" y="4341859"/>
          <a:ext cx="787400" cy="533400"/>
        </p:xfrm>
        <a:graphic>
          <a:graphicData uri="http://schemas.openxmlformats.org/presentationml/2006/ole">
            <mc:AlternateContent xmlns:mc="http://schemas.openxmlformats.org/markup-compatibility/2006">
              <mc:Choice xmlns:v="urn:schemas-microsoft-com:vml" Requires="v">
                <p:oleObj spid="_x0000_s4144" name="方程式" r:id="rId6" imgW="317160" imgH="215640" progId="Equation.3">
                  <p:embed/>
                </p:oleObj>
              </mc:Choice>
              <mc:Fallback>
                <p:oleObj name="方程式" r:id="rId6" imgW="317160" imgH="215640" progId="Equation.3">
                  <p:embed/>
                  <p:pic>
                    <p:nvPicPr>
                      <p:cNvPr id="0" name=""/>
                      <p:cNvPicPr>
                        <a:picLocks noChangeAspect="1" noChangeArrowheads="1"/>
                      </p:cNvPicPr>
                      <p:nvPr/>
                    </p:nvPicPr>
                    <p:blipFill>
                      <a:blip r:embed="rId7"/>
                      <a:srcRect/>
                      <a:stretch>
                        <a:fillRect/>
                      </a:stretch>
                    </p:blipFill>
                    <p:spPr bwMode="auto">
                      <a:xfrm>
                        <a:off x="5838017" y="4341859"/>
                        <a:ext cx="787400" cy="533400"/>
                      </a:xfrm>
                      <a:prstGeom prst="rect">
                        <a:avLst/>
                      </a:prstGeom>
                      <a:noFill/>
                      <a:extLst/>
                    </p:spPr>
                  </p:pic>
                </p:oleObj>
              </mc:Fallback>
            </mc:AlternateContent>
          </a:graphicData>
        </a:graphic>
      </p:graphicFrame>
      <p:sp>
        <p:nvSpPr>
          <p:cNvPr id="34" name="文字方塊 33"/>
          <p:cNvSpPr txBox="1"/>
          <p:nvPr/>
        </p:nvSpPr>
        <p:spPr>
          <a:xfrm>
            <a:off x="5121034" y="5809347"/>
            <a:ext cx="798022" cy="461665"/>
          </a:xfrm>
          <a:prstGeom prst="rect">
            <a:avLst/>
          </a:prstGeom>
          <a:noFill/>
        </p:spPr>
        <p:txBody>
          <a:bodyPr wrap="square" rtlCol="0">
            <a:spAutoFit/>
          </a:bodyPr>
          <a:lstStyle/>
          <a:p>
            <a:pPr algn="ctr"/>
            <a:r>
              <a:rPr lang="en-US" altLang="zh-TW" sz="2400" dirty="0">
                <a:solidFill>
                  <a:srgbClr val="0000FF"/>
                </a:solidFill>
              </a:rPr>
              <a:t>bias</a:t>
            </a:r>
            <a:endParaRPr lang="zh-TW" altLang="en-US" sz="2400" dirty="0">
              <a:solidFill>
                <a:srgbClr val="0000FF"/>
              </a:solidFill>
            </a:endParaRPr>
          </a:p>
        </p:txBody>
      </p:sp>
      <p:sp>
        <p:nvSpPr>
          <p:cNvPr id="40" name="文字方塊 39"/>
          <p:cNvSpPr txBox="1"/>
          <p:nvPr/>
        </p:nvSpPr>
        <p:spPr>
          <a:xfrm>
            <a:off x="5293978" y="5032261"/>
            <a:ext cx="1894780" cy="830997"/>
          </a:xfrm>
          <a:prstGeom prst="rect">
            <a:avLst/>
          </a:prstGeom>
          <a:noFill/>
        </p:spPr>
        <p:txBody>
          <a:bodyPr wrap="square" rtlCol="0">
            <a:spAutoFit/>
          </a:bodyPr>
          <a:lstStyle/>
          <a:p>
            <a:pPr algn="ctr"/>
            <a:r>
              <a:rPr lang="en-US" altLang="zh-TW" sz="2400" dirty="0">
                <a:solidFill>
                  <a:srgbClr val="0000FF"/>
                </a:solidFill>
              </a:rPr>
              <a:t>Activation function</a:t>
            </a:r>
            <a:endParaRPr lang="zh-TW" altLang="en-US" sz="2400" dirty="0">
              <a:solidFill>
                <a:srgbClr val="0000FF"/>
              </a:solidFill>
            </a:endParaRPr>
          </a:p>
        </p:txBody>
      </p:sp>
      <p:sp>
        <p:nvSpPr>
          <p:cNvPr id="39" name="文字方塊 38"/>
          <p:cNvSpPr txBox="1"/>
          <p:nvPr/>
        </p:nvSpPr>
        <p:spPr>
          <a:xfrm>
            <a:off x="2706599" y="5809347"/>
            <a:ext cx="1186572" cy="461665"/>
          </a:xfrm>
          <a:prstGeom prst="rect">
            <a:avLst/>
          </a:prstGeom>
          <a:noFill/>
        </p:spPr>
        <p:txBody>
          <a:bodyPr wrap="square" rtlCol="0">
            <a:spAutoFit/>
          </a:bodyPr>
          <a:lstStyle/>
          <a:p>
            <a:pPr algn="ctr"/>
            <a:r>
              <a:rPr lang="en-US" altLang="zh-TW" sz="2400" dirty="0">
                <a:solidFill>
                  <a:srgbClr val="0000FF"/>
                </a:solidFill>
              </a:rPr>
              <a:t>weights</a:t>
            </a:r>
            <a:endParaRPr lang="zh-TW" altLang="en-US" sz="2400" dirty="0">
              <a:solidFill>
                <a:srgbClr val="0000FF"/>
              </a:solidFill>
            </a:endParaRPr>
          </a:p>
        </p:txBody>
      </p:sp>
      <p:sp>
        <p:nvSpPr>
          <p:cNvPr id="3" name="矩形 2"/>
          <p:cNvSpPr/>
          <p:nvPr/>
        </p:nvSpPr>
        <p:spPr>
          <a:xfrm>
            <a:off x="795178" y="1589873"/>
            <a:ext cx="1463670" cy="584775"/>
          </a:xfrm>
          <a:prstGeom prst="rect">
            <a:avLst/>
          </a:prstGeom>
        </p:spPr>
        <p:txBody>
          <a:bodyPr wrap="none">
            <a:spAutoFit/>
          </a:bodyPr>
          <a:lstStyle/>
          <a:p>
            <a:r>
              <a:rPr lang="en-US" altLang="zh-TW" sz="3200" b="1" i="1" u="sng" dirty="0"/>
              <a:t>Neuron</a:t>
            </a:r>
            <a:endParaRPr lang="zh-TW" altLang="en-US" sz="3200" b="1" i="1" u="sng" dirty="0"/>
          </a:p>
        </p:txBody>
      </p:sp>
      <p:grpSp>
        <p:nvGrpSpPr>
          <p:cNvPr id="20" name="群組 19"/>
          <p:cNvGrpSpPr/>
          <p:nvPr/>
        </p:nvGrpSpPr>
        <p:grpSpPr>
          <a:xfrm>
            <a:off x="3021212" y="3373346"/>
            <a:ext cx="546036" cy="537290"/>
            <a:chOff x="34511" y="3510100"/>
            <a:chExt cx="546036" cy="537290"/>
          </a:xfrm>
        </p:grpSpPr>
        <p:sp>
          <p:nvSpPr>
            <p:cNvPr id="48" name="矩形 47"/>
            <p:cNvSpPr/>
            <p:nvPr/>
          </p:nvSpPr>
          <p:spPr>
            <a:xfrm>
              <a:off x="34511" y="3510100"/>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4" name="文字方塊 43"/>
            <p:cNvSpPr txBox="1"/>
            <p:nvPr/>
          </p:nvSpPr>
          <p:spPr>
            <a:xfrm>
              <a:off x="136079" y="3552772"/>
              <a:ext cx="342900"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27" name="群組 26"/>
          <p:cNvGrpSpPr/>
          <p:nvPr/>
        </p:nvGrpSpPr>
        <p:grpSpPr>
          <a:xfrm>
            <a:off x="3021212" y="4274006"/>
            <a:ext cx="546036" cy="537290"/>
            <a:chOff x="-43759" y="4374027"/>
            <a:chExt cx="546036" cy="537290"/>
          </a:xfrm>
        </p:grpSpPr>
        <p:sp>
          <p:nvSpPr>
            <p:cNvPr id="49" name="矩形 48"/>
            <p:cNvSpPr/>
            <p:nvPr/>
          </p:nvSpPr>
          <p:spPr>
            <a:xfrm>
              <a:off x="-43759" y="4374027"/>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5" name="文字方塊 44"/>
            <p:cNvSpPr txBox="1"/>
            <p:nvPr/>
          </p:nvSpPr>
          <p:spPr>
            <a:xfrm>
              <a:off x="0" y="4424367"/>
              <a:ext cx="441679"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29" name="群組 28"/>
          <p:cNvGrpSpPr/>
          <p:nvPr/>
        </p:nvGrpSpPr>
        <p:grpSpPr>
          <a:xfrm>
            <a:off x="2928091" y="5130981"/>
            <a:ext cx="715437" cy="537290"/>
            <a:chOff x="153153" y="5027301"/>
            <a:chExt cx="715437" cy="537290"/>
          </a:xfrm>
        </p:grpSpPr>
        <p:sp>
          <p:nvSpPr>
            <p:cNvPr id="50" name="矩形 49"/>
            <p:cNvSpPr/>
            <p:nvPr/>
          </p:nvSpPr>
          <p:spPr>
            <a:xfrm>
              <a:off x="252603" y="5027301"/>
              <a:ext cx="546036" cy="53729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6" name="文字方塊 45"/>
            <p:cNvSpPr txBox="1"/>
            <p:nvPr/>
          </p:nvSpPr>
          <p:spPr>
            <a:xfrm>
              <a:off x="153153" y="5087907"/>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sp>
        <p:nvSpPr>
          <p:cNvPr id="47" name="文字方塊 46"/>
          <p:cNvSpPr txBox="1"/>
          <p:nvPr/>
        </p:nvSpPr>
        <p:spPr>
          <a:xfrm>
            <a:off x="4509542" y="5761974"/>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nvGrpSpPr>
          <p:cNvPr id="51" name="群組 50"/>
          <p:cNvGrpSpPr/>
          <p:nvPr/>
        </p:nvGrpSpPr>
        <p:grpSpPr>
          <a:xfrm>
            <a:off x="1878659" y="3072579"/>
            <a:ext cx="546036" cy="537290"/>
            <a:chOff x="34511" y="3510100"/>
            <a:chExt cx="546036" cy="537290"/>
          </a:xfrm>
        </p:grpSpPr>
        <p:sp>
          <p:nvSpPr>
            <p:cNvPr id="52" name="矩形 51"/>
            <p:cNvSpPr/>
            <p:nvPr/>
          </p:nvSpPr>
          <p:spPr>
            <a:xfrm>
              <a:off x="34511" y="3510100"/>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3" name="文字方塊 52"/>
            <p:cNvSpPr txBox="1"/>
            <p:nvPr/>
          </p:nvSpPr>
          <p:spPr>
            <a:xfrm>
              <a:off x="136079" y="3552772"/>
              <a:ext cx="342900" cy="461665"/>
            </a:xfrm>
            <a:prstGeom prst="rect">
              <a:avLst/>
            </a:prstGeom>
            <a:noFill/>
          </p:spPr>
          <p:txBody>
            <a:bodyPr wrap="square" rtlCol="0">
              <a:spAutoFit/>
            </a:bodyPr>
            <a:lstStyle/>
            <a:p>
              <a:pPr algn="ctr"/>
              <a:r>
                <a:rPr lang="en-US" altLang="zh-TW" sz="2400" dirty="0"/>
                <a:t>2</a:t>
              </a:r>
              <a:endParaRPr lang="zh-TW" altLang="en-US" sz="2400" dirty="0"/>
            </a:p>
          </p:txBody>
        </p:sp>
      </p:grpSp>
      <p:grpSp>
        <p:nvGrpSpPr>
          <p:cNvPr id="54" name="群組 53"/>
          <p:cNvGrpSpPr/>
          <p:nvPr/>
        </p:nvGrpSpPr>
        <p:grpSpPr>
          <a:xfrm>
            <a:off x="1854193" y="4324346"/>
            <a:ext cx="546036" cy="537290"/>
            <a:chOff x="-43759" y="4374027"/>
            <a:chExt cx="546036" cy="537290"/>
          </a:xfrm>
        </p:grpSpPr>
        <p:sp>
          <p:nvSpPr>
            <p:cNvPr id="55" name="矩形 54"/>
            <p:cNvSpPr/>
            <p:nvPr/>
          </p:nvSpPr>
          <p:spPr>
            <a:xfrm>
              <a:off x="-43759" y="4374027"/>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6" name="文字方塊 55"/>
            <p:cNvSpPr txBox="1"/>
            <p:nvPr/>
          </p:nvSpPr>
          <p:spPr>
            <a:xfrm>
              <a:off x="0" y="4424367"/>
              <a:ext cx="441679" cy="461665"/>
            </a:xfrm>
            <a:prstGeom prst="rect">
              <a:avLst/>
            </a:prstGeom>
            <a:noFill/>
          </p:spPr>
          <p:txBody>
            <a:bodyPr wrap="square" rtlCol="0">
              <a:spAutoFit/>
            </a:bodyPr>
            <a:lstStyle/>
            <a:p>
              <a:pPr algn="ctr"/>
              <a:r>
                <a:rPr lang="en-US" altLang="zh-TW" sz="2400" dirty="0"/>
                <a:t>-1</a:t>
              </a:r>
              <a:endParaRPr lang="zh-TW" altLang="en-US" sz="2400" dirty="0"/>
            </a:p>
          </p:txBody>
        </p:sp>
      </p:grpSp>
      <p:grpSp>
        <p:nvGrpSpPr>
          <p:cNvPr id="57" name="群組 56"/>
          <p:cNvGrpSpPr/>
          <p:nvPr/>
        </p:nvGrpSpPr>
        <p:grpSpPr>
          <a:xfrm>
            <a:off x="1781803" y="5617559"/>
            <a:ext cx="715437" cy="537290"/>
            <a:chOff x="153153" y="5027301"/>
            <a:chExt cx="715437" cy="537290"/>
          </a:xfrm>
        </p:grpSpPr>
        <p:sp>
          <p:nvSpPr>
            <p:cNvPr id="58" name="矩形 57"/>
            <p:cNvSpPr/>
            <p:nvPr/>
          </p:nvSpPr>
          <p:spPr>
            <a:xfrm>
              <a:off x="252603" y="5027301"/>
              <a:ext cx="546036" cy="53729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59" name="文字方塊 58"/>
            <p:cNvSpPr txBox="1"/>
            <p:nvPr/>
          </p:nvSpPr>
          <p:spPr>
            <a:xfrm>
              <a:off x="153153" y="5087907"/>
              <a:ext cx="715437" cy="461665"/>
            </a:xfrm>
            <a:prstGeom prst="rect">
              <a:avLst/>
            </a:prstGeom>
            <a:noFill/>
          </p:spPr>
          <p:txBody>
            <a:bodyPr wrap="square" rtlCol="0">
              <a:spAutoFit/>
            </a:bodyPr>
            <a:lstStyle/>
            <a:p>
              <a:pPr algn="ctr"/>
              <a:r>
                <a:rPr lang="en-US" altLang="zh-TW" sz="2400" dirty="0"/>
                <a:t>1</a:t>
              </a:r>
              <a:endParaRPr lang="zh-TW" altLang="en-US" sz="2400" dirty="0"/>
            </a:p>
          </p:txBody>
        </p:sp>
      </p:grpSp>
      <p:sp>
        <p:nvSpPr>
          <p:cNvPr id="62" name="文字方塊 61"/>
          <p:cNvSpPr txBox="1"/>
          <p:nvPr/>
        </p:nvSpPr>
        <p:spPr>
          <a:xfrm>
            <a:off x="5259455" y="4144682"/>
            <a:ext cx="379718" cy="461665"/>
          </a:xfrm>
          <a:prstGeom prst="rect">
            <a:avLst/>
          </a:prstGeom>
          <a:noFill/>
        </p:spPr>
        <p:txBody>
          <a:bodyPr wrap="square" rtlCol="0">
            <a:spAutoFit/>
          </a:bodyPr>
          <a:lstStyle/>
          <a:p>
            <a:pPr algn="ctr"/>
            <a:r>
              <a:rPr lang="en-US" altLang="zh-TW" sz="2400" dirty="0">
                <a:solidFill>
                  <a:srgbClr val="FF0000"/>
                </a:solidFill>
              </a:rPr>
              <a:t>4</a:t>
            </a:r>
            <a:endParaRPr lang="zh-TW" altLang="en-US" sz="2400" dirty="0">
              <a:solidFill>
                <a:srgbClr val="FF0000"/>
              </a:solidFill>
            </a:endParaRPr>
          </a:p>
        </p:txBody>
      </p:sp>
      <p:grpSp>
        <p:nvGrpSpPr>
          <p:cNvPr id="63" name="群組 62"/>
          <p:cNvGrpSpPr/>
          <p:nvPr/>
        </p:nvGrpSpPr>
        <p:grpSpPr>
          <a:xfrm>
            <a:off x="3543274" y="1374967"/>
            <a:ext cx="5297714" cy="2078894"/>
            <a:chOff x="3566162" y="4678338"/>
            <a:chExt cx="5297714" cy="2078894"/>
          </a:xfrm>
        </p:grpSpPr>
        <p:sp>
          <p:nvSpPr>
            <p:cNvPr id="64" name="圓角矩形圖說文字 63"/>
            <p:cNvSpPr/>
            <p:nvPr/>
          </p:nvSpPr>
          <p:spPr>
            <a:xfrm>
              <a:off x="3566162" y="4678338"/>
              <a:ext cx="5297714" cy="2078894"/>
            </a:xfrm>
            <a:prstGeom prst="wedgeRoundRectCallout">
              <a:avLst>
                <a:gd name="adj1" fmla="val 1509"/>
                <a:gd name="adj2" fmla="val 90824"/>
                <a:gd name="adj3" fmla="val 16667"/>
              </a:avLst>
            </a:prstGeom>
            <a:solidFill>
              <a:schemeClr val="bg1"/>
            </a:solid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65" name="群組 64"/>
            <p:cNvGrpSpPr/>
            <p:nvPr/>
          </p:nvGrpSpPr>
          <p:grpSpPr>
            <a:xfrm>
              <a:off x="5943645" y="4731685"/>
              <a:ext cx="2743688" cy="1838325"/>
              <a:chOff x="4096343" y="4657321"/>
              <a:chExt cx="2743688" cy="1838325"/>
            </a:xfrm>
          </p:grpSpPr>
          <p:pic>
            <p:nvPicPr>
              <p:cNvPr id="68" name="圖片 67"/>
              <p:cNvPicPr>
                <a:picLocks noChangeAspect="1"/>
              </p:cNvPicPr>
              <p:nvPr/>
            </p:nvPicPr>
            <p:blipFill>
              <a:blip r:embed="rId8"/>
              <a:stretch>
                <a:fillRect/>
              </a:stretch>
            </p:blipFill>
            <p:spPr>
              <a:xfrm>
                <a:off x="4096343" y="4657321"/>
                <a:ext cx="2571750" cy="1838325"/>
              </a:xfrm>
              <a:prstGeom prst="rect">
                <a:avLst/>
              </a:prstGeom>
            </p:spPr>
          </p:pic>
          <p:graphicFrame>
            <p:nvGraphicFramePr>
              <p:cNvPr id="69" name="Object 12"/>
              <p:cNvGraphicFramePr>
                <a:graphicFrameLocks noChangeAspect="1"/>
              </p:cNvGraphicFramePr>
              <p:nvPr>
                <p:extLst/>
              </p:nvPr>
            </p:nvGraphicFramePr>
            <p:xfrm>
              <a:off x="4474734" y="4768231"/>
              <a:ext cx="717072" cy="489740"/>
            </p:xfrm>
            <a:graphic>
              <a:graphicData uri="http://schemas.openxmlformats.org/presentationml/2006/ole">
                <mc:AlternateContent xmlns:mc="http://schemas.openxmlformats.org/markup-compatibility/2006">
                  <mc:Choice xmlns:v="urn:schemas-microsoft-com:vml" Requires="v">
                    <p:oleObj spid="_x0000_s4145" name="方程式" r:id="rId9" imgW="317160" imgH="215640" progId="Equation.3">
                      <p:embed/>
                    </p:oleObj>
                  </mc:Choice>
                  <mc:Fallback>
                    <p:oleObj name="方程式" r:id="rId9" imgW="317160" imgH="215640" progId="Equation.3">
                      <p:embed/>
                      <p:pic>
                        <p:nvPicPr>
                          <p:cNvPr id="0" name=""/>
                          <p:cNvPicPr>
                            <a:picLocks noChangeAspect="1" noChangeArrowheads="1"/>
                          </p:cNvPicPr>
                          <p:nvPr/>
                        </p:nvPicPr>
                        <p:blipFill>
                          <a:blip r:embed="rId10"/>
                          <a:srcRect/>
                          <a:stretch>
                            <a:fillRect/>
                          </a:stretch>
                        </p:blipFill>
                        <p:spPr bwMode="auto">
                          <a:xfrm>
                            <a:off x="4474734" y="4768231"/>
                            <a:ext cx="717072" cy="489740"/>
                          </a:xfrm>
                          <a:prstGeom prst="rect">
                            <a:avLst/>
                          </a:prstGeom>
                          <a:noFill/>
                          <a:extLst/>
                        </p:spPr>
                      </p:pic>
                    </p:oleObj>
                  </mc:Fallback>
                </mc:AlternateContent>
              </a:graphicData>
            </a:graphic>
          </p:graphicFrame>
          <p:graphicFrame>
            <p:nvGraphicFramePr>
              <p:cNvPr id="70" name="Object 12"/>
              <p:cNvGraphicFramePr>
                <a:graphicFrameLocks noChangeAspect="1"/>
              </p:cNvGraphicFramePr>
              <p:nvPr>
                <p:extLst/>
              </p:nvPr>
            </p:nvGraphicFramePr>
            <p:xfrm>
              <a:off x="6512897" y="6101982"/>
              <a:ext cx="327134" cy="325661"/>
            </p:xfrm>
            <a:graphic>
              <a:graphicData uri="http://schemas.openxmlformats.org/presentationml/2006/ole">
                <mc:AlternateContent xmlns:mc="http://schemas.openxmlformats.org/markup-compatibility/2006">
                  <mc:Choice xmlns:v="urn:schemas-microsoft-com:vml" Requires="v">
                    <p:oleObj spid="_x0000_s4146" name="方程式" r:id="rId11" imgW="126720" imgH="126720" progId="Equation.3">
                      <p:embed/>
                    </p:oleObj>
                  </mc:Choice>
                  <mc:Fallback>
                    <p:oleObj name="方程式" r:id="rId11" imgW="126720" imgH="126720" progId="Equation.3">
                      <p:embed/>
                      <p:pic>
                        <p:nvPicPr>
                          <p:cNvPr id="0" name=""/>
                          <p:cNvPicPr>
                            <a:picLocks noChangeAspect="1" noChangeArrowheads="1"/>
                          </p:cNvPicPr>
                          <p:nvPr/>
                        </p:nvPicPr>
                        <p:blipFill>
                          <a:blip r:embed="rId12"/>
                          <a:srcRect/>
                          <a:stretch>
                            <a:fillRect/>
                          </a:stretch>
                        </p:blipFill>
                        <p:spPr bwMode="auto">
                          <a:xfrm>
                            <a:off x="6512897" y="6101982"/>
                            <a:ext cx="327134" cy="325661"/>
                          </a:xfrm>
                          <a:prstGeom prst="rect">
                            <a:avLst/>
                          </a:prstGeom>
                          <a:noFill/>
                          <a:extLst/>
                        </p:spPr>
                      </p:pic>
                    </p:oleObj>
                  </mc:Fallback>
                </mc:AlternateContent>
              </a:graphicData>
            </a:graphic>
          </p:graphicFrame>
        </p:grpSp>
        <p:graphicFrame>
          <p:nvGraphicFramePr>
            <p:cNvPr id="66" name="Object 12"/>
            <p:cNvGraphicFramePr>
              <a:graphicFrameLocks noChangeAspect="1"/>
            </p:cNvGraphicFramePr>
            <p:nvPr>
              <p:extLst/>
            </p:nvPr>
          </p:nvGraphicFramePr>
          <p:xfrm>
            <a:off x="3800520" y="5368768"/>
            <a:ext cx="2143125" cy="973138"/>
          </p:xfrm>
          <a:graphic>
            <a:graphicData uri="http://schemas.openxmlformats.org/presentationml/2006/ole">
              <mc:AlternateContent xmlns:mc="http://schemas.openxmlformats.org/markup-compatibility/2006">
                <mc:Choice xmlns:v="urn:schemas-microsoft-com:vml" Requires="v">
                  <p:oleObj spid="_x0000_s4147" name="方程式" r:id="rId13" imgW="863280" imgH="393480" progId="Equation.3">
                    <p:embed/>
                  </p:oleObj>
                </mc:Choice>
                <mc:Fallback>
                  <p:oleObj name="方程式" r:id="rId13" imgW="863280" imgH="393480" progId="Equation.3">
                    <p:embed/>
                    <p:pic>
                      <p:nvPicPr>
                        <p:cNvPr id="0" name=""/>
                        <p:cNvPicPr>
                          <a:picLocks noChangeAspect="1" noChangeArrowheads="1"/>
                        </p:cNvPicPr>
                        <p:nvPr/>
                      </p:nvPicPr>
                      <p:blipFill>
                        <a:blip r:embed="rId14"/>
                        <a:srcRect/>
                        <a:stretch>
                          <a:fillRect/>
                        </a:stretch>
                      </p:blipFill>
                      <p:spPr bwMode="auto">
                        <a:xfrm>
                          <a:off x="3800520" y="5368768"/>
                          <a:ext cx="2143125" cy="973138"/>
                        </a:xfrm>
                        <a:prstGeom prst="rect">
                          <a:avLst/>
                        </a:prstGeom>
                        <a:noFill/>
                        <a:extLst/>
                      </p:spPr>
                    </p:pic>
                  </p:oleObj>
                </mc:Fallback>
              </mc:AlternateContent>
            </a:graphicData>
          </a:graphic>
        </p:graphicFrame>
        <p:sp>
          <p:nvSpPr>
            <p:cNvPr id="67" name="文字方塊 66"/>
            <p:cNvSpPr txBox="1"/>
            <p:nvPr/>
          </p:nvSpPr>
          <p:spPr>
            <a:xfrm>
              <a:off x="3800520" y="4795570"/>
              <a:ext cx="2463800" cy="461665"/>
            </a:xfrm>
            <a:prstGeom prst="rect">
              <a:avLst/>
            </a:prstGeom>
            <a:noFill/>
          </p:spPr>
          <p:txBody>
            <a:bodyPr wrap="square" rtlCol="0">
              <a:spAutoFit/>
            </a:bodyPr>
            <a:lstStyle/>
            <a:p>
              <a:r>
                <a:rPr lang="en-US" altLang="zh-TW" sz="2400" dirty="0"/>
                <a:t>Sigmoid Function</a:t>
              </a:r>
              <a:endParaRPr lang="zh-TW" altLang="en-US" sz="2400" dirty="0"/>
            </a:p>
          </p:txBody>
        </p:sp>
      </p:grpSp>
      <p:sp>
        <p:nvSpPr>
          <p:cNvPr id="71" name="文字方塊 70"/>
          <p:cNvSpPr txBox="1"/>
          <p:nvPr/>
        </p:nvSpPr>
        <p:spPr>
          <a:xfrm>
            <a:off x="7346491" y="4374685"/>
            <a:ext cx="878079"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rgbClr val="FF0000"/>
                </a:solidFill>
              </a:rPr>
              <a:t>0.98</a:t>
            </a:r>
            <a:endParaRPr lang="zh-TW" altLang="en-US" sz="2400" dirty="0">
              <a:solidFill>
                <a:srgbClr val="FF0000"/>
              </a:solidFill>
            </a:endParaRPr>
          </a:p>
        </p:txBody>
      </p:sp>
    </p:spTree>
    <p:extLst>
      <p:ext uri="{BB962C8B-B14F-4D97-AF65-F5344CB8AC3E}">
        <p14:creationId xmlns:p14="http://schemas.microsoft.com/office/powerpoint/2010/main" val="349803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62" grpId="0"/>
      <p:bldP spid="7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3569013" y="2422900"/>
            <a:ext cx="3882959" cy="3792357"/>
          </a:xfrm>
          <a:prstGeom prst="rect">
            <a:avLst/>
          </a:prstGeom>
        </p:spPr>
      </p:pic>
      <p:sp>
        <p:nvSpPr>
          <p:cNvPr id="7" name="矩形 6"/>
          <p:cNvSpPr/>
          <p:nvPr/>
        </p:nvSpPr>
        <p:spPr>
          <a:xfrm>
            <a:off x="535868" y="205946"/>
            <a:ext cx="4285147" cy="1200329"/>
          </a:xfrm>
          <a:prstGeom prst="rect">
            <a:avLst/>
          </a:prstGeom>
        </p:spPr>
        <p:txBody>
          <a:bodyPr wrap="none">
            <a:spAutoFit/>
          </a:bodyPr>
          <a:lstStyle/>
          <a:p>
            <a:r>
              <a:rPr lang="el-GR" altLang="zh-TW" sz="7200" b="1" dirty="0" smtClean="0">
                <a:effectLst>
                  <a:outerShdw blurRad="38100" dist="38100" dir="2700000" algn="tl">
                    <a:srgbClr val="000000">
                      <a:alpha val="43137"/>
                    </a:srgbClr>
                  </a:outerShdw>
                </a:effectLst>
                <a:latin typeface="新細明體" panose="02020500000000000000" pitchFamily="18" charset="-120"/>
                <a:ea typeface="新細明體" panose="02020500000000000000" pitchFamily="18" charset="-120"/>
              </a:rPr>
              <a:t>η</a:t>
            </a:r>
            <a:r>
              <a:rPr lang="en-US" altLang="zh-TW" sz="7200" b="1" dirty="0" smtClean="0">
                <a:effectLst>
                  <a:outerShdw blurRad="38100" dist="38100" dir="2700000" algn="tl">
                    <a:srgbClr val="000000">
                      <a:alpha val="43137"/>
                    </a:srgbClr>
                  </a:outerShdw>
                </a:effectLst>
              </a:rPr>
              <a:t>= 1</a:t>
            </a:r>
            <a:r>
              <a:rPr lang="en-US" altLang="zh-TW" sz="2400" b="1" dirty="0" smtClean="0">
                <a:effectLst>
                  <a:outerShdw blurRad="38100" dist="38100" dir="2700000" algn="tl">
                    <a:srgbClr val="000000">
                      <a:alpha val="43137"/>
                    </a:srgbClr>
                  </a:outerShdw>
                </a:effectLst>
              </a:rPr>
              <a:t>(</a:t>
            </a:r>
            <a:r>
              <a:rPr lang="zh-TW" altLang="en-US" sz="2400" b="1" dirty="0" smtClean="0">
                <a:effectLst>
                  <a:outerShdw blurRad="38100" dist="38100" dir="2700000" algn="tl">
                    <a:srgbClr val="000000">
                      <a:alpha val="43137"/>
                    </a:srgbClr>
                  </a:outerShdw>
                </a:effectLst>
              </a:rPr>
              <a:t>太大的學習率</a:t>
            </a:r>
            <a:r>
              <a:rPr lang="en-US" altLang="zh-TW" sz="2400" b="1" dirty="0" smtClean="0">
                <a:effectLst>
                  <a:outerShdw blurRad="38100" dist="38100" dir="2700000" algn="tl">
                    <a:srgbClr val="000000">
                      <a:alpha val="43137"/>
                    </a:srgbClr>
                  </a:outerShdw>
                </a:effectLst>
              </a:rPr>
              <a:t>)</a:t>
            </a:r>
            <a:endParaRPr lang="zh-TW" altLang="en-US" sz="2400" b="1" dirty="0">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8" name="文字方塊 7"/>
              <p:cNvSpPr txBox="1"/>
              <p:nvPr/>
            </p:nvSpPr>
            <p:spPr>
              <a:xfrm>
                <a:off x="535868" y="1585015"/>
                <a:ext cx="5206314" cy="5259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zh-TW" altLang="en-US" i="1">
                          <a:latin typeface="Cambria Math" panose="02040503050406030204" pitchFamily="18" charset="0"/>
                          <a:ea typeface="Cambria Math" panose="02040503050406030204" pitchFamily="18" charset="0"/>
                        </a:rPr>
                        <m:t>新</m:t>
                      </m:r>
                      <m:r>
                        <a:rPr lang="en-US" altLang="zh-TW" b="0" i="1" smtClean="0">
                          <a:latin typeface="Cambria Math" panose="02040503050406030204" pitchFamily="18" charset="0"/>
                          <a:ea typeface="Cambria Math" panose="02040503050406030204" pitchFamily="18" charset="0"/>
                        </a:rPr>
                        <m:t>)</m:t>
                      </m:r>
                      <m:r>
                        <a:rPr lang="en-US" altLang="zh-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zh-TW" altLang="en-US" i="1" smtClean="0">
                          <a:latin typeface="Cambria Math" panose="02040503050406030204" pitchFamily="18" charset="0"/>
                          <a:ea typeface="Cambria Math" panose="02040503050406030204" pitchFamily="18" charset="0"/>
                        </a:rPr>
                        <m:t>舊</m:t>
                      </m:r>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m:t>
                      </m:r>
                      <m:r>
                        <a:rPr lang="zh-TW" altLang="en-US" b="0" i="1" smtClean="0">
                          <a:latin typeface="Cambria Math" panose="02040503050406030204" pitchFamily="18" charset="0"/>
                          <a:ea typeface="Cambria Math" panose="02040503050406030204" pitchFamily="18" charset="0"/>
                        </a:rPr>
                        <m:t>𝜂</m:t>
                      </m:r>
                      <m:f>
                        <m:fPr>
                          <m:ctrlPr>
                            <a:rPr lang="en-US" altLang="zh-TW" b="0" i="1" smtClean="0">
                              <a:latin typeface="Cambria Math" panose="02040503050406030204" pitchFamily="18" charset="0"/>
                              <a:ea typeface="Cambria Math" panose="02040503050406030204" pitchFamily="18" charset="0"/>
                            </a:rPr>
                          </m:ctrlPr>
                        </m:fPr>
                        <m:num>
                          <m:r>
                            <a:rPr lang="en-US" altLang="zh-TW" b="0" i="1" smtClean="0">
                              <a:latin typeface="Cambria Math" panose="02040503050406030204" pitchFamily="18" charset="0"/>
                              <a:ea typeface="Cambria Math" panose="02040503050406030204" pitchFamily="18" charset="0"/>
                            </a:rPr>
                            <m:t>𝑑</m:t>
                          </m:r>
                        </m:num>
                        <m:den>
                          <m:r>
                            <a:rPr lang="en-US" altLang="zh-TW" b="0" i="1" smtClean="0">
                              <a:latin typeface="Cambria Math" panose="02040503050406030204" pitchFamily="18" charset="0"/>
                              <a:ea typeface="Cambria Math" panose="02040503050406030204" pitchFamily="18" charset="0"/>
                            </a:rPr>
                            <m:t>𝑑𝑥</m:t>
                          </m:r>
                        </m:den>
                      </m:f>
                      <m:r>
                        <m:rPr>
                          <m:sty m:val="p"/>
                        </m:rPr>
                        <a:rPr lang="en-US" altLang="zh-TW" b="0" i="0" smtClean="0">
                          <a:latin typeface="Cambria Math" panose="02040503050406030204" pitchFamily="18" charset="0"/>
                          <a:ea typeface="Cambria Math" panose="02040503050406030204" pitchFamily="18" charset="0"/>
                        </a:rPr>
                        <m:t>g</m:t>
                      </m:r>
                      <m:d>
                        <m:dPr>
                          <m:ctrlPr>
                            <a:rPr lang="en-US" altLang="zh-TW" b="0" i="1" smtClean="0">
                              <a:latin typeface="Cambria Math" panose="02040503050406030204" pitchFamily="18" charset="0"/>
                              <a:ea typeface="Cambria Math" panose="02040503050406030204" pitchFamily="18" charset="0"/>
                            </a:rPr>
                          </m:ctrlPr>
                        </m:dPr>
                        <m:e>
                          <m:r>
                            <m:rPr>
                              <m:sty m:val="p"/>
                            </m:rPr>
                            <a:rPr lang="en-US" altLang="zh-TW" b="0" i="0" smtClean="0">
                              <a:latin typeface="Cambria Math" panose="02040503050406030204" pitchFamily="18" charset="0"/>
                              <a:ea typeface="Cambria Math" panose="02040503050406030204" pitchFamily="18" charset="0"/>
                            </a:rPr>
                            <m:t>x</m:t>
                          </m:r>
                        </m:e>
                      </m:d>
                      <m:r>
                        <a:rPr lang="en-US" altLang="zh-TW" b="0" i="0"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zh-TW" altLang="en-US" i="1">
                          <a:latin typeface="Cambria Math" panose="02040503050406030204" pitchFamily="18" charset="0"/>
                          <a:ea typeface="Cambria Math" panose="02040503050406030204" pitchFamily="18" charset="0"/>
                        </a:rPr>
                        <m:t>𝜂</m:t>
                      </m:r>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−2)</m:t>
                      </m:r>
                    </m:oMath>
                  </m:oMathPara>
                </a14:m>
                <a:endParaRPr lang="zh-TW" altLang="en-US" dirty="0"/>
              </a:p>
            </p:txBody>
          </p:sp>
        </mc:Choice>
        <mc:Fallback xmlns="">
          <p:sp>
            <p:nvSpPr>
              <p:cNvPr id="8" name="文字方塊 7"/>
              <p:cNvSpPr txBox="1">
                <a:spLocks noRot="1" noChangeAspect="1" noMove="1" noResize="1" noEditPoints="1" noAdjustHandles="1" noChangeArrowheads="1" noChangeShapeType="1" noTextEdit="1"/>
              </p:cNvSpPr>
              <p:nvPr/>
            </p:nvSpPr>
            <p:spPr>
              <a:xfrm>
                <a:off x="535868" y="1585015"/>
                <a:ext cx="5206314" cy="525913"/>
              </a:xfrm>
              <a:prstGeom prst="rect">
                <a:avLst/>
              </a:prstGeom>
              <a:blipFill rotWithShape="0">
                <a:blip r:embed="rId3"/>
                <a:stretch>
                  <a:fillRect/>
                </a:stretch>
              </a:blipFill>
            </p:spPr>
            <p:txBody>
              <a:bodyPr/>
              <a:lstStyle/>
              <a:p>
                <a:r>
                  <a:rPr lang="zh-TW" altLang="en-US">
                    <a:noFill/>
                  </a:rPr>
                  <a:t> </a:t>
                </a:r>
              </a:p>
            </p:txBody>
          </p:sp>
        </mc:Fallback>
      </mc:AlternateContent>
      <p:cxnSp>
        <p:nvCxnSpPr>
          <p:cNvPr id="10" name="直線單箭頭接點 9"/>
          <p:cNvCxnSpPr/>
          <p:nvPr/>
        </p:nvCxnSpPr>
        <p:spPr>
          <a:xfrm>
            <a:off x="2850292" y="3146854"/>
            <a:ext cx="1005864" cy="17356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724611" y="3135755"/>
            <a:ext cx="923651" cy="369332"/>
          </a:xfrm>
          <a:prstGeom prst="rect">
            <a:avLst/>
          </a:prstGeom>
        </p:spPr>
        <p:txBody>
          <a:bodyPr wrap="none">
            <a:spAutoFit/>
          </a:bodyPr>
          <a:lstStyle/>
          <a:p>
            <a:r>
              <a:rPr lang="zh-TW" altLang="en-US" dirty="0"/>
              <a:t>當</a:t>
            </a:r>
            <a:r>
              <a:rPr lang="en-US" altLang="zh-TW" dirty="0" smtClean="0"/>
              <a:t>x = -1</a:t>
            </a:r>
            <a:endParaRPr lang="zh-TW" altLang="en-US" dirty="0"/>
          </a:p>
        </p:txBody>
      </p:sp>
      <mc:AlternateContent xmlns:mc="http://schemas.openxmlformats.org/markup-compatibility/2006" xmlns:a14="http://schemas.microsoft.com/office/drawing/2010/main">
        <mc:Choice Requires="a14">
          <p:sp>
            <p:nvSpPr>
              <p:cNvPr id="13" name="文字方塊 12"/>
              <p:cNvSpPr txBox="1"/>
              <p:nvPr/>
            </p:nvSpPr>
            <p:spPr>
              <a:xfrm>
                <a:off x="584886" y="3580414"/>
                <a:ext cx="2829698" cy="5539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i="1" smtClean="0">
                          <a:latin typeface="Cambria Math" panose="02040503050406030204" pitchFamily="18" charset="0"/>
                          <a:ea typeface="Cambria Math" panose="02040503050406030204" pitchFamily="18" charset="0"/>
                        </a:rPr>
                        <m:t>×</m:t>
                      </m:r>
                      <m:d>
                        <m:dPr>
                          <m:ctrlPr>
                            <a:rPr lang="en-US" altLang="zh-TW" b="0" i="1" smtClean="0">
                              <a:latin typeface="Cambria Math" panose="02040503050406030204" pitchFamily="18" charset="0"/>
                              <a:ea typeface="Cambria Math" panose="02040503050406030204" pitchFamily="18" charset="0"/>
                            </a:rPr>
                          </m:ctrlPr>
                        </m:dPr>
                        <m:e>
                          <m:r>
                            <a:rPr lang="zh-TW" altLang="en-US" i="1">
                              <a:latin typeface="Cambria Math" panose="02040503050406030204" pitchFamily="18" charset="0"/>
                              <a:ea typeface="Cambria Math" panose="02040503050406030204" pitchFamily="18" charset="0"/>
                            </a:rPr>
                            <m:t>新</m:t>
                          </m:r>
                        </m:e>
                      </m:d>
                      <m:r>
                        <a:rPr lang="en-US" altLang="zh-TW" i="1" smtClean="0">
                          <a:latin typeface="Cambria Math" panose="02040503050406030204" pitchFamily="18" charset="0"/>
                          <a:ea typeface="Cambria Math" panose="02040503050406030204" pitchFamily="18" charset="0"/>
                        </a:rPr>
                        <m:t>←</m:t>
                      </m:r>
                      <m:r>
                        <a:rPr lang="en-US" altLang="zh-TW" i="1">
                          <a:latin typeface="Cambria Math" panose="02040503050406030204" pitchFamily="18" charset="0"/>
                          <a:ea typeface="Cambria Math" panose="02040503050406030204" pitchFamily="18" charset="0"/>
                        </a:rPr>
                        <m:t>×−</m:t>
                      </m:r>
                      <m:r>
                        <a:rPr lang="zh-TW" altLang="en-US" i="1">
                          <a:latin typeface="Cambria Math" panose="02040503050406030204" pitchFamily="18" charset="0"/>
                          <a:ea typeface="Cambria Math" panose="02040503050406030204" pitchFamily="18" charset="0"/>
                        </a:rPr>
                        <m:t>𝜂</m:t>
                      </m:r>
                      <m:d>
                        <m:dPr>
                          <m:ctrlPr>
                            <a:rPr lang="en-US" altLang="zh-TW" b="0" i="1" smtClean="0">
                              <a:latin typeface="Cambria Math" panose="02040503050406030204" pitchFamily="18" charset="0"/>
                              <a:ea typeface="Cambria Math" panose="02040503050406030204" pitchFamily="18" charset="0"/>
                            </a:rPr>
                          </m:ctrlPr>
                        </m:dPr>
                        <m:e>
                          <m:r>
                            <a:rPr lang="en-US" altLang="zh-TW" b="0" i="1" smtClean="0">
                              <a:latin typeface="Cambria Math" panose="02040503050406030204" pitchFamily="18" charset="0"/>
                              <a:ea typeface="Cambria Math" panose="02040503050406030204" pitchFamily="18" charset="0"/>
                            </a:rPr>
                            <m:t>2</m:t>
                          </m:r>
                          <m:r>
                            <a:rPr lang="en-US" altLang="zh-TW" b="0" i="1" smtClean="0">
                              <a:latin typeface="Cambria Math" panose="02040503050406030204" pitchFamily="18" charset="0"/>
                              <a:ea typeface="Cambria Math" panose="02040503050406030204" pitchFamily="18" charset="0"/>
                            </a:rPr>
                            <m:t>𝑥</m:t>
                          </m:r>
                          <m:r>
                            <a:rPr lang="en-US" altLang="zh-TW" b="0" i="1" smtClean="0">
                              <a:latin typeface="Cambria Math" panose="02040503050406030204" pitchFamily="18" charset="0"/>
                              <a:ea typeface="Cambria Math" panose="02040503050406030204" pitchFamily="18" charset="0"/>
                            </a:rPr>
                            <m:t>−2</m:t>
                          </m:r>
                        </m:e>
                      </m:d>
                    </m:oMath>
                  </m:oMathPara>
                </a14:m>
                <a:endParaRPr lang="en-US" altLang="zh-TW" b="0" i="1" dirty="0" smtClean="0">
                  <a:latin typeface="Cambria Math" panose="02040503050406030204" pitchFamily="18" charset="0"/>
                  <a:ea typeface="Cambria Math" panose="02040503050406030204" pitchFamily="18" charset="0"/>
                </a:endParaRPr>
              </a:p>
              <a:p>
                <a:r>
                  <a:rPr lang="en-US" altLang="zh-TW" dirty="0" smtClean="0">
                    <a:ea typeface="Cambria Math" panose="02040503050406030204" pitchFamily="18" charset="0"/>
                  </a:rPr>
                  <a:t> </a:t>
                </a:r>
                <a:endParaRPr lang="zh-TW" altLang="en-US" dirty="0"/>
              </a:p>
            </p:txBody>
          </p:sp>
        </mc:Choice>
        <mc:Fallback xmlns="">
          <p:sp>
            <p:nvSpPr>
              <p:cNvPr id="13" name="文字方塊 12"/>
              <p:cNvSpPr txBox="1">
                <a:spLocks noRot="1" noChangeAspect="1" noMove="1" noResize="1" noEditPoints="1" noAdjustHandles="1" noChangeArrowheads="1" noChangeShapeType="1" noTextEdit="1"/>
              </p:cNvSpPr>
              <p:nvPr/>
            </p:nvSpPr>
            <p:spPr>
              <a:xfrm>
                <a:off x="584886" y="3580414"/>
                <a:ext cx="2829698" cy="553998"/>
              </a:xfrm>
              <a:prstGeom prst="rect">
                <a:avLst/>
              </a:prstGeom>
              <a:blipFill rotWithShape="0">
                <a:blip r:embed="rId4"/>
                <a:stretch>
                  <a:fillRect t="-2198"/>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742157" y="4025073"/>
                <a:ext cx="3060453" cy="369332"/>
              </a:xfrm>
              <a:prstGeom prst="rect">
                <a:avLst/>
              </a:prstGeom>
            </p:spPr>
            <p:txBody>
              <a:bodyPr wrap="none">
                <a:spAutoFit/>
              </a:bodyPr>
              <a:lstStyle/>
              <a:p>
                <a14:m>
                  <m:oMath xmlns:m="http://schemas.openxmlformats.org/officeDocument/2006/math">
                    <m:r>
                      <a:rPr lang="en-US" altLang="zh-TW" i="1" smtClean="0">
                        <a:latin typeface="Cambria Math" panose="02040503050406030204" pitchFamily="18" charset="0"/>
                        <a:ea typeface="Cambria Math" panose="02040503050406030204" pitchFamily="18" charset="0"/>
                      </a:rPr>
                      <m:t>=</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−1∗(2∗</m:t>
                    </m:r>
                    <m:r>
                      <a:rPr lang="en-US" altLang="zh-TW" b="0" i="1" smtClean="0">
                        <a:latin typeface="Cambria Math" panose="02040503050406030204" pitchFamily="18" charset="0"/>
                        <a:ea typeface="Cambria Math" panose="02040503050406030204" pitchFamily="18" charset="0"/>
                      </a:rPr>
                      <m:t>(−1)</m:t>
                    </m:r>
                    <m:r>
                      <a:rPr lang="en-US" altLang="zh-TW" i="1">
                        <a:latin typeface="Cambria Math" panose="02040503050406030204" pitchFamily="18" charset="0"/>
                        <a:ea typeface="Cambria Math" panose="02040503050406030204" pitchFamily="18" charset="0"/>
                      </a:rPr>
                      <m:t>−2)</m:t>
                    </m:r>
                  </m:oMath>
                </a14:m>
                <a:r>
                  <a:rPr lang="en-US" altLang="zh-TW" dirty="0" smtClean="0"/>
                  <a:t>= 3</a:t>
                </a:r>
                <a:endParaRPr lang="zh-TW"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742157" y="4025073"/>
                <a:ext cx="3060453" cy="369332"/>
              </a:xfrm>
              <a:prstGeom prst="rect">
                <a:avLst/>
              </a:prstGeom>
              <a:blipFill rotWithShape="0">
                <a:blip r:embed="rId5"/>
                <a:stretch>
                  <a:fillRect t="-8197" r="-598" b="-24590"/>
                </a:stretch>
              </a:blipFill>
            </p:spPr>
            <p:txBody>
              <a:bodyPr/>
              <a:lstStyle/>
              <a:p>
                <a:r>
                  <a:rPr lang="zh-TW" altLang="en-US">
                    <a:noFill/>
                  </a:rPr>
                  <a:t> </a:t>
                </a:r>
              </a:p>
            </p:txBody>
          </p:sp>
        </mc:Fallback>
      </mc:AlternateContent>
      <p:sp>
        <p:nvSpPr>
          <p:cNvPr id="2" name="投影片編號版面配置區 1"/>
          <p:cNvSpPr>
            <a:spLocks noGrp="1"/>
          </p:cNvSpPr>
          <p:nvPr>
            <p:ph type="sldNum" sz="quarter" idx="12"/>
          </p:nvPr>
        </p:nvSpPr>
        <p:spPr/>
        <p:txBody>
          <a:bodyPr/>
          <a:lstStyle/>
          <a:p>
            <a:fld id="{EBA660C4-8EC1-4890-874E-5CA0D19E2E89}" type="slidenum">
              <a:rPr lang="zh-TW" altLang="en-US" smtClean="0"/>
              <a:t>60</a:t>
            </a:fld>
            <a:endParaRPr lang="zh-TW" altLang="en-US"/>
          </a:p>
        </p:txBody>
      </p:sp>
    </p:spTree>
    <p:extLst>
      <p:ext uri="{BB962C8B-B14F-4D97-AF65-F5344CB8AC3E}">
        <p14:creationId xmlns:p14="http://schemas.microsoft.com/office/powerpoint/2010/main" val="224946499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444027" y="1762346"/>
            <a:ext cx="8188411" cy="3978876"/>
          </a:xfrm>
          <a:prstGeom prst="rect">
            <a:avLst/>
          </a:prstGeom>
        </p:spPr>
      </p:pic>
      <p:sp>
        <p:nvSpPr>
          <p:cNvPr id="3" name="矩形 2"/>
          <p:cNvSpPr/>
          <p:nvPr/>
        </p:nvSpPr>
        <p:spPr>
          <a:xfrm>
            <a:off x="1734194" y="5921631"/>
            <a:ext cx="6248827" cy="523220"/>
          </a:xfrm>
          <a:prstGeom prst="rect">
            <a:avLst/>
          </a:prstGeom>
        </p:spPr>
        <p:txBody>
          <a:bodyPr wrap="none">
            <a:spAutoFit/>
          </a:bodyPr>
          <a:lstStyle/>
          <a:p>
            <a:r>
              <a:rPr lang="zh-TW" altLang="en-US" sz="2800" b="1" dirty="0" smtClean="0">
                <a:solidFill>
                  <a:srgbClr val="FF0000"/>
                </a:solidFill>
                <a:effectLst>
                  <a:outerShdw blurRad="38100" dist="38100" dir="2700000" algn="tl">
                    <a:srgbClr val="000000">
                      <a:alpha val="43137"/>
                    </a:srgbClr>
                  </a:outerShdw>
                </a:effectLst>
              </a:rPr>
              <a:t>新的參數 </a:t>
            </a:r>
            <a:r>
              <a:rPr lang="en-US" altLang="zh-TW" sz="2800" b="1" dirty="0" smtClean="0">
                <a:solidFill>
                  <a:srgbClr val="FF0000"/>
                </a:solidFill>
                <a:effectLst>
                  <a:outerShdw blurRad="38100" dist="38100" dir="2700000" algn="tl">
                    <a:srgbClr val="000000">
                      <a:alpha val="43137"/>
                    </a:srgbClr>
                  </a:outerShdw>
                </a:effectLst>
              </a:rPr>
              <a:t>=</a:t>
            </a:r>
            <a:r>
              <a:rPr lang="zh-TW" altLang="en-US" sz="2800" b="1" dirty="0" smtClean="0">
                <a:solidFill>
                  <a:srgbClr val="FF0000"/>
                </a:solidFill>
                <a:effectLst>
                  <a:outerShdw blurRad="38100" dist="38100" dir="2700000" algn="tl">
                    <a:srgbClr val="000000">
                      <a:alpha val="43137"/>
                    </a:srgbClr>
                  </a:outerShdw>
                </a:effectLst>
              </a:rPr>
              <a:t> 舊的參數  </a:t>
            </a:r>
            <a:r>
              <a:rPr lang="en-US" altLang="zh-TW" sz="2800" b="1" dirty="0" smtClean="0">
                <a:solidFill>
                  <a:srgbClr val="FF0000"/>
                </a:solidFill>
                <a:effectLst>
                  <a:outerShdw blurRad="38100" dist="38100" dir="2700000" algn="tl">
                    <a:srgbClr val="000000">
                      <a:alpha val="43137"/>
                    </a:srgbClr>
                  </a:outerShdw>
                </a:effectLst>
              </a:rPr>
              <a:t>-</a:t>
            </a:r>
            <a:r>
              <a:rPr lang="zh-TW" altLang="en-US" sz="2800" b="1" dirty="0" smtClean="0">
                <a:solidFill>
                  <a:srgbClr val="FF0000"/>
                </a:solidFill>
                <a:effectLst>
                  <a:outerShdw blurRad="38100" dist="38100" dir="2700000" algn="tl">
                    <a:srgbClr val="000000">
                      <a:alpha val="43137"/>
                    </a:srgbClr>
                  </a:outerShdw>
                </a:effectLst>
              </a:rPr>
              <a:t>  </a:t>
            </a:r>
            <a:r>
              <a:rPr lang="en-US" altLang="zh-TW" sz="2800" b="1" dirty="0" smtClean="0">
                <a:solidFill>
                  <a:srgbClr val="FF0000"/>
                </a:solidFill>
                <a:effectLst>
                  <a:outerShdw blurRad="38100" dist="38100" dir="2700000" algn="tl">
                    <a:srgbClr val="000000">
                      <a:alpha val="43137"/>
                    </a:srgbClr>
                  </a:outerShdw>
                </a:effectLst>
              </a:rPr>
              <a:t>(</a:t>
            </a:r>
            <a:r>
              <a:rPr lang="zh-TW" altLang="en-US" sz="2800" b="1" dirty="0" smtClean="0">
                <a:solidFill>
                  <a:srgbClr val="FF0000"/>
                </a:solidFill>
                <a:effectLst>
                  <a:outerShdw blurRad="38100" dist="38100" dir="2700000" algn="tl">
                    <a:srgbClr val="000000">
                      <a:alpha val="43137"/>
                    </a:srgbClr>
                  </a:outerShdw>
                </a:effectLst>
              </a:rPr>
              <a:t>學習率</a:t>
            </a:r>
            <a:r>
              <a:rPr lang="en-US" altLang="zh-TW" sz="2800" b="1" dirty="0" smtClean="0">
                <a:solidFill>
                  <a:srgbClr val="FF0000"/>
                </a:solidFill>
                <a:effectLst>
                  <a:outerShdw blurRad="38100" dist="38100" dir="2700000" algn="tl">
                    <a:srgbClr val="000000">
                      <a:alpha val="43137"/>
                    </a:srgbClr>
                  </a:outerShdw>
                </a:effectLst>
              </a:rPr>
              <a:t>)</a:t>
            </a:r>
            <a:r>
              <a:rPr lang="zh-TW" altLang="en-US" sz="2800" b="1" dirty="0" smtClean="0">
                <a:solidFill>
                  <a:srgbClr val="FF0000"/>
                </a:solidFill>
                <a:effectLst>
                  <a:outerShdw blurRad="38100" dist="38100" dir="2700000" algn="tl">
                    <a:srgbClr val="000000">
                      <a:alpha val="43137"/>
                    </a:srgbClr>
                  </a:outerShdw>
                </a:effectLst>
              </a:rPr>
              <a:t>*</a:t>
            </a:r>
            <a:r>
              <a:rPr lang="en-US" altLang="zh-TW" sz="2800" b="1" dirty="0" smtClean="0">
                <a:solidFill>
                  <a:srgbClr val="FF0000"/>
                </a:solidFill>
                <a:effectLst>
                  <a:outerShdw blurRad="38100" dist="38100" dir="2700000" algn="tl">
                    <a:srgbClr val="000000">
                      <a:alpha val="43137"/>
                    </a:srgbClr>
                  </a:outerShdw>
                </a:effectLst>
              </a:rPr>
              <a:t>(</a:t>
            </a:r>
            <a:r>
              <a:rPr lang="zh-TW" altLang="en-US" sz="2800" b="1" dirty="0" smtClean="0">
                <a:solidFill>
                  <a:srgbClr val="FF0000"/>
                </a:solidFill>
                <a:effectLst>
                  <a:outerShdw blurRad="38100" dist="38100" dir="2700000" algn="tl">
                    <a:srgbClr val="000000">
                      <a:alpha val="43137"/>
                    </a:srgbClr>
                  </a:outerShdw>
                </a:effectLst>
              </a:rPr>
              <a:t>梯度</a:t>
            </a:r>
            <a:r>
              <a:rPr lang="en-US" altLang="zh-TW" sz="2800" b="1" dirty="0" smtClean="0">
                <a:solidFill>
                  <a:srgbClr val="FF0000"/>
                </a:solidFill>
                <a:effectLst>
                  <a:outerShdw blurRad="38100" dist="38100" dir="2700000" algn="tl">
                    <a:srgbClr val="000000">
                      <a:alpha val="43137"/>
                    </a:srgbClr>
                  </a:outerShdw>
                </a:effectLst>
              </a:rPr>
              <a:t>)</a:t>
            </a:r>
            <a:endParaRPr lang="en-US" altLang="zh-TW" sz="2800" b="1" dirty="0">
              <a:solidFill>
                <a:srgbClr val="FF0000"/>
              </a:solidFill>
              <a:effectLst>
                <a:outerShdw blurRad="38100" dist="38100" dir="2700000" algn="tl">
                  <a:srgbClr val="000000">
                    <a:alpha val="43137"/>
                  </a:srgbClr>
                </a:outerShdw>
              </a:effectLst>
            </a:endParaRPr>
          </a:p>
        </p:txBody>
      </p:sp>
      <p:sp>
        <p:nvSpPr>
          <p:cNvPr id="4" name="矩形 3"/>
          <p:cNvSpPr/>
          <p:nvPr/>
        </p:nvSpPr>
        <p:spPr>
          <a:xfrm>
            <a:off x="444027" y="109520"/>
            <a:ext cx="5948616" cy="646331"/>
          </a:xfrm>
          <a:prstGeom prst="rect">
            <a:avLst/>
          </a:prstGeom>
        </p:spPr>
        <p:txBody>
          <a:bodyPr wrap="none">
            <a:spAutoFit/>
          </a:bodyPr>
          <a:lstStyle/>
          <a:p>
            <a:r>
              <a:rPr lang="en-US" altLang="zh-TW" sz="3600" dirty="0" smtClean="0"/>
              <a:t>Gradient Descent</a:t>
            </a:r>
            <a:r>
              <a:rPr lang="zh-TW" altLang="en-US" sz="3600" dirty="0" smtClean="0"/>
              <a:t>  梯度下降法</a:t>
            </a:r>
            <a:endParaRPr lang="zh-TW" altLang="en-US" sz="3600" dirty="0"/>
          </a:p>
        </p:txBody>
      </p:sp>
      <p:sp>
        <p:nvSpPr>
          <p:cNvPr id="5" name="矩形 4"/>
          <p:cNvSpPr/>
          <p:nvPr/>
        </p:nvSpPr>
        <p:spPr>
          <a:xfrm>
            <a:off x="444027" y="1058717"/>
            <a:ext cx="7012625" cy="523220"/>
          </a:xfrm>
          <a:prstGeom prst="rect">
            <a:avLst/>
          </a:prstGeom>
        </p:spPr>
        <p:txBody>
          <a:bodyPr wrap="none">
            <a:spAutoFit/>
          </a:bodyPr>
          <a:lstStyle/>
          <a:p>
            <a:r>
              <a:rPr lang="en-US" altLang="zh-TW" sz="2800" b="1" dirty="0" smtClean="0">
                <a:effectLst>
                  <a:outerShdw blurRad="38100" dist="38100" dir="2700000" algn="tl">
                    <a:srgbClr val="000000">
                      <a:alpha val="43137"/>
                    </a:srgbClr>
                  </a:outerShdw>
                </a:effectLst>
              </a:rPr>
              <a:t>Optimization Problem</a:t>
            </a:r>
            <a:r>
              <a:rPr lang="zh-TW" altLang="en-US" sz="2800" b="1" dirty="0" smtClean="0">
                <a:effectLst>
                  <a:outerShdw blurRad="38100" dist="38100" dir="2700000" algn="tl">
                    <a:srgbClr val="000000">
                      <a:alpha val="43137"/>
                    </a:srgbClr>
                  </a:outerShdw>
                </a:effectLst>
              </a:rPr>
              <a:t>  最佳化問題</a:t>
            </a:r>
            <a:r>
              <a:rPr lang="en-US" altLang="zh-TW" sz="2800" b="1" dirty="0" smtClean="0">
                <a:effectLst>
                  <a:outerShdw blurRad="38100" dist="38100" dir="2700000" algn="tl">
                    <a:srgbClr val="000000">
                      <a:alpha val="43137"/>
                    </a:srgbClr>
                  </a:outerShdw>
                </a:effectLst>
              </a:rPr>
              <a:t>/</a:t>
            </a:r>
            <a:r>
              <a:rPr lang="zh-TW" altLang="en-US" sz="2800" b="1" dirty="0" smtClean="0">
                <a:effectLst>
                  <a:outerShdw blurRad="38100" dist="38100" dir="2700000" algn="tl">
                    <a:srgbClr val="000000">
                      <a:alpha val="43137"/>
                    </a:srgbClr>
                  </a:outerShdw>
                </a:effectLst>
              </a:rPr>
              <a:t>優化問題</a:t>
            </a:r>
            <a:endParaRPr lang="zh-TW" altLang="en-US" sz="2800" b="1" dirty="0">
              <a:effectLst>
                <a:outerShdw blurRad="38100" dist="38100" dir="2700000" algn="tl">
                  <a:srgbClr val="000000">
                    <a:alpha val="43137"/>
                  </a:srgbClr>
                </a:outerShdw>
              </a:effectLst>
            </a:endParaRP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61</a:t>
            </a:fld>
            <a:endParaRPr lang="zh-TW" altLang="en-US"/>
          </a:p>
        </p:txBody>
      </p:sp>
    </p:spTree>
    <p:extLst>
      <p:ext uri="{BB962C8B-B14F-4D97-AF65-F5344CB8AC3E}">
        <p14:creationId xmlns:p14="http://schemas.microsoft.com/office/powerpoint/2010/main" val="21637414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62</a:t>
            </a:fld>
            <a:endParaRPr lang="zh-TW" altLang="en-US"/>
          </a:p>
        </p:txBody>
      </p:sp>
      <p:sp>
        <p:nvSpPr>
          <p:cNvPr id="3" name="矩形 2"/>
          <p:cNvSpPr/>
          <p:nvPr/>
        </p:nvSpPr>
        <p:spPr>
          <a:xfrm>
            <a:off x="419100" y="638860"/>
            <a:ext cx="7905750" cy="1200329"/>
          </a:xfrm>
          <a:prstGeom prst="rect">
            <a:avLst/>
          </a:prstGeom>
        </p:spPr>
        <p:txBody>
          <a:bodyPr wrap="square">
            <a:spAutoFit/>
          </a:bodyPr>
          <a:lstStyle/>
          <a:p>
            <a:r>
              <a:rPr lang="zh-TW" altLang="en-US" sz="2400" dirty="0" smtClean="0"/>
              <a:t>深度學習</a:t>
            </a:r>
            <a:r>
              <a:rPr lang="en-US" altLang="zh-TW" sz="2400" dirty="0" smtClean="0"/>
              <a:t>500</a:t>
            </a:r>
            <a:r>
              <a:rPr lang="zh-TW" altLang="en-US" sz="2400" dirty="0" smtClean="0"/>
              <a:t>問</a:t>
            </a:r>
            <a:endParaRPr lang="en-US" altLang="zh-TW" sz="2400" dirty="0" smtClean="0"/>
          </a:p>
          <a:p>
            <a:r>
              <a:rPr lang="en-US" altLang="zh-TW" sz="2400" dirty="0" smtClean="0">
                <a:hlinkClick r:id="rId2"/>
              </a:rPr>
              <a:t>https://github.com/scutan90/DeepLearning-500-questions</a:t>
            </a:r>
            <a:endParaRPr lang="en-US" altLang="zh-TW" sz="2400" dirty="0" smtClean="0"/>
          </a:p>
          <a:p>
            <a:r>
              <a:rPr lang="zh-TW" altLang="en-US" sz="2400" dirty="0" smtClean="0"/>
              <a:t>第一十三章 優化演算法</a:t>
            </a:r>
            <a:endParaRPr lang="zh-TW" altLang="en-US" sz="2400" dirty="0"/>
          </a:p>
        </p:txBody>
      </p:sp>
      <p:sp>
        <p:nvSpPr>
          <p:cNvPr id="4" name="矩形 3"/>
          <p:cNvSpPr/>
          <p:nvPr/>
        </p:nvSpPr>
        <p:spPr>
          <a:xfrm>
            <a:off x="429740" y="2920484"/>
            <a:ext cx="5655715" cy="523220"/>
          </a:xfrm>
          <a:prstGeom prst="rect">
            <a:avLst/>
          </a:prstGeom>
        </p:spPr>
        <p:txBody>
          <a:bodyPr wrap="none">
            <a:spAutoFit/>
          </a:bodyPr>
          <a:lstStyle/>
          <a:p>
            <a:r>
              <a:rPr lang="en-US" altLang="zh-CN" sz="2800" dirty="0" smtClean="0"/>
              <a:t>13.8.1 </a:t>
            </a:r>
            <a:r>
              <a:rPr lang="zh-CN" altLang="en-US" sz="2800" dirty="0" smtClean="0"/>
              <a:t>為什麼要使用</a:t>
            </a:r>
            <a:r>
              <a:rPr lang="zh-CN" altLang="en-US" sz="2800" b="1" dirty="0" smtClean="0">
                <a:solidFill>
                  <a:srgbClr val="FF0000"/>
                </a:solidFill>
                <a:effectLst>
                  <a:outerShdw blurRad="38100" dist="38100" dir="2700000" algn="tl">
                    <a:srgbClr val="000000">
                      <a:alpha val="43137"/>
                    </a:srgbClr>
                  </a:outerShdw>
                </a:effectLst>
              </a:rPr>
              <a:t>梯度更新規則</a:t>
            </a:r>
            <a:r>
              <a:rPr lang="en-US" altLang="zh-CN" sz="2800" dirty="0" smtClean="0"/>
              <a:t>?</a:t>
            </a:r>
            <a:endParaRPr lang="zh-TW" altLang="en-US" sz="2800" dirty="0"/>
          </a:p>
        </p:txBody>
      </p:sp>
    </p:spTree>
    <p:extLst>
      <p:ext uri="{BB962C8B-B14F-4D97-AF65-F5344CB8AC3E}">
        <p14:creationId xmlns:p14="http://schemas.microsoft.com/office/powerpoint/2010/main" val="22448963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63</a:t>
            </a:fld>
            <a:endParaRPr lang="zh-TW" altLang="en-US"/>
          </a:p>
        </p:txBody>
      </p:sp>
      <p:sp>
        <p:nvSpPr>
          <p:cNvPr id="3" name="矩形 2"/>
          <p:cNvSpPr/>
          <p:nvPr/>
        </p:nvSpPr>
        <p:spPr>
          <a:xfrm>
            <a:off x="314324" y="279042"/>
            <a:ext cx="7905750" cy="1200329"/>
          </a:xfrm>
          <a:prstGeom prst="rect">
            <a:avLst/>
          </a:prstGeom>
        </p:spPr>
        <p:txBody>
          <a:bodyPr wrap="square">
            <a:spAutoFit/>
          </a:bodyPr>
          <a:lstStyle/>
          <a:p>
            <a:r>
              <a:rPr lang="zh-TW" altLang="en-US" sz="2400" dirty="0" smtClean="0"/>
              <a:t>深度學習</a:t>
            </a:r>
            <a:r>
              <a:rPr lang="en-US" altLang="zh-TW" sz="2400" dirty="0" smtClean="0"/>
              <a:t>500</a:t>
            </a:r>
            <a:r>
              <a:rPr lang="zh-TW" altLang="en-US" sz="2400" dirty="0" smtClean="0"/>
              <a:t>問</a:t>
            </a:r>
            <a:endParaRPr lang="en-US" altLang="zh-TW" sz="2400" dirty="0" smtClean="0"/>
          </a:p>
          <a:p>
            <a:r>
              <a:rPr lang="en-US" altLang="zh-TW" sz="2400" dirty="0" smtClean="0">
                <a:hlinkClick r:id="rId2"/>
              </a:rPr>
              <a:t>https://github.com/scutan90/DeepLearning-500-questions</a:t>
            </a:r>
            <a:endParaRPr lang="en-US" altLang="zh-TW" sz="2400" dirty="0" smtClean="0"/>
          </a:p>
          <a:p>
            <a:r>
              <a:rPr lang="zh-TW" altLang="en-US" sz="2400" dirty="0" smtClean="0"/>
              <a:t>第一十三章 優化演算法</a:t>
            </a:r>
            <a:endParaRPr lang="zh-TW" altLang="en-US" sz="2400" dirty="0"/>
          </a:p>
        </p:txBody>
      </p:sp>
      <p:sp>
        <p:nvSpPr>
          <p:cNvPr id="4" name="矩形 3"/>
          <p:cNvSpPr/>
          <p:nvPr/>
        </p:nvSpPr>
        <p:spPr>
          <a:xfrm>
            <a:off x="409574" y="1777484"/>
            <a:ext cx="5655715" cy="523220"/>
          </a:xfrm>
          <a:prstGeom prst="rect">
            <a:avLst/>
          </a:prstGeom>
        </p:spPr>
        <p:txBody>
          <a:bodyPr wrap="none">
            <a:spAutoFit/>
          </a:bodyPr>
          <a:lstStyle/>
          <a:p>
            <a:r>
              <a:rPr lang="en-US" altLang="zh-CN" sz="2800" dirty="0" smtClean="0"/>
              <a:t>13.8.1 </a:t>
            </a:r>
            <a:r>
              <a:rPr lang="zh-CN" altLang="en-US" sz="2800" dirty="0" smtClean="0"/>
              <a:t>為什麼要使用</a:t>
            </a:r>
            <a:r>
              <a:rPr lang="zh-CN" altLang="en-US" sz="2800" b="1" dirty="0" smtClean="0">
                <a:solidFill>
                  <a:srgbClr val="FF0000"/>
                </a:solidFill>
                <a:effectLst>
                  <a:outerShdw blurRad="38100" dist="38100" dir="2700000" algn="tl">
                    <a:srgbClr val="000000">
                      <a:alpha val="43137"/>
                    </a:srgbClr>
                  </a:outerShdw>
                </a:effectLst>
              </a:rPr>
              <a:t>梯度更新規則</a:t>
            </a:r>
            <a:r>
              <a:rPr lang="en-US" altLang="zh-CN" sz="2800" dirty="0" smtClean="0"/>
              <a:t>?</a:t>
            </a:r>
            <a:endParaRPr lang="zh-TW" altLang="en-US" sz="2800" dirty="0"/>
          </a:p>
        </p:txBody>
      </p:sp>
      <p:sp>
        <p:nvSpPr>
          <p:cNvPr id="5" name="矩形 4"/>
          <p:cNvSpPr/>
          <p:nvPr/>
        </p:nvSpPr>
        <p:spPr>
          <a:xfrm>
            <a:off x="398980" y="2803505"/>
            <a:ext cx="7667625" cy="3139321"/>
          </a:xfrm>
          <a:prstGeom prst="rect">
            <a:avLst/>
          </a:prstGeom>
        </p:spPr>
        <p:txBody>
          <a:bodyPr wrap="square">
            <a:spAutoFit/>
          </a:bodyPr>
          <a:lstStyle/>
          <a:p>
            <a:r>
              <a:rPr lang="zh-CN" altLang="en-US" dirty="0" smtClean="0"/>
              <a:t>目前深度學習的火熱，其最大的功臣之一就是反向傳播。</a:t>
            </a:r>
            <a:endParaRPr lang="en-US" altLang="zh-CN" dirty="0" smtClean="0"/>
          </a:p>
          <a:p>
            <a:r>
              <a:rPr lang="zh-CN" altLang="en-US" dirty="0" smtClean="0"/>
              <a:t>反向傳播，即根據損失評價函數計算的誤差，</a:t>
            </a:r>
            <a:r>
              <a:rPr lang="zh-CN" altLang="en-US" b="1" dirty="0" smtClean="0">
                <a:solidFill>
                  <a:srgbClr val="FF0000"/>
                </a:solidFill>
                <a:effectLst>
                  <a:outerShdw blurRad="38100" dist="38100" dir="2700000" algn="tl">
                    <a:srgbClr val="000000">
                      <a:alpha val="43137"/>
                    </a:srgbClr>
                  </a:outerShdw>
                </a:effectLst>
              </a:rPr>
              <a:t>計算得到梯度</a:t>
            </a:r>
            <a:r>
              <a:rPr lang="zh-CN" altLang="en-US" dirty="0" smtClean="0"/>
              <a:t>，通過</a:t>
            </a:r>
            <a:r>
              <a:rPr lang="zh-CN" altLang="en-US" b="1" dirty="0" smtClean="0">
                <a:solidFill>
                  <a:srgbClr val="FF0000"/>
                </a:solidFill>
                <a:effectLst>
                  <a:outerShdw blurRad="38100" dist="38100" dir="2700000" algn="tl">
                    <a:srgbClr val="000000">
                      <a:alpha val="43137"/>
                    </a:srgbClr>
                  </a:outerShdw>
                </a:effectLst>
              </a:rPr>
              <a:t>梯度反向傳播</a:t>
            </a:r>
            <a:r>
              <a:rPr lang="zh-CN" altLang="en-US" dirty="0" smtClean="0"/>
              <a:t>的方式，指導深度</a:t>
            </a:r>
            <a:r>
              <a:rPr lang="zh-CN" altLang="en-US" b="1" dirty="0" smtClean="0">
                <a:solidFill>
                  <a:srgbClr val="FF0000"/>
                </a:solidFill>
                <a:effectLst>
                  <a:outerShdw blurRad="38100" dist="38100" dir="2700000" algn="tl">
                    <a:srgbClr val="000000">
                      <a:alpha val="43137"/>
                    </a:srgbClr>
                  </a:outerShdw>
                </a:effectLst>
              </a:rPr>
              <a:t>網路權值的更新優化</a:t>
            </a:r>
            <a:r>
              <a:rPr lang="zh-CN" altLang="en-US" dirty="0" smtClean="0"/>
              <a:t>。</a:t>
            </a:r>
            <a:endParaRPr lang="en-US" altLang="zh-CN" dirty="0" smtClean="0"/>
          </a:p>
          <a:p>
            <a:endParaRPr lang="en-US" altLang="zh-CN" dirty="0" smtClean="0"/>
          </a:p>
          <a:p>
            <a:r>
              <a:rPr lang="zh-CN" altLang="en-US" dirty="0" smtClean="0"/>
              <a:t>這樣做的原因在於，深層網路由許多非線性層堆疊而來，每一層非線性層都可以視為是一個非線性函數，因此整個深度網路可以視為是一個複合的非線性多元函數</a:t>
            </a:r>
            <a:endParaRPr lang="en-US" altLang="zh-CN" dirty="0" smtClean="0"/>
          </a:p>
          <a:p>
            <a:r>
              <a:rPr lang="zh-CN" altLang="en-US" dirty="0" smtClean="0"/>
              <a:t>我</a:t>
            </a:r>
            <a:endParaRPr lang="en-US" altLang="zh-CN" dirty="0" smtClean="0"/>
          </a:p>
          <a:p>
            <a:r>
              <a:rPr lang="zh-CN" altLang="en-US" dirty="0" smtClean="0"/>
              <a:t>們最終的目的是希望這個多元函數可以很好的完成輸入到輸出之間的映射，假設不同的輸入，輸出的最優解是</a:t>
            </a:r>
            <a:r>
              <a:rPr lang="en-US" altLang="zh-CN" dirty="0" smtClean="0"/>
              <a:t>g(x) </a:t>
            </a:r>
            <a:r>
              <a:rPr lang="zh-CN" altLang="en-US" dirty="0" smtClean="0"/>
              <a:t>，那麼，優化深度網路就是為了尋找到合適的權值，滿足 </a:t>
            </a:r>
            <a:r>
              <a:rPr lang="en-US" altLang="zh-CN" dirty="0" smtClean="0"/>
              <a:t>Loss=L(g(x),F(x))</a:t>
            </a:r>
            <a:r>
              <a:rPr lang="zh-CN" altLang="en-US" dirty="0" smtClean="0"/>
              <a:t>取得極小值點</a:t>
            </a:r>
            <a:endParaRPr lang="zh-TW" altLang="en-US" dirty="0"/>
          </a:p>
        </p:txBody>
      </p:sp>
    </p:spTree>
    <p:extLst>
      <p:ext uri="{BB962C8B-B14F-4D97-AF65-F5344CB8AC3E}">
        <p14:creationId xmlns:p14="http://schemas.microsoft.com/office/powerpoint/2010/main" val="7299845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64</a:t>
            </a:fld>
            <a:endParaRPr lang="zh-TW" altLang="en-US"/>
          </a:p>
        </p:txBody>
      </p:sp>
      <p:pic>
        <p:nvPicPr>
          <p:cNvPr id="3" name="圖片 2"/>
          <p:cNvPicPr>
            <a:picLocks noChangeAspect="1"/>
          </p:cNvPicPr>
          <p:nvPr/>
        </p:nvPicPr>
        <p:blipFill>
          <a:blip r:embed="rId2"/>
          <a:stretch>
            <a:fillRect/>
          </a:stretch>
        </p:blipFill>
        <p:spPr>
          <a:xfrm>
            <a:off x="823912" y="933450"/>
            <a:ext cx="7189291" cy="4743450"/>
          </a:xfrm>
          <a:prstGeom prst="rect">
            <a:avLst/>
          </a:prstGeom>
        </p:spPr>
      </p:pic>
    </p:spTree>
    <p:extLst>
      <p:ext uri="{BB962C8B-B14F-4D97-AF65-F5344CB8AC3E}">
        <p14:creationId xmlns:p14="http://schemas.microsoft.com/office/powerpoint/2010/main" val="40576287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972064" y="1279776"/>
            <a:ext cx="7142206" cy="5251984"/>
          </a:xfrm>
          <a:prstGeom prst="rect">
            <a:avLst/>
          </a:prstGeom>
        </p:spPr>
      </p:pic>
      <p:sp>
        <p:nvSpPr>
          <p:cNvPr id="3" name="矩形 2"/>
          <p:cNvSpPr/>
          <p:nvPr/>
        </p:nvSpPr>
        <p:spPr>
          <a:xfrm>
            <a:off x="473675" y="133570"/>
            <a:ext cx="8110152" cy="923330"/>
          </a:xfrm>
          <a:prstGeom prst="rect">
            <a:avLst/>
          </a:prstGeom>
        </p:spPr>
        <p:txBody>
          <a:bodyPr wrap="square">
            <a:spAutoFit/>
          </a:bodyPr>
          <a:lstStyle/>
          <a:p>
            <a:r>
              <a:rPr lang="zh-TW" altLang="en-US" dirty="0" smtClean="0"/>
              <a:t>資料來源</a:t>
            </a:r>
            <a:r>
              <a:rPr lang="en-US" altLang="zh-TW" dirty="0" smtClean="0"/>
              <a:t>:</a:t>
            </a:r>
          </a:p>
          <a:p>
            <a:r>
              <a:rPr lang="en-US" altLang="zh-TW" dirty="0" smtClean="0"/>
              <a:t>http://speech.ee.ntu.edu.tw/~tlkagk/courses/ML_2016/Lecture/Gradient%20Descent%20(v2).pdf</a:t>
            </a:r>
            <a:endParaRPr lang="zh-TW" altLang="en-US" dirty="0"/>
          </a:p>
        </p:txBody>
      </p:sp>
      <p:sp>
        <p:nvSpPr>
          <p:cNvPr id="4" name="投影片編號版面配置區 3"/>
          <p:cNvSpPr>
            <a:spLocks noGrp="1"/>
          </p:cNvSpPr>
          <p:nvPr>
            <p:ph type="sldNum" sz="quarter" idx="12"/>
          </p:nvPr>
        </p:nvSpPr>
        <p:spPr/>
        <p:txBody>
          <a:bodyPr/>
          <a:lstStyle/>
          <a:p>
            <a:fld id="{EBA660C4-8EC1-4890-874E-5CA0D19E2E89}" type="slidenum">
              <a:rPr lang="zh-TW" altLang="en-US" smtClean="0"/>
              <a:t>65</a:t>
            </a:fld>
            <a:endParaRPr lang="zh-TW" altLang="en-US"/>
          </a:p>
        </p:txBody>
      </p:sp>
    </p:spTree>
    <p:extLst>
      <p:ext uri="{BB962C8B-B14F-4D97-AF65-F5344CB8AC3E}">
        <p14:creationId xmlns:p14="http://schemas.microsoft.com/office/powerpoint/2010/main" val="17729651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66</a:t>
            </a:fld>
            <a:endParaRPr lang="zh-TW" altLang="en-US"/>
          </a:p>
        </p:txBody>
      </p:sp>
      <p:pic>
        <p:nvPicPr>
          <p:cNvPr id="3" name="圖片 2"/>
          <p:cNvPicPr>
            <a:picLocks noChangeAspect="1"/>
          </p:cNvPicPr>
          <p:nvPr/>
        </p:nvPicPr>
        <p:blipFill>
          <a:blip r:embed="rId2"/>
          <a:stretch>
            <a:fillRect/>
          </a:stretch>
        </p:blipFill>
        <p:spPr>
          <a:xfrm>
            <a:off x="904184" y="733194"/>
            <a:ext cx="7145131" cy="5334462"/>
          </a:xfrm>
          <a:prstGeom prst="rect">
            <a:avLst/>
          </a:prstGeom>
        </p:spPr>
      </p:pic>
    </p:spTree>
    <p:extLst>
      <p:ext uri="{BB962C8B-B14F-4D97-AF65-F5344CB8AC3E}">
        <p14:creationId xmlns:p14="http://schemas.microsoft.com/office/powerpoint/2010/main" val="38644287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036909"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180035" y="1027907"/>
            <a:ext cx="7584127" cy="4093428"/>
          </a:xfrm>
          <a:prstGeom prst="rect">
            <a:avLst/>
          </a:prstGeom>
        </p:spPr>
        <p:txBody>
          <a:bodyPr wrap="none">
            <a:spAutoFit/>
          </a:bodyPr>
          <a:lstStyle/>
          <a:p>
            <a:r>
              <a:rPr lang="zh-TW" altLang="en-US" sz="4400" b="1" dirty="0" smtClean="0">
                <a:solidFill>
                  <a:schemeClr val="bg1"/>
                </a:solidFill>
                <a:effectLst>
                  <a:outerShdw blurRad="38100" dist="38100" dir="2700000" algn="tl">
                    <a:srgbClr val="000000">
                      <a:alpha val="43137"/>
                    </a:srgbClr>
                  </a:outerShdw>
                </a:effectLst>
              </a:rPr>
              <a:t>優化器演算法</a:t>
            </a:r>
            <a:r>
              <a:rPr lang="en-US" altLang="zh-TW" sz="4400" b="1" dirty="0">
                <a:solidFill>
                  <a:schemeClr val="bg1"/>
                </a:solidFill>
                <a:effectLst>
                  <a:outerShdw blurRad="38100" dist="38100" dir="2700000" algn="tl">
                    <a:srgbClr val="000000">
                      <a:alpha val="43137"/>
                    </a:srgbClr>
                  </a:outerShdw>
                </a:effectLst>
              </a:rPr>
              <a:t> </a:t>
            </a:r>
            <a:r>
              <a:rPr lang="en-US" altLang="zh-TW" sz="4400" b="1" dirty="0" err="1" smtClean="0">
                <a:solidFill>
                  <a:schemeClr val="bg1"/>
                </a:solidFill>
                <a:effectLst>
                  <a:outerShdw blurRad="38100" dist="38100" dir="2700000" algn="tl">
                    <a:srgbClr val="000000">
                      <a:alpha val="43137"/>
                    </a:srgbClr>
                  </a:outerShdw>
                </a:effectLst>
              </a:rPr>
              <a:t>Optimizer</a:t>
            </a:r>
            <a:r>
              <a:rPr lang="en-US" altLang="zh-TW" sz="4400" b="1" dirty="0" err="1" smtClean="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の</a:t>
            </a:r>
            <a:endParaRPr lang="en-US" altLang="zh-TW" sz="4400" b="1" dirty="0" smtClean="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en-US" altLang="zh-TW" sz="7200" b="1" dirty="0" smtClean="0">
                <a:solidFill>
                  <a:schemeClr val="bg1"/>
                </a:solidFill>
                <a:effectLst>
                  <a:outerShdw blurRad="38100" dist="38100" dir="2700000" algn="tl">
                    <a:srgbClr val="000000">
                      <a:alpha val="43137"/>
                    </a:srgbClr>
                  </a:outerShdw>
                </a:effectLst>
              </a:rPr>
              <a:t>Gradient Descent  </a:t>
            </a:r>
          </a:p>
          <a:p>
            <a:r>
              <a:rPr lang="zh-TW" altLang="en-US" sz="7200" b="1" dirty="0" smtClean="0">
                <a:solidFill>
                  <a:schemeClr val="bg1"/>
                </a:solidFill>
                <a:effectLst>
                  <a:outerShdw blurRad="38100" dist="38100" dir="2700000" algn="tl">
                    <a:srgbClr val="000000">
                      <a:alpha val="43137"/>
                    </a:srgbClr>
                  </a:outerShdw>
                </a:effectLst>
              </a:rPr>
              <a:t>梯度下降法</a:t>
            </a:r>
            <a:endParaRPr lang="en-US" altLang="zh-TW" sz="7200" b="1" dirty="0" smtClean="0">
              <a:solidFill>
                <a:schemeClr val="bg1"/>
              </a:solidFill>
              <a:effectLst>
                <a:outerShdw blurRad="38100" dist="38100" dir="2700000" algn="tl">
                  <a:srgbClr val="000000">
                    <a:alpha val="43137"/>
                  </a:srgbClr>
                </a:outerShdw>
              </a:effectLst>
            </a:endParaRPr>
          </a:p>
          <a:p>
            <a:r>
              <a:rPr lang="zh-TW" altLang="en-US" sz="7200" b="1" dirty="0" smtClean="0">
                <a:solidFill>
                  <a:schemeClr val="bg1"/>
                </a:solidFill>
                <a:effectLst>
                  <a:outerShdw blurRad="38100" dist="38100" dir="2700000" algn="tl">
                    <a:srgbClr val="000000">
                      <a:alpha val="43137"/>
                    </a:srgbClr>
                  </a:outerShdw>
                </a:effectLst>
              </a:rPr>
              <a:t>函數的梯度下降法</a:t>
            </a:r>
            <a:endParaRPr lang="en-US" altLang="zh-TW" sz="7200" b="1" dirty="0" smtClean="0">
              <a:solidFill>
                <a:schemeClr val="bg1"/>
              </a:solidFill>
              <a:effectLst>
                <a:outerShdw blurRad="38100" dist="38100" dir="2700000" algn="tl">
                  <a:srgbClr val="000000">
                    <a:alpha val="43137"/>
                  </a:srgbClr>
                </a:outerShdw>
              </a:effectLst>
            </a:endParaRP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67</a:t>
            </a:fld>
            <a:endParaRPr lang="zh-TW" altLang="en-US"/>
          </a:p>
        </p:txBody>
      </p:sp>
    </p:spTree>
    <p:extLst>
      <p:ext uri="{BB962C8B-B14F-4D97-AF65-F5344CB8AC3E}">
        <p14:creationId xmlns:p14="http://schemas.microsoft.com/office/powerpoint/2010/main" val="38333895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68</a:t>
            </a:fld>
            <a:endParaRPr lang="zh-TW" altLang="en-US"/>
          </a:p>
        </p:txBody>
      </p:sp>
      <p:pic>
        <p:nvPicPr>
          <p:cNvPr id="4" name="圖片 3"/>
          <p:cNvPicPr>
            <a:picLocks noChangeAspect="1"/>
          </p:cNvPicPr>
          <p:nvPr/>
        </p:nvPicPr>
        <p:blipFill>
          <a:blip r:embed="rId2"/>
          <a:stretch>
            <a:fillRect/>
          </a:stretch>
        </p:blipFill>
        <p:spPr>
          <a:xfrm>
            <a:off x="1495424" y="2259891"/>
            <a:ext cx="5107764" cy="3733093"/>
          </a:xfrm>
          <a:prstGeom prst="rect">
            <a:avLst/>
          </a:prstGeom>
        </p:spPr>
      </p:pic>
      <mc:AlternateContent xmlns:mc="http://schemas.openxmlformats.org/markup-compatibility/2006" xmlns:a14="http://schemas.microsoft.com/office/drawing/2010/main">
        <mc:Choice Requires="a14">
          <p:sp>
            <p:nvSpPr>
              <p:cNvPr id="5" name="矩形 4"/>
              <p:cNvSpPr/>
              <p:nvPr/>
            </p:nvSpPr>
            <p:spPr>
              <a:xfrm>
                <a:off x="161924" y="348591"/>
                <a:ext cx="8553752" cy="954107"/>
              </a:xfrm>
              <a:prstGeom prst="rect">
                <a:avLst/>
              </a:prstGeom>
            </p:spPr>
            <p:txBody>
              <a:bodyPr wrap="none">
                <a:spAutoFit/>
              </a:bodyPr>
              <a:lstStyle/>
              <a:p>
                <a14:m>
                  <m:oMath xmlns:m="http://schemas.openxmlformats.org/officeDocument/2006/math">
                    <m:r>
                      <a:rPr lang="zh-TW" altLang="en-US" sz="2800" i="1">
                        <a:latin typeface="Cambria Math" panose="02040503050406030204" pitchFamily="18" charset="0"/>
                      </a:rPr>
                      <m:t>從</m:t>
                    </m:r>
                    <m:r>
                      <a:rPr lang="zh-TW" altLang="en-US" sz="2800" i="1" smtClean="0">
                        <a:latin typeface="Cambria Math" panose="02040503050406030204" pitchFamily="18" charset="0"/>
                      </a:rPr>
                      <m:t>初始點</m:t>
                    </m:r>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0</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e>
                    </m:d>
                    <m:r>
                      <a:rPr lang="en-US" altLang="zh-TW" sz="2800" b="0" i="1" smtClean="0">
                        <a:latin typeface="Cambria Math" panose="02040503050406030204" pitchFamily="18" charset="0"/>
                      </a:rPr>
                      <m:t>=</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−3,4 </m:t>
                        </m:r>
                      </m:e>
                    </m:d>
                  </m:oMath>
                </a14:m>
                <a:r>
                  <a:rPr lang="zh-TW" altLang="en-US" sz="2800" dirty="0" smtClean="0"/>
                  <a:t>開始</a:t>
                </a:r>
                <a:r>
                  <a:rPr lang="en-US" altLang="zh-TW" sz="2800" dirty="0" smtClean="0"/>
                  <a:t>,</a:t>
                </a:r>
                <a:r>
                  <a:rPr lang="zh-TW" altLang="en-US" sz="2800" dirty="0" smtClean="0"/>
                  <a:t>使用</a:t>
                </a:r>
                <a:r>
                  <a:rPr lang="en-US" altLang="zh-TW" sz="2800" dirty="0" smtClean="0"/>
                  <a:t>Gradient Descent  </a:t>
                </a:r>
              </a:p>
              <a:p>
                <a:r>
                  <a:rPr lang="zh-TW" altLang="en-US" sz="2800" dirty="0" smtClean="0"/>
                  <a:t>梯度下降法</a:t>
                </a:r>
                <a:r>
                  <a:rPr lang="en-US" altLang="zh-TW" sz="2800" dirty="0" smtClean="0"/>
                  <a:t>,</a:t>
                </a:r>
                <a:r>
                  <a:rPr lang="zh-TW" altLang="en-US" sz="2800" dirty="0" smtClean="0"/>
                  <a:t>看看如何走向最小值</a:t>
                </a:r>
                <a:r>
                  <a:rPr lang="en-US" altLang="zh-TW" sz="2800" dirty="0" smtClean="0"/>
                  <a:t>??</a:t>
                </a:r>
                <a:endParaRPr lang="zh-TW"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61924" y="348591"/>
                <a:ext cx="8553752" cy="954107"/>
              </a:xfrm>
              <a:prstGeom prst="rect">
                <a:avLst/>
              </a:prstGeom>
              <a:blipFill rotWithShape="0">
                <a:blip r:embed="rId3"/>
                <a:stretch>
                  <a:fillRect l="-1497" t="-7006" r="-428" b="-17197"/>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3" name="文字方塊 2"/>
              <p:cNvSpPr txBox="1"/>
              <p:nvPr/>
            </p:nvSpPr>
            <p:spPr>
              <a:xfrm>
                <a:off x="2238376" y="1666065"/>
                <a:ext cx="4219574" cy="5648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𝑓</m:t>
                      </m:r>
                      <m:d>
                        <m:dPr>
                          <m:ctrlPr>
                            <a:rPr lang="en-US" altLang="zh-TW" sz="3600" b="0" i="1" smtClean="0">
                              <a:latin typeface="Cambria Math" panose="02040503050406030204" pitchFamily="18" charset="0"/>
                            </a:rPr>
                          </m:ctrlPr>
                        </m:dPr>
                        <m:e>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Sub>
                          <m:r>
                            <a:rPr lang="en-US" altLang="zh-TW" sz="3600" b="0" i="1" smtClean="0">
                              <a:latin typeface="Cambria Math" panose="02040503050406030204" pitchFamily="18" charset="0"/>
                            </a:rPr>
                            <m:t>,</m:t>
                          </m:r>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Sub>
                        </m:e>
                      </m:d>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up>
                          <m:r>
                            <a:rPr lang="en-US" altLang="zh-TW" sz="3600" b="0" i="1" smtClean="0">
                              <a:latin typeface="Cambria Math" panose="02040503050406030204" pitchFamily="18" charset="0"/>
                            </a:rPr>
                            <m:t>2</m:t>
                          </m:r>
                        </m:sup>
                      </m:sSubSup>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up>
                          <m:r>
                            <a:rPr lang="en-US" altLang="zh-TW" sz="3600" b="0" i="1" smtClean="0">
                              <a:latin typeface="Cambria Math" panose="02040503050406030204" pitchFamily="18" charset="0"/>
                            </a:rPr>
                            <m:t>2</m:t>
                          </m:r>
                        </m:sup>
                      </m:sSubSup>
                    </m:oMath>
                  </m:oMathPara>
                </a14:m>
                <a:endParaRPr lang="zh-TW" altLang="en-US" sz="36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2238376" y="1666065"/>
                <a:ext cx="4219574" cy="564898"/>
              </a:xfrm>
              <a:prstGeom prst="rect">
                <a:avLst/>
              </a:prstGeom>
              <a:blipFill rotWithShape="0">
                <a:blip r:embed="rId4"/>
                <a:stretch>
                  <a:fillRect/>
                </a:stretch>
              </a:blipFill>
            </p:spPr>
            <p:txBody>
              <a:bodyPr/>
              <a:lstStyle/>
              <a:p>
                <a:r>
                  <a:rPr lang="zh-TW" altLang="en-US">
                    <a:noFill/>
                  </a:rPr>
                  <a:t> </a:t>
                </a:r>
              </a:p>
            </p:txBody>
          </p:sp>
        </mc:Fallback>
      </mc:AlternateContent>
      <p:sp>
        <p:nvSpPr>
          <p:cNvPr id="6" name="矩形 5"/>
          <p:cNvSpPr/>
          <p:nvPr/>
        </p:nvSpPr>
        <p:spPr>
          <a:xfrm>
            <a:off x="523874" y="6076904"/>
            <a:ext cx="7305675" cy="646331"/>
          </a:xfrm>
          <a:prstGeom prst="rect">
            <a:avLst/>
          </a:prstGeom>
        </p:spPr>
        <p:txBody>
          <a:bodyPr wrap="square">
            <a:spAutoFit/>
          </a:bodyPr>
          <a:lstStyle/>
          <a:p>
            <a:r>
              <a:rPr lang="en-US" altLang="zh-TW" dirty="0" smtClean="0"/>
              <a:t>https://github.com/MyDearGreatTeacher/AI4high/blob/master/NN_gradient_descent.ipynb</a:t>
            </a:r>
            <a:endParaRPr lang="zh-TW" altLang="en-US" dirty="0"/>
          </a:p>
        </p:txBody>
      </p:sp>
    </p:spTree>
    <p:extLst>
      <p:ext uri="{BB962C8B-B14F-4D97-AF65-F5344CB8AC3E}">
        <p14:creationId xmlns:p14="http://schemas.microsoft.com/office/powerpoint/2010/main" val="9194848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69</a:t>
            </a:fld>
            <a:endParaRPr lang="zh-TW" altLang="en-US"/>
          </a:p>
        </p:txBody>
      </p:sp>
      <p:sp>
        <p:nvSpPr>
          <p:cNvPr id="3" name="矩形 2"/>
          <p:cNvSpPr/>
          <p:nvPr/>
        </p:nvSpPr>
        <p:spPr>
          <a:xfrm>
            <a:off x="3976687" y="2144784"/>
            <a:ext cx="4962525" cy="4524315"/>
          </a:xfrm>
          <a:prstGeom prst="rect">
            <a:avLst/>
          </a:prstGeom>
        </p:spPr>
        <p:txBody>
          <a:bodyPr wrap="square">
            <a:spAutoFit/>
          </a:bodyPr>
          <a:lstStyle/>
          <a:p>
            <a:r>
              <a:rPr lang="en-US" altLang="zh-TW" dirty="0" err="1" smtClean="0"/>
              <a:t>init_x</a:t>
            </a:r>
            <a:r>
              <a:rPr lang="en-US" altLang="zh-TW" dirty="0" smtClean="0"/>
              <a:t> = </a:t>
            </a:r>
            <a:r>
              <a:rPr lang="en-US" altLang="zh-TW" dirty="0" err="1" smtClean="0"/>
              <a:t>np.array</a:t>
            </a:r>
            <a:r>
              <a:rPr lang="en-US" altLang="zh-TW" dirty="0" smtClean="0"/>
              <a:t>([-3.0, 4.0])    </a:t>
            </a:r>
          </a:p>
          <a:p>
            <a:endParaRPr lang="en-US" altLang="zh-TW" dirty="0" smtClean="0"/>
          </a:p>
          <a:p>
            <a:r>
              <a:rPr lang="en-US" altLang="zh-TW" dirty="0" err="1" smtClean="0"/>
              <a:t>lr</a:t>
            </a:r>
            <a:r>
              <a:rPr lang="en-US" altLang="zh-TW" dirty="0" smtClean="0"/>
              <a:t> = 0.1</a:t>
            </a:r>
          </a:p>
          <a:p>
            <a:r>
              <a:rPr lang="en-US" altLang="zh-TW" dirty="0" err="1" smtClean="0"/>
              <a:t>step_num</a:t>
            </a:r>
            <a:r>
              <a:rPr lang="en-US" altLang="zh-TW" dirty="0" smtClean="0"/>
              <a:t> = 20</a:t>
            </a:r>
          </a:p>
          <a:p>
            <a:r>
              <a:rPr lang="en-US" altLang="zh-TW" dirty="0" smtClean="0"/>
              <a:t>x, </a:t>
            </a:r>
            <a:r>
              <a:rPr lang="en-US" altLang="zh-TW" dirty="0" err="1" smtClean="0"/>
              <a:t>x_history</a:t>
            </a:r>
            <a:r>
              <a:rPr lang="en-US" altLang="zh-TW" dirty="0" smtClean="0"/>
              <a:t> = </a:t>
            </a:r>
            <a:r>
              <a:rPr lang="en-US" altLang="zh-TW" b="1" dirty="0" err="1" smtClean="0">
                <a:solidFill>
                  <a:srgbClr val="FF0000"/>
                </a:solidFill>
                <a:effectLst>
                  <a:outerShdw blurRad="38100" dist="38100" dir="2700000" algn="tl">
                    <a:srgbClr val="000000">
                      <a:alpha val="43137"/>
                    </a:srgbClr>
                  </a:outerShdw>
                </a:effectLst>
              </a:rPr>
              <a:t>gradient_descent</a:t>
            </a:r>
            <a:endParaRPr lang="en-US" altLang="zh-TW" b="1" dirty="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(function_2, </a:t>
            </a:r>
            <a:r>
              <a:rPr lang="en-US" altLang="zh-TW" b="1" dirty="0" err="1" smtClean="0">
                <a:solidFill>
                  <a:srgbClr val="FF0000"/>
                </a:solidFill>
                <a:effectLst>
                  <a:outerShdw blurRad="38100" dist="38100" dir="2700000" algn="tl">
                    <a:srgbClr val="000000">
                      <a:alpha val="43137"/>
                    </a:srgbClr>
                  </a:outerShdw>
                </a:effectLst>
              </a:rPr>
              <a:t>init_x</a:t>
            </a:r>
            <a:r>
              <a:rPr lang="en-US" altLang="zh-TW" b="1" dirty="0" smtClean="0">
                <a:solidFill>
                  <a:srgbClr val="FF0000"/>
                </a:solidFill>
                <a:effectLst>
                  <a:outerShdw blurRad="38100" dist="38100" dir="2700000" algn="tl">
                    <a:srgbClr val="000000">
                      <a:alpha val="43137"/>
                    </a:srgbClr>
                  </a:outerShdw>
                </a:effectLst>
              </a:rPr>
              <a:t>, </a:t>
            </a:r>
            <a:r>
              <a:rPr lang="en-US" altLang="zh-TW" b="1" dirty="0" err="1" smtClean="0">
                <a:solidFill>
                  <a:srgbClr val="FF0000"/>
                </a:solidFill>
                <a:effectLst>
                  <a:outerShdw blurRad="38100" dist="38100" dir="2700000" algn="tl">
                    <a:srgbClr val="000000">
                      <a:alpha val="43137"/>
                    </a:srgbClr>
                  </a:outerShdw>
                </a:effectLst>
              </a:rPr>
              <a:t>lr</a:t>
            </a:r>
            <a:r>
              <a:rPr lang="en-US" altLang="zh-TW" b="1" dirty="0" smtClean="0">
                <a:solidFill>
                  <a:srgbClr val="FF0000"/>
                </a:solidFill>
                <a:effectLst>
                  <a:outerShdw blurRad="38100" dist="38100" dir="2700000" algn="tl">
                    <a:srgbClr val="000000">
                      <a:alpha val="43137"/>
                    </a:srgbClr>
                  </a:outerShdw>
                </a:effectLst>
              </a:rPr>
              <a:t>=</a:t>
            </a:r>
            <a:r>
              <a:rPr lang="en-US" altLang="zh-TW" b="1" dirty="0" err="1" smtClean="0">
                <a:solidFill>
                  <a:srgbClr val="FF0000"/>
                </a:solidFill>
                <a:effectLst>
                  <a:outerShdw blurRad="38100" dist="38100" dir="2700000" algn="tl">
                    <a:srgbClr val="000000">
                      <a:alpha val="43137"/>
                    </a:srgbClr>
                  </a:outerShdw>
                </a:effectLst>
              </a:rPr>
              <a:t>lr</a:t>
            </a:r>
            <a:r>
              <a:rPr lang="en-US" altLang="zh-TW" b="1" dirty="0" smtClean="0">
                <a:solidFill>
                  <a:srgbClr val="FF0000"/>
                </a:solidFill>
                <a:effectLst>
                  <a:outerShdw blurRad="38100" dist="38100" dir="2700000" algn="tl">
                    <a:srgbClr val="000000">
                      <a:alpha val="43137"/>
                    </a:srgbClr>
                  </a:outerShdw>
                </a:effectLst>
              </a:rPr>
              <a:t>, </a:t>
            </a:r>
            <a:r>
              <a:rPr lang="en-US" altLang="zh-TW" b="1" dirty="0" err="1" smtClean="0">
                <a:solidFill>
                  <a:srgbClr val="FF0000"/>
                </a:solidFill>
                <a:effectLst>
                  <a:outerShdw blurRad="38100" dist="38100" dir="2700000" algn="tl">
                    <a:srgbClr val="000000">
                      <a:alpha val="43137"/>
                    </a:srgbClr>
                  </a:outerShdw>
                </a:effectLst>
              </a:rPr>
              <a:t>step_num</a:t>
            </a:r>
            <a:r>
              <a:rPr lang="en-US" altLang="zh-TW" b="1" dirty="0" smtClean="0">
                <a:solidFill>
                  <a:srgbClr val="FF0000"/>
                </a:solidFill>
                <a:effectLst>
                  <a:outerShdw blurRad="38100" dist="38100" dir="2700000" algn="tl">
                    <a:srgbClr val="000000">
                      <a:alpha val="43137"/>
                    </a:srgbClr>
                  </a:outerShdw>
                </a:effectLst>
              </a:rPr>
              <a:t>=</a:t>
            </a:r>
            <a:r>
              <a:rPr lang="en-US" altLang="zh-TW" b="1" dirty="0" err="1" smtClean="0">
                <a:solidFill>
                  <a:srgbClr val="FF0000"/>
                </a:solidFill>
                <a:effectLst>
                  <a:outerShdw blurRad="38100" dist="38100" dir="2700000" algn="tl">
                    <a:srgbClr val="000000">
                      <a:alpha val="43137"/>
                    </a:srgbClr>
                  </a:outerShdw>
                </a:effectLst>
              </a:rPr>
              <a:t>step_num</a:t>
            </a:r>
            <a:r>
              <a:rPr lang="en-US" altLang="zh-TW" b="1" dirty="0" smtClean="0">
                <a:solidFill>
                  <a:srgbClr val="FF0000"/>
                </a:solidFill>
                <a:effectLst>
                  <a:outerShdw blurRad="38100" dist="38100" dir="2700000" algn="tl">
                    <a:srgbClr val="000000">
                      <a:alpha val="43137"/>
                    </a:srgbClr>
                  </a:outerShdw>
                </a:effectLst>
              </a:rPr>
              <a:t>)</a:t>
            </a:r>
          </a:p>
          <a:p>
            <a:endParaRPr lang="en-US" altLang="zh-TW" dirty="0" smtClean="0"/>
          </a:p>
          <a:p>
            <a:r>
              <a:rPr lang="en-US" altLang="zh-TW" dirty="0" err="1" smtClean="0"/>
              <a:t>plt.plot</a:t>
            </a:r>
            <a:r>
              <a:rPr lang="en-US" altLang="zh-TW" dirty="0" smtClean="0"/>
              <a:t>( [-5, 5], [0,0], '--b')</a:t>
            </a:r>
          </a:p>
          <a:p>
            <a:r>
              <a:rPr lang="en-US" altLang="zh-TW" dirty="0" err="1" smtClean="0"/>
              <a:t>plt.plot</a:t>
            </a:r>
            <a:r>
              <a:rPr lang="en-US" altLang="zh-TW" dirty="0" smtClean="0"/>
              <a:t>( [0,0], [-5, 5], '--b')</a:t>
            </a:r>
          </a:p>
          <a:p>
            <a:r>
              <a:rPr lang="en-US" altLang="zh-TW" dirty="0" err="1" smtClean="0"/>
              <a:t>plt.plot</a:t>
            </a:r>
            <a:r>
              <a:rPr lang="en-US" altLang="zh-TW" dirty="0" smtClean="0"/>
              <a:t>(</a:t>
            </a:r>
            <a:r>
              <a:rPr lang="en-US" altLang="zh-TW" dirty="0" err="1" smtClean="0"/>
              <a:t>x_history</a:t>
            </a:r>
            <a:r>
              <a:rPr lang="en-US" altLang="zh-TW" dirty="0" smtClean="0"/>
              <a:t>[:,0], </a:t>
            </a:r>
            <a:r>
              <a:rPr lang="en-US" altLang="zh-TW" dirty="0" err="1" smtClean="0"/>
              <a:t>x_history</a:t>
            </a:r>
            <a:r>
              <a:rPr lang="en-US" altLang="zh-TW" dirty="0" smtClean="0"/>
              <a:t>[:,1], 'o')</a:t>
            </a:r>
          </a:p>
          <a:p>
            <a:endParaRPr lang="en-US" altLang="zh-TW" dirty="0" smtClean="0"/>
          </a:p>
          <a:p>
            <a:r>
              <a:rPr lang="en-US" altLang="zh-TW" dirty="0" err="1" smtClean="0"/>
              <a:t>plt.xlim</a:t>
            </a:r>
            <a:r>
              <a:rPr lang="en-US" altLang="zh-TW" dirty="0" smtClean="0"/>
              <a:t>(-3.5, 3.5)</a:t>
            </a:r>
          </a:p>
          <a:p>
            <a:r>
              <a:rPr lang="en-US" altLang="zh-TW" dirty="0" err="1" smtClean="0"/>
              <a:t>plt.ylim</a:t>
            </a:r>
            <a:r>
              <a:rPr lang="en-US" altLang="zh-TW" dirty="0" smtClean="0"/>
              <a:t>(-4.5, 4.5)</a:t>
            </a:r>
          </a:p>
          <a:p>
            <a:r>
              <a:rPr lang="en-US" altLang="zh-TW" dirty="0" err="1" smtClean="0"/>
              <a:t>plt.xlabel</a:t>
            </a:r>
            <a:r>
              <a:rPr lang="en-US" altLang="zh-TW" dirty="0" smtClean="0"/>
              <a:t>("X0")</a:t>
            </a:r>
          </a:p>
          <a:p>
            <a:r>
              <a:rPr lang="en-US" altLang="zh-TW" dirty="0" err="1" smtClean="0"/>
              <a:t>plt.ylabel</a:t>
            </a:r>
            <a:r>
              <a:rPr lang="en-US" altLang="zh-TW" dirty="0" smtClean="0"/>
              <a:t>("X1")</a:t>
            </a:r>
          </a:p>
          <a:p>
            <a:r>
              <a:rPr lang="en-US" altLang="zh-TW" dirty="0" err="1" smtClean="0"/>
              <a:t>plt.show</a:t>
            </a:r>
            <a:r>
              <a:rPr lang="en-US" altLang="zh-TW" dirty="0" smtClean="0"/>
              <a:t>()</a:t>
            </a:r>
            <a:endParaRPr lang="zh-TW" altLang="en-US" dirty="0"/>
          </a:p>
        </p:txBody>
      </p:sp>
      <p:sp>
        <p:nvSpPr>
          <p:cNvPr id="4" name="矩形 3"/>
          <p:cNvSpPr/>
          <p:nvPr/>
        </p:nvSpPr>
        <p:spPr>
          <a:xfrm>
            <a:off x="104775" y="2020290"/>
            <a:ext cx="4572000" cy="4247317"/>
          </a:xfrm>
          <a:prstGeom prst="rect">
            <a:avLst/>
          </a:prstGeom>
        </p:spPr>
        <p:txBody>
          <a:bodyPr>
            <a:spAutoFit/>
          </a:bodyPr>
          <a:lstStyle/>
          <a:p>
            <a:r>
              <a:rPr lang="en-US" altLang="zh-TW" dirty="0" smtClean="0"/>
              <a:t># coding: utf-8</a:t>
            </a:r>
          </a:p>
          <a:p>
            <a:r>
              <a:rPr lang="en-US" altLang="zh-TW" dirty="0" smtClean="0"/>
              <a:t>import </a:t>
            </a:r>
            <a:r>
              <a:rPr lang="en-US" altLang="zh-TW" dirty="0" err="1" smtClean="0"/>
              <a:t>numpy</a:t>
            </a:r>
            <a:r>
              <a:rPr lang="en-US" altLang="zh-TW" dirty="0" smtClean="0"/>
              <a:t> as np</a:t>
            </a:r>
          </a:p>
          <a:p>
            <a:r>
              <a:rPr lang="en-US" altLang="zh-TW" dirty="0" smtClean="0"/>
              <a:t>import </a:t>
            </a:r>
            <a:r>
              <a:rPr lang="en-US" altLang="zh-TW" dirty="0" err="1" smtClean="0"/>
              <a:t>matplotlib.pylab</a:t>
            </a:r>
            <a:r>
              <a:rPr lang="en-US" altLang="zh-TW" dirty="0" smtClean="0"/>
              <a:t> as </a:t>
            </a:r>
            <a:r>
              <a:rPr lang="en-US" altLang="zh-TW" dirty="0" err="1" smtClean="0"/>
              <a:t>plt</a:t>
            </a:r>
            <a:endParaRPr lang="en-US" altLang="zh-TW" dirty="0" smtClean="0"/>
          </a:p>
          <a:p>
            <a:endParaRPr lang="en-US" altLang="zh-TW" dirty="0" smtClean="0"/>
          </a:p>
          <a:p>
            <a:r>
              <a:rPr lang="en-US" altLang="zh-TW" dirty="0" err="1" smtClean="0"/>
              <a:t>def</a:t>
            </a:r>
            <a:r>
              <a:rPr lang="en-US" altLang="zh-TW" dirty="0" smtClean="0"/>
              <a:t> </a:t>
            </a:r>
            <a:r>
              <a:rPr lang="en-US" altLang="zh-TW" dirty="0" err="1" smtClean="0"/>
              <a:t>numerical_diff</a:t>
            </a:r>
            <a:r>
              <a:rPr lang="en-US" altLang="zh-TW" dirty="0" smtClean="0"/>
              <a:t>(f, x):</a:t>
            </a:r>
          </a:p>
          <a:p>
            <a:r>
              <a:rPr lang="en-US" altLang="zh-TW" dirty="0" smtClean="0"/>
              <a:t>  </a:t>
            </a:r>
          </a:p>
          <a:p>
            <a:r>
              <a:rPr lang="en-US" altLang="zh-TW" dirty="0" err="1" smtClean="0"/>
              <a:t>def</a:t>
            </a:r>
            <a:r>
              <a:rPr lang="en-US" altLang="zh-TW" dirty="0" smtClean="0"/>
              <a:t> _</a:t>
            </a:r>
            <a:r>
              <a:rPr lang="en-US" altLang="zh-TW" dirty="0" err="1" smtClean="0"/>
              <a:t>numerical_gradient_no_batch</a:t>
            </a:r>
            <a:r>
              <a:rPr lang="en-US" altLang="zh-TW" dirty="0" smtClean="0"/>
              <a:t>(f, x):</a:t>
            </a:r>
          </a:p>
          <a:p>
            <a:endParaRPr lang="en-US" altLang="zh-TW" dirty="0" smtClean="0"/>
          </a:p>
          <a:p>
            <a:r>
              <a:rPr lang="en-US" altLang="zh-TW" dirty="0" err="1" smtClean="0"/>
              <a:t>def</a:t>
            </a:r>
            <a:r>
              <a:rPr lang="en-US" altLang="zh-TW" dirty="0" smtClean="0"/>
              <a:t> </a:t>
            </a:r>
            <a:r>
              <a:rPr lang="en-US" altLang="zh-TW" dirty="0" err="1" smtClean="0"/>
              <a:t>numerical_gradient</a:t>
            </a:r>
            <a:r>
              <a:rPr lang="en-US" altLang="zh-TW" dirty="0" smtClean="0"/>
              <a:t>(f, X):</a:t>
            </a:r>
          </a:p>
          <a:p>
            <a:endParaRPr lang="en-US" altLang="zh-TW" dirty="0" smtClean="0"/>
          </a:p>
          <a:p>
            <a:r>
              <a:rPr lang="en-US" altLang="zh-TW" dirty="0" err="1" smtClean="0"/>
              <a:t>def</a:t>
            </a:r>
            <a:r>
              <a:rPr lang="en-US" altLang="zh-TW" dirty="0" smtClean="0"/>
              <a:t> </a:t>
            </a:r>
            <a:r>
              <a:rPr lang="en-US" altLang="zh-TW" dirty="0" err="1" smtClean="0"/>
              <a:t>gradient_descent</a:t>
            </a:r>
            <a:endParaRPr lang="en-US" altLang="zh-TW" dirty="0" smtClean="0"/>
          </a:p>
          <a:p>
            <a:r>
              <a:rPr lang="zh-TW" altLang="en-US" dirty="0"/>
              <a:t> </a:t>
            </a:r>
            <a:r>
              <a:rPr lang="en-US" altLang="zh-TW" dirty="0" smtClean="0"/>
              <a:t>(f, </a:t>
            </a:r>
            <a:r>
              <a:rPr lang="en-US" altLang="zh-TW" dirty="0" err="1" smtClean="0"/>
              <a:t>init_x</a:t>
            </a:r>
            <a:r>
              <a:rPr lang="en-US" altLang="zh-TW" dirty="0" smtClean="0"/>
              <a:t>, </a:t>
            </a:r>
            <a:r>
              <a:rPr lang="en-US" altLang="zh-TW" dirty="0" err="1" smtClean="0"/>
              <a:t>lr</a:t>
            </a:r>
            <a:r>
              <a:rPr lang="en-US" altLang="zh-TW" dirty="0" smtClean="0"/>
              <a:t>=0.01, </a:t>
            </a:r>
            <a:r>
              <a:rPr lang="en-US" altLang="zh-TW" dirty="0" err="1" smtClean="0"/>
              <a:t>step_num</a:t>
            </a:r>
            <a:r>
              <a:rPr lang="en-US" altLang="zh-TW" dirty="0" smtClean="0"/>
              <a:t>=100):</a:t>
            </a:r>
          </a:p>
          <a:p>
            <a:endParaRPr lang="en-US" altLang="zh-TW" dirty="0" smtClean="0"/>
          </a:p>
          <a:p>
            <a:r>
              <a:rPr lang="en-US" altLang="zh-TW" dirty="0" err="1" smtClean="0"/>
              <a:t>def</a:t>
            </a:r>
            <a:r>
              <a:rPr lang="en-US" altLang="zh-TW" dirty="0" smtClean="0"/>
              <a:t> function_2(x):</a:t>
            </a:r>
          </a:p>
          <a:p>
            <a:r>
              <a:rPr lang="en-US" altLang="zh-TW" dirty="0" smtClean="0"/>
              <a:t>    return x[0]**2 + x[1]**2</a:t>
            </a:r>
          </a:p>
        </p:txBody>
      </p:sp>
      <mc:AlternateContent xmlns:mc="http://schemas.openxmlformats.org/markup-compatibility/2006" xmlns:a14="http://schemas.microsoft.com/office/drawing/2010/main">
        <mc:Choice Requires="a14">
          <p:sp>
            <p:nvSpPr>
              <p:cNvPr id="5" name="文字方塊 4"/>
              <p:cNvSpPr txBox="1"/>
              <p:nvPr/>
            </p:nvSpPr>
            <p:spPr>
              <a:xfrm>
                <a:off x="104775" y="1361265"/>
                <a:ext cx="4219574" cy="5648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3600" b="0" i="1" smtClean="0">
                          <a:latin typeface="Cambria Math" panose="02040503050406030204" pitchFamily="18" charset="0"/>
                        </a:rPr>
                        <m:t>𝑓</m:t>
                      </m:r>
                      <m:d>
                        <m:dPr>
                          <m:ctrlPr>
                            <a:rPr lang="en-US" altLang="zh-TW" sz="3600" b="0" i="1" smtClean="0">
                              <a:latin typeface="Cambria Math" panose="02040503050406030204" pitchFamily="18" charset="0"/>
                            </a:rPr>
                          </m:ctrlPr>
                        </m:dPr>
                        <m:e>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Sub>
                          <m:r>
                            <a:rPr lang="en-US" altLang="zh-TW" sz="3600" b="0" i="1" smtClean="0">
                              <a:latin typeface="Cambria Math" panose="02040503050406030204" pitchFamily="18" charset="0"/>
                            </a:rPr>
                            <m:t>,</m:t>
                          </m:r>
                          <m:sSub>
                            <m:sSubPr>
                              <m:ctrlPr>
                                <a:rPr lang="en-US" altLang="zh-TW" sz="3600" b="0" i="1" smtClean="0">
                                  <a:latin typeface="Cambria Math" panose="02040503050406030204" pitchFamily="18" charset="0"/>
                                </a:rPr>
                              </m:ctrlPr>
                            </m:sSub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Sub>
                        </m:e>
                      </m:d>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0</m:t>
                          </m:r>
                        </m:sub>
                        <m:sup>
                          <m:r>
                            <a:rPr lang="en-US" altLang="zh-TW" sz="3600" b="0" i="1" smtClean="0">
                              <a:latin typeface="Cambria Math" panose="02040503050406030204" pitchFamily="18" charset="0"/>
                            </a:rPr>
                            <m:t>2</m:t>
                          </m:r>
                        </m:sup>
                      </m:sSubSup>
                      <m:r>
                        <a:rPr lang="en-US" altLang="zh-TW" sz="3600" b="0" i="1" smtClean="0">
                          <a:latin typeface="Cambria Math" panose="02040503050406030204" pitchFamily="18" charset="0"/>
                        </a:rPr>
                        <m:t>+</m:t>
                      </m:r>
                      <m:sSubSup>
                        <m:sSubSupPr>
                          <m:ctrlPr>
                            <a:rPr lang="en-US" altLang="zh-TW" sz="3600" b="0" i="1" smtClean="0">
                              <a:latin typeface="Cambria Math" panose="02040503050406030204" pitchFamily="18" charset="0"/>
                            </a:rPr>
                          </m:ctrlPr>
                        </m:sSubSupPr>
                        <m:e>
                          <m:r>
                            <a:rPr lang="en-US" altLang="zh-TW" sz="3600" b="0" i="1" smtClean="0">
                              <a:latin typeface="Cambria Math" panose="02040503050406030204" pitchFamily="18" charset="0"/>
                            </a:rPr>
                            <m:t>𝑥</m:t>
                          </m:r>
                        </m:e>
                        <m:sub>
                          <m:r>
                            <a:rPr lang="en-US" altLang="zh-TW" sz="3600" b="0" i="1" smtClean="0">
                              <a:latin typeface="Cambria Math" panose="02040503050406030204" pitchFamily="18" charset="0"/>
                            </a:rPr>
                            <m:t>1</m:t>
                          </m:r>
                        </m:sub>
                        <m:sup>
                          <m:r>
                            <a:rPr lang="en-US" altLang="zh-TW" sz="3600" b="0" i="1" smtClean="0">
                              <a:latin typeface="Cambria Math" panose="02040503050406030204" pitchFamily="18" charset="0"/>
                            </a:rPr>
                            <m:t>2</m:t>
                          </m:r>
                        </m:sup>
                      </m:sSubSup>
                    </m:oMath>
                  </m:oMathPara>
                </a14:m>
                <a:endParaRPr lang="zh-TW" altLang="en-US" sz="36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04775" y="1361265"/>
                <a:ext cx="4219574" cy="564898"/>
              </a:xfrm>
              <a:prstGeom prst="rect">
                <a:avLst/>
              </a:prstGeom>
              <a:blipFill rotWithShape="0">
                <a:blip r:embed="rId4"/>
                <a:stretch>
                  <a:fillRect/>
                </a:stretch>
              </a:blipFill>
            </p:spPr>
            <p:txBody>
              <a:bodyPr/>
              <a:lstStyle/>
              <a:p>
                <a:r>
                  <a:rPr lang="zh-TW" altLang="en-US">
                    <a:noFill/>
                  </a:rPr>
                  <a:t> </a:t>
                </a:r>
              </a:p>
            </p:txBody>
          </p:sp>
        </mc:Fallback>
      </mc:AlternateContent>
      <p:pic>
        <p:nvPicPr>
          <p:cNvPr id="7" name="圖片 6"/>
          <p:cNvPicPr>
            <a:picLocks noChangeAspect="1"/>
          </p:cNvPicPr>
          <p:nvPr/>
        </p:nvPicPr>
        <p:blipFill>
          <a:blip r:embed="rId5"/>
          <a:stretch>
            <a:fillRect/>
          </a:stretch>
        </p:blipFill>
        <p:spPr>
          <a:xfrm>
            <a:off x="6524625" y="686507"/>
            <a:ext cx="2619375" cy="1914413"/>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28574" y="209700"/>
                <a:ext cx="8553752" cy="954107"/>
              </a:xfrm>
              <a:prstGeom prst="rect">
                <a:avLst/>
              </a:prstGeom>
            </p:spPr>
            <p:txBody>
              <a:bodyPr wrap="none">
                <a:spAutoFit/>
              </a:bodyPr>
              <a:lstStyle/>
              <a:p>
                <a14:m>
                  <m:oMath xmlns:m="http://schemas.openxmlformats.org/officeDocument/2006/math">
                    <m:r>
                      <a:rPr lang="zh-TW" altLang="en-US" sz="2800" i="1">
                        <a:latin typeface="Cambria Math" panose="02040503050406030204" pitchFamily="18" charset="0"/>
                      </a:rPr>
                      <m:t>從</m:t>
                    </m:r>
                    <m:r>
                      <a:rPr lang="zh-TW" altLang="en-US" sz="2800" i="1" smtClean="0">
                        <a:latin typeface="Cambria Math" panose="02040503050406030204" pitchFamily="18" charset="0"/>
                      </a:rPr>
                      <m:t>初始點</m:t>
                    </m:r>
                    <m:d>
                      <m:dPr>
                        <m:ctrlPr>
                          <a:rPr lang="en-US" altLang="zh-TW" sz="2800" b="0" i="1" smtClean="0">
                            <a:latin typeface="Cambria Math" panose="02040503050406030204" pitchFamily="18" charset="0"/>
                          </a:rPr>
                        </m:ctrlPr>
                      </m:dPr>
                      <m:e>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0</m:t>
                            </m:r>
                          </m:sub>
                        </m:sSub>
                        <m:r>
                          <a:rPr lang="en-US" altLang="zh-TW" sz="2800" b="0" i="1" smtClean="0">
                            <a:latin typeface="Cambria Math" panose="02040503050406030204" pitchFamily="18" charset="0"/>
                          </a:rPr>
                          <m:t>,</m:t>
                        </m:r>
                        <m:sSub>
                          <m:sSubPr>
                            <m:ctrlPr>
                              <a:rPr lang="en-US" altLang="zh-TW" sz="2800" b="0" i="1" smtClean="0">
                                <a:latin typeface="Cambria Math" panose="02040503050406030204" pitchFamily="18" charset="0"/>
                              </a:rPr>
                            </m:ctrlPr>
                          </m:sSubPr>
                          <m:e>
                            <m:r>
                              <a:rPr lang="en-US" altLang="zh-TW" sz="2800" b="0" i="1" smtClean="0">
                                <a:latin typeface="Cambria Math" panose="02040503050406030204" pitchFamily="18" charset="0"/>
                              </a:rPr>
                              <m:t>𝑥</m:t>
                            </m:r>
                          </m:e>
                          <m:sub>
                            <m:r>
                              <a:rPr lang="en-US" altLang="zh-TW" sz="2800" b="0" i="1" smtClean="0">
                                <a:latin typeface="Cambria Math" panose="02040503050406030204" pitchFamily="18" charset="0"/>
                              </a:rPr>
                              <m:t>1</m:t>
                            </m:r>
                          </m:sub>
                        </m:sSub>
                      </m:e>
                    </m:d>
                    <m:r>
                      <a:rPr lang="en-US" altLang="zh-TW" sz="2800" b="0" i="1" smtClean="0">
                        <a:latin typeface="Cambria Math" panose="02040503050406030204" pitchFamily="18" charset="0"/>
                      </a:rPr>
                      <m:t>=</m:t>
                    </m:r>
                    <m:d>
                      <m:dPr>
                        <m:ctrlPr>
                          <a:rPr lang="en-US" altLang="zh-TW" sz="2800" b="0" i="1" smtClean="0">
                            <a:latin typeface="Cambria Math" panose="02040503050406030204" pitchFamily="18" charset="0"/>
                          </a:rPr>
                        </m:ctrlPr>
                      </m:dPr>
                      <m:e>
                        <m:r>
                          <a:rPr lang="en-US" altLang="zh-TW" sz="2800" b="0" i="1" smtClean="0">
                            <a:latin typeface="Cambria Math" panose="02040503050406030204" pitchFamily="18" charset="0"/>
                          </a:rPr>
                          <m:t>−3,4 </m:t>
                        </m:r>
                      </m:e>
                    </m:d>
                  </m:oMath>
                </a14:m>
                <a:r>
                  <a:rPr lang="zh-TW" altLang="en-US" sz="2800" dirty="0" smtClean="0"/>
                  <a:t>開始</a:t>
                </a:r>
                <a:r>
                  <a:rPr lang="en-US" altLang="zh-TW" sz="2800" dirty="0" smtClean="0"/>
                  <a:t>,</a:t>
                </a:r>
                <a:r>
                  <a:rPr lang="zh-TW" altLang="en-US" sz="2800" dirty="0" smtClean="0"/>
                  <a:t>使用</a:t>
                </a:r>
                <a:r>
                  <a:rPr lang="en-US" altLang="zh-TW" sz="2800" dirty="0" smtClean="0"/>
                  <a:t>Gradient Descent  </a:t>
                </a:r>
              </a:p>
              <a:p>
                <a:r>
                  <a:rPr lang="zh-TW" altLang="en-US" sz="2800" dirty="0" smtClean="0"/>
                  <a:t>梯度下降法</a:t>
                </a:r>
                <a:r>
                  <a:rPr lang="en-US" altLang="zh-TW" sz="2800" dirty="0" smtClean="0"/>
                  <a:t>,</a:t>
                </a:r>
                <a:r>
                  <a:rPr lang="zh-TW" altLang="en-US" sz="2800" dirty="0" smtClean="0"/>
                  <a:t>看看如何走向最小值</a:t>
                </a:r>
                <a:r>
                  <a:rPr lang="en-US" altLang="zh-TW" sz="2800" dirty="0" smtClean="0"/>
                  <a:t>??</a:t>
                </a:r>
                <a:endParaRPr lang="zh-TW"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28574" y="209700"/>
                <a:ext cx="8553752" cy="954107"/>
              </a:xfrm>
              <a:prstGeom prst="rect">
                <a:avLst/>
              </a:prstGeom>
              <a:blipFill rotWithShape="0">
                <a:blip r:embed="rId6"/>
                <a:stretch>
                  <a:fillRect l="-1497" t="-7006" r="-428" b="-1719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427105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Fully Connect Feedforward Network</a:t>
            </a:r>
            <a:endParaRPr lang="zh-TW" altLang="en-US" dirty="0"/>
          </a:p>
        </p:txBody>
      </p:sp>
      <p:cxnSp>
        <p:nvCxnSpPr>
          <p:cNvPr id="13" name="直線單箭頭接點 12"/>
          <p:cNvCxnSpPr/>
          <p:nvPr/>
        </p:nvCxnSpPr>
        <p:spPr>
          <a:xfrm>
            <a:off x="7621461" y="3766881"/>
            <a:ext cx="655655"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單箭頭接點 14"/>
          <p:cNvCxnSpPr/>
          <p:nvPr/>
        </p:nvCxnSpPr>
        <p:spPr>
          <a:xfrm>
            <a:off x="7621461" y="2107285"/>
            <a:ext cx="64900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橢圓 19"/>
          <p:cNvSpPr/>
          <p:nvPr/>
        </p:nvSpPr>
        <p:spPr>
          <a:xfrm>
            <a:off x="2725104" y="1896413"/>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橢圓 20"/>
          <p:cNvSpPr/>
          <p:nvPr/>
        </p:nvSpPr>
        <p:spPr>
          <a:xfrm>
            <a:off x="2713821" y="3444108"/>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7" name="橢圓 26"/>
          <p:cNvSpPr/>
          <p:nvPr/>
        </p:nvSpPr>
        <p:spPr>
          <a:xfrm>
            <a:off x="4928526" y="1865715"/>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橢圓 27"/>
          <p:cNvSpPr/>
          <p:nvPr/>
        </p:nvSpPr>
        <p:spPr>
          <a:xfrm>
            <a:off x="4947448" y="3438391"/>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31" name="橢圓 30"/>
          <p:cNvSpPr/>
          <p:nvPr/>
        </p:nvSpPr>
        <p:spPr>
          <a:xfrm>
            <a:off x="7082219" y="1838484"/>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橢圓 31"/>
          <p:cNvSpPr/>
          <p:nvPr/>
        </p:nvSpPr>
        <p:spPr>
          <a:xfrm>
            <a:off x="7123909" y="3438391"/>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grpSp>
        <p:nvGrpSpPr>
          <p:cNvPr id="84" name="群組 83"/>
          <p:cNvGrpSpPr/>
          <p:nvPr/>
        </p:nvGrpSpPr>
        <p:grpSpPr>
          <a:xfrm>
            <a:off x="1108899" y="2172641"/>
            <a:ext cx="1588876" cy="1638300"/>
            <a:chOff x="1013669" y="3459098"/>
            <a:chExt cx="1588876" cy="1638300"/>
          </a:xfrm>
        </p:grpSpPr>
        <p:cxnSp>
          <p:nvCxnSpPr>
            <p:cNvPr id="50" name="直線單箭頭接點 49"/>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3" name="群組 82"/>
            <p:cNvGrpSpPr/>
            <p:nvPr/>
          </p:nvGrpSpPr>
          <p:grpSpPr>
            <a:xfrm>
              <a:off x="1025705" y="3459098"/>
              <a:ext cx="1576840" cy="1638300"/>
              <a:chOff x="1025705" y="3459098"/>
              <a:chExt cx="1576840" cy="1638300"/>
            </a:xfrm>
          </p:grpSpPr>
          <p:cxnSp>
            <p:nvCxnSpPr>
              <p:cNvPr id="48" name="直線單箭頭接點 4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直線單箭頭接點 7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5" name="群組 84"/>
          <p:cNvGrpSpPr/>
          <p:nvPr/>
        </p:nvGrpSpPr>
        <p:grpSpPr>
          <a:xfrm>
            <a:off x="3327206" y="2157954"/>
            <a:ext cx="1588876" cy="1638300"/>
            <a:chOff x="1013669" y="3459098"/>
            <a:chExt cx="1588876" cy="1638300"/>
          </a:xfrm>
        </p:grpSpPr>
        <p:cxnSp>
          <p:nvCxnSpPr>
            <p:cNvPr id="86" name="直線單箭頭接點 85"/>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87" name="群組 86"/>
            <p:cNvGrpSpPr/>
            <p:nvPr/>
          </p:nvGrpSpPr>
          <p:grpSpPr>
            <a:xfrm>
              <a:off x="1025705" y="3459098"/>
              <a:ext cx="1576840" cy="1638300"/>
              <a:chOff x="1025705" y="3459098"/>
              <a:chExt cx="1576840" cy="1638300"/>
            </a:xfrm>
          </p:grpSpPr>
          <p:cxnSp>
            <p:nvCxnSpPr>
              <p:cNvPr id="88" name="直線單箭頭接點 87"/>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 name="群組 90"/>
          <p:cNvGrpSpPr/>
          <p:nvPr/>
        </p:nvGrpSpPr>
        <p:grpSpPr>
          <a:xfrm>
            <a:off x="5527144" y="2138036"/>
            <a:ext cx="1588876" cy="1638300"/>
            <a:chOff x="1013669" y="3459098"/>
            <a:chExt cx="1588876" cy="1638300"/>
          </a:xfrm>
        </p:grpSpPr>
        <p:cxnSp>
          <p:nvCxnSpPr>
            <p:cNvPr id="92" name="直線單箭頭接點 91"/>
            <p:cNvCxnSpPr/>
            <p:nvPr/>
          </p:nvCxnSpPr>
          <p:spPr>
            <a:xfrm flipV="1">
              <a:off x="1013669" y="3507292"/>
              <a:ext cx="1574937" cy="158516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群組 92"/>
            <p:cNvGrpSpPr/>
            <p:nvPr/>
          </p:nvGrpSpPr>
          <p:grpSpPr>
            <a:xfrm>
              <a:off x="1025705" y="3459098"/>
              <a:ext cx="1576840" cy="1638300"/>
              <a:chOff x="1025705" y="3459098"/>
              <a:chExt cx="1576840" cy="1638300"/>
            </a:xfrm>
          </p:grpSpPr>
          <p:cxnSp>
            <p:nvCxnSpPr>
              <p:cNvPr id="94" name="直線單箭頭接點 93"/>
              <p:cNvCxnSpPr/>
              <p:nvPr/>
            </p:nvCxnSpPr>
            <p:spPr>
              <a:xfrm>
                <a:off x="1048081" y="3459098"/>
                <a:ext cx="1548874" cy="160892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p:nvPr/>
            </p:nvCxnSpPr>
            <p:spPr>
              <a:xfrm flipV="1">
                <a:off x="1025705" y="50973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p:nvPr/>
            </p:nvCxnSpPr>
            <p:spPr>
              <a:xfrm flipV="1">
                <a:off x="1025705" y="3459098"/>
                <a:ext cx="157684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4" name="手繪多邊形 103"/>
          <p:cNvSpPr/>
          <p:nvPr/>
        </p:nvSpPr>
        <p:spPr>
          <a:xfrm>
            <a:off x="2780137" y="3569921"/>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6" name="手繪多邊形 105"/>
          <p:cNvSpPr/>
          <p:nvPr/>
        </p:nvSpPr>
        <p:spPr>
          <a:xfrm>
            <a:off x="2761527" y="1980480"/>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7" name="手繪多邊形 106"/>
          <p:cNvSpPr/>
          <p:nvPr/>
        </p:nvSpPr>
        <p:spPr>
          <a:xfrm>
            <a:off x="4990449" y="199166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8" name="手繪多邊形 107"/>
          <p:cNvSpPr/>
          <p:nvPr/>
        </p:nvSpPr>
        <p:spPr>
          <a:xfrm>
            <a:off x="5006793" y="3514992"/>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9" name="手繪多邊形 108"/>
          <p:cNvSpPr/>
          <p:nvPr/>
        </p:nvSpPr>
        <p:spPr>
          <a:xfrm>
            <a:off x="7139390" y="1930243"/>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0" name="手繪多邊形 109"/>
          <p:cNvSpPr/>
          <p:nvPr/>
        </p:nvSpPr>
        <p:spPr>
          <a:xfrm>
            <a:off x="7186477" y="3548427"/>
            <a:ext cx="469900" cy="354083"/>
          </a:xfrm>
          <a:custGeom>
            <a:avLst/>
            <a:gdLst>
              <a:gd name="connsiteX0" fmla="*/ 469900 w 469900"/>
              <a:gd name="connsiteY0" fmla="*/ 5192 h 354083"/>
              <a:gd name="connsiteX1" fmla="*/ 254000 w 469900"/>
              <a:gd name="connsiteY1" fmla="*/ 43292 h 354083"/>
              <a:gd name="connsiteX2" fmla="*/ 139700 w 469900"/>
              <a:gd name="connsiteY2" fmla="*/ 322692 h 354083"/>
              <a:gd name="connsiteX3" fmla="*/ 0 w 469900"/>
              <a:gd name="connsiteY3" fmla="*/ 335392 h 354083"/>
            </a:gdLst>
            <a:ahLst/>
            <a:cxnLst>
              <a:cxn ang="0">
                <a:pos x="connsiteX0" y="connsiteY0"/>
              </a:cxn>
              <a:cxn ang="0">
                <a:pos x="connsiteX1" y="connsiteY1"/>
              </a:cxn>
              <a:cxn ang="0">
                <a:pos x="connsiteX2" y="connsiteY2"/>
              </a:cxn>
              <a:cxn ang="0">
                <a:pos x="connsiteX3" y="connsiteY3"/>
              </a:cxn>
            </a:cxnLst>
            <a:rect l="l" t="t" r="r" b="b"/>
            <a:pathLst>
              <a:path w="469900" h="354083">
                <a:moveTo>
                  <a:pt x="469900" y="5192"/>
                </a:moveTo>
                <a:cubicBezTo>
                  <a:pt x="389466" y="-2217"/>
                  <a:pt x="309033" y="-9625"/>
                  <a:pt x="254000" y="43292"/>
                </a:cubicBezTo>
                <a:cubicBezTo>
                  <a:pt x="198967" y="96209"/>
                  <a:pt x="182033" y="274009"/>
                  <a:pt x="139700" y="322692"/>
                </a:cubicBezTo>
                <a:cubicBezTo>
                  <a:pt x="97367" y="371375"/>
                  <a:pt x="48683" y="353383"/>
                  <a:pt x="0" y="33539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3" name="文字方塊 112"/>
          <p:cNvSpPr txBox="1"/>
          <p:nvPr/>
        </p:nvSpPr>
        <p:spPr>
          <a:xfrm>
            <a:off x="1707829" y="1693279"/>
            <a:ext cx="342900"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4" name="文字方塊 113"/>
          <p:cNvSpPr txBox="1"/>
          <p:nvPr/>
        </p:nvSpPr>
        <p:spPr>
          <a:xfrm>
            <a:off x="1874920" y="2281596"/>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15" name="文字方塊 114"/>
          <p:cNvSpPr txBox="1"/>
          <p:nvPr/>
        </p:nvSpPr>
        <p:spPr>
          <a:xfrm>
            <a:off x="1572624" y="3798726"/>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6" name="文字方塊 115"/>
          <p:cNvSpPr txBox="1"/>
          <p:nvPr/>
        </p:nvSpPr>
        <p:spPr>
          <a:xfrm>
            <a:off x="1724903" y="3228414"/>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17" name="矩形 116"/>
          <p:cNvSpPr/>
          <p:nvPr/>
        </p:nvSpPr>
        <p:spPr>
          <a:xfrm>
            <a:off x="2471151" y="2657649"/>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19" name="直線單箭頭接點 118"/>
          <p:cNvCxnSpPr/>
          <p:nvPr/>
        </p:nvCxnSpPr>
        <p:spPr>
          <a:xfrm flipV="1">
            <a:off x="2698053" y="2274449"/>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0" name="文字方塊 119"/>
          <p:cNvSpPr txBox="1"/>
          <p:nvPr/>
        </p:nvSpPr>
        <p:spPr>
          <a:xfrm>
            <a:off x="2487759" y="2651189"/>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32" name="矩形 131"/>
          <p:cNvSpPr/>
          <p:nvPr/>
        </p:nvSpPr>
        <p:spPr>
          <a:xfrm>
            <a:off x="2480676" y="420698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33" name="直線單箭頭接點 132"/>
          <p:cNvCxnSpPr/>
          <p:nvPr/>
        </p:nvCxnSpPr>
        <p:spPr>
          <a:xfrm flipV="1">
            <a:off x="2707578" y="382378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4" name="文字方塊 133"/>
          <p:cNvSpPr txBox="1"/>
          <p:nvPr/>
        </p:nvSpPr>
        <p:spPr>
          <a:xfrm>
            <a:off x="2497284" y="4200528"/>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38" name="文字方塊 137"/>
          <p:cNvSpPr txBox="1"/>
          <p:nvPr/>
        </p:nvSpPr>
        <p:spPr>
          <a:xfrm>
            <a:off x="3109050" y="1602027"/>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0.73</a:t>
            </a:r>
            <a:endParaRPr lang="zh-TW" altLang="en-US" sz="2400" dirty="0">
              <a:solidFill>
                <a:srgbClr val="0000FF"/>
              </a:solidFill>
            </a:endParaRPr>
          </a:p>
        </p:txBody>
      </p:sp>
      <p:sp>
        <p:nvSpPr>
          <p:cNvPr id="139" name="文字方塊 138"/>
          <p:cNvSpPr txBox="1"/>
          <p:nvPr/>
        </p:nvSpPr>
        <p:spPr>
          <a:xfrm>
            <a:off x="3075361" y="3207558"/>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a:t>
            </a:r>
            <a:endParaRPr lang="zh-TW" altLang="en-US" sz="2400" dirty="0">
              <a:solidFill>
                <a:srgbClr val="0000FF"/>
              </a:solidFill>
            </a:endParaRPr>
          </a:p>
        </p:txBody>
      </p:sp>
      <p:sp>
        <p:nvSpPr>
          <p:cNvPr id="140" name="文字方塊 139"/>
          <p:cNvSpPr txBox="1"/>
          <p:nvPr/>
        </p:nvSpPr>
        <p:spPr>
          <a:xfrm>
            <a:off x="3953237" y="1672423"/>
            <a:ext cx="342900"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1" name="文字方塊 140"/>
          <p:cNvSpPr txBox="1"/>
          <p:nvPr/>
        </p:nvSpPr>
        <p:spPr>
          <a:xfrm>
            <a:off x="4120328" y="2260740"/>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2" name="文字方塊 141"/>
          <p:cNvSpPr txBox="1"/>
          <p:nvPr/>
        </p:nvSpPr>
        <p:spPr>
          <a:xfrm>
            <a:off x="3818032" y="3777870"/>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3" name="文字方塊 142"/>
          <p:cNvSpPr txBox="1"/>
          <p:nvPr/>
        </p:nvSpPr>
        <p:spPr>
          <a:xfrm>
            <a:off x="3970311" y="3207558"/>
            <a:ext cx="715437"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44" name="文字方塊 143"/>
          <p:cNvSpPr txBox="1"/>
          <p:nvPr/>
        </p:nvSpPr>
        <p:spPr>
          <a:xfrm>
            <a:off x="6126016" y="1673340"/>
            <a:ext cx="342900" cy="461665"/>
          </a:xfrm>
          <a:prstGeom prst="rect">
            <a:avLst/>
          </a:prstGeom>
          <a:noFill/>
        </p:spPr>
        <p:txBody>
          <a:bodyPr wrap="square" rtlCol="0">
            <a:spAutoFit/>
          </a:bodyPr>
          <a:lstStyle/>
          <a:p>
            <a:pPr algn="ctr"/>
            <a:r>
              <a:rPr lang="en-US" altLang="zh-TW" sz="2400" dirty="0"/>
              <a:t>3</a:t>
            </a:r>
            <a:endParaRPr lang="zh-TW" altLang="en-US" sz="2400" dirty="0"/>
          </a:p>
        </p:txBody>
      </p:sp>
      <p:sp>
        <p:nvSpPr>
          <p:cNvPr id="145" name="文字方塊 144"/>
          <p:cNvSpPr txBox="1"/>
          <p:nvPr/>
        </p:nvSpPr>
        <p:spPr>
          <a:xfrm>
            <a:off x="6293107" y="2261657"/>
            <a:ext cx="441679"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46" name="文字方塊 145"/>
          <p:cNvSpPr txBox="1"/>
          <p:nvPr/>
        </p:nvSpPr>
        <p:spPr>
          <a:xfrm>
            <a:off x="5990811" y="3778787"/>
            <a:ext cx="715437" cy="461665"/>
          </a:xfrm>
          <a:prstGeom prst="rect">
            <a:avLst/>
          </a:prstGeom>
          <a:noFill/>
        </p:spPr>
        <p:txBody>
          <a:bodyPr wrap="square" rtlCol="0">
            <a:spAutoFit/>
          </a:bodyPr>
          <a:lstStyle/>
          <a:p>
            <a:pPr algn="ctr"/>
            <a:r>
              <a:rPr lang="en-US" altLang="zh-TW" sz="2400" dirty="0"/>
              <a:t>4</a:t>
            </a:r>
            <a:endParaRPr lang="zh-TW" altLang="en-US" sz="2400" dirty="0"/>
          </a:p>
        </p:txBody>
      </p:sp>
      <p:sp>
        <p:nvSpPr>
          <p:cNvPr id="147" name="文字方塊 146"/>
          <p:cNvSpPr txBox="1"/>
          <p:nvPr/>
        </p:nvSpPr>
        <p:spPr>
          <a:xfrm>
            <a:off x="6143090" y="3208475"/>
            <a:ext cx="715437" cy="461665"/>
          </a:xfrm>
          <a:prstGeom prst="rect">
            <a:avLst/>
          </a:prstGeom>
          <a:noFill/>
        </p:spPr>
        <p:txBody>
          <a:bodyPr wrap="square" rtlCol="0">
            <a:spAutoFit/>
          </a:bodyPr>
          <a:lstStyle/>
          <a:p>
            <a:pPr algn="ctr"/>
            <a:r>
              <a:rPr lang="en-US" altLang="zh-TW" sz="2400" dirty="0"/>
              <a:t>-1</a:t>
            </a:r>
            <a:endParaRPr lang="zh-TW" altLang="en-US" sz="2400" dirty="0"/>
          </a:p>
        </p:txBody>
      </p:sp>
      <p:sp>
        <p:nvSpPr>
          <p:cNvPr id="150" name="文字方塊 149"/>
          <p:cNvSpPr txBox="1"/>
          <p:nvPr/>
        </p:nvSpPr>
        <p:spPr>
          <a:xfrm>
            <a:off x="5215605" y="1556516"/>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0.72</a:t>
            </a:r>
            <a:endParaRPr lang="zh-TW" altLang="en-US" sz="2400" dirty="0">
              <a:solidFill>
                <a:srgbClr val="0000FF"/>
              </a:solidFill>
            </a:endParaRPr>
          </a:p>
        </p:txBody>
      </p:sp>
      <p:sp>
        <p:nvSpPr>
          <p:cNvPr id="151" name="文字方塊 150"/>
          <p:cNvSpPr txBox="1"/>
          <p:nvPr/>
        </p:nvSpPr>
        <p:spPr>
          <a:xfrm>
            <a:off x="5275156" y="3270969"/>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0.12</a:t>
            </a:r>
            <a:endParaRPr lang="zh-TW" altLang="en-US" sz="2400" dirty="0">
              <a:solidFill>
                <a:srgbClr val="0000FF"/>
              </a:solidFill>
            </a:endParaRPr>
          </a:p>
        </p:txBody>
      </p:sp>
      <p:sp>
        <p:nvSpPr>
          <p:cNvPr id="154" name="文字方塊 153"/>
          <p:cNvSpPr txBox="1"/>
          <p:nvPr/>
        </p:nvSpPr>
        <p:spPr>
          <a:xfrm>
            <a:off x="7540144" y="1574623"/>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0.51</a:t>
            </a:r>
            <a:endParaRPr lang="zh-TW" altLang="en-US" sz="2400" dirty="0">
              <a:solidFill>
                <a:srgbClr val="0000FF"/>
              </a:solidFill>
            </a:endParaRPr>
          </a:p>
        </p:txBody>
      </p:sp>
      <p:sp>
        <p:nvSpPr>
          <p:cNvPr id="155" name="文字方塊 154"/>
          <p:cNvSpPr txBox="1"/>
          <p:nvPr/>
        </p:nvSpPr>
        <p:spPr>
          <a:xfrm>
            <a:off x="7621461" y="3228414"/>
            <a:ext cx="811642" cy="4616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pPr algn="ctr"/>
            <a:r>
              <a:rPr lang="en-US" altLang="zh-TW" sz="2400" dirty="0">
                <a:solidFill>
                  <a:srgbClr val="0000FF"/>
                </a:solidFill>
              </a:rPr>
              <a:t>0.85</a:t>
            </a:r>
            <a:endParaRPr lang="zh-TW" altLang="en-US" sz="2400" dirty="0">
              <a:solidFill>
                <a:srgbClr val="0000FF"/>
              </a:solidFill>
            </a:endParaRPr>
          </a:p>
        </p:txBody>
      </p:sp>
      <p:sp>
        <p:nvSpPr>
          <p:cNvPr id="98" name="矩形 97"/>
          <p:cNvSpPr/>
          <p:nvPr/>
        </p:nvSpPr>
        <p:spPr>
          <a:xfrm>
            <a:off x="4673795" y="2645534"/>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99" name="直線單箭頭接點 98"/>
          <p:cNvCxnSpPr/>
          <p:nvPr/>
        </p:nvCxnSpPr>
        <p:spPr>
          <a:xfrm flipV="1">
            <a:off x="4900697" y="2262334"/>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文字方塊 101"/>
          <p:cNvSpPr txBox="1"/>
          <p:nvPr/>
        </p:nvSpPr>
        <p:spPr>
          <a:xfrm>
            <a:off x="4690403" y="2639074"/>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18" name="矩形 117"/>
          <p:cNvSpPr/>
          <p:nvPr/>
        </p:nvSpPr>
        <p:spPr>
          <a:xfrm>
            <a:off x="4676173" y="4169857"/>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2" name="直線單箭頭接點 121"/>
          <p:cNvCxnSpPr/>
          <p:nvPr/>
        </p:nvCxnSpPr>
        <p:spPr>
          <a:xfrm flipV="1">
            <a:off x="4903075" y="3786657"/>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文字方塊 123"/>
          <p:cNvSpPr txBox="1"/>
          <p:nvPr/>
        </p:nvSpPr>
        <p:spPr>
          <a:xfrm>
            <a:off x="4692781" y="4163397"/>
            <a:ext cx="441679" cy="461665"/>
          </a:xfrm>
          <a:prstGeom prst="rect">
            <a:avLst/>
          </a:prstGeom>
          <a:noFill/>
        </p:spPr>
        <p:txBody>
          <a:bodyPr wrap="square" rtlCol="0">
            <a:spAutoFit/>
          </a:bodyPr>
          <a:lstStyle/>
          <a:p>
            <a:pPr algn="ctr"/>
            <a:r>
              <a:rPr lang="en-US" altLang="zh-TW" sz="2400" dirty="0"/>
              <a:t>0</a:t>
            </a:r>
            <a:endParaRPr lang="zh-TW" altLang="en-US" sz="2400" dirty="0"/>
          </a:p>
        </p:txBody>
      </p:sp>
      <p:sp>
        <p:nvSpPr>
          <p:cNvPr id="126" name="矩形 125"/>
          <p:cNvSpPr/>
          <p:nvPr/>
        </p:nvSpPr>
        <p:spPr>
          <a:xfrm>
            <a:off x="6852035" y="2640342"/>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27" name="直線單箭頭接點 126"/>
          <p:cNvCxnSpPr/>
          <p:nvPr/>
        </p:nvCxnSpPr>
        <p:spPr>
          <a:xfrm flipV="1">
            <a:off x="7078937" y="2257142"/>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8" name="文字方塊 127"/>
          <p:cNvSpPr txBox="1"/>
          <p:nvPr/>
        </p:nvSpPr>
        <p:spPr>
          <a:xfrm>
            <a:off x="6868643" y="2633882"/>
            <a:ext cx="441679" cy="461665"/>
          </a:xfrm>
          <a:prstGeom prst="rect">
            <a:avLst/>
          </a:prstGeom>
          <a:noFill/>
        </p:spPr>
        <p:txBody>
          <a:bodyPr wrap="square" rtlCol="0">
            <a:spAutoFit/>
          </a:bodyPr>
          <a:lstStyle/>
          <a:p>
            <a:pPr algn="ctr"/>
            <a:r>
              <a:rPr lang="en-US" altLang="zh-TW" sz="2400" dirty="0"/>
              <a:t>-2</a:t>
            </a:r>
            <a:endParaRPr lang="zh-TW" altLang="en-US" sz="2400" dirty="0"/>
          </a:p>
        </p:txBody>
      </p:sp>
      <p:sp>
        <p:nvSpPr>
          <p:cNvPr id="130" name="矩形 129"/>
          <p:cNvSpPr/>
          <p:nvPr/>
        </p:nvSpPr>
        <p:spPr>
          <a:xfrm>
            <a:off x="6906115" y="4197178"/>
            <a:ext cx="458287" cy="448747"/>
          </a:xfrm>
          <a:prstGeom prst="rect">
            <a:avLst/>
          </a:prstGeom>
          <a:solidFill>
            <a:schemeClr val="accent6">
              <a:lumMod val="20000"/>
              <a:lumOff val="80000"/>
            </a:schemeClr>
          </a:solidFill>
          <a:ln>
            <a:solidFill>
              <a:srgbClr val="00B050"/>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cxnSp>
        <p:nvCxnSpPr>
          <p:cNvPr id="148" name="直線單箭頭接點 147"/>
          <p:cNvCxnSpPr/>
          <p:nvPr/>
        </p:nvCxnSpPr>
        <p:spPr>
          <a:xfrm flipV="1">
            <a:off x="7133017" y="3813978"/>
            <a:ext cx="0" cy="38419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9" name="文字方塊 148"/>
          <p:cNvSpPr txBox="1"/>
          <p:nvPr/>
        </p:nvSpPr>
        <p:spPr>
          <a:xfrm>
            <a:off x="6922723" y="4190718"/>
            <a:ext cx="441679" cy="461665"/>
          </a:xfrm>
          <a:prstGeom prst="rect">
            <a:avLst/>
          </a:prstGeom>
          <a:noFill/>
        </p:spPr>
        <p:txBody>
          <a:bodyPr wrap="square" rtlCol="0">
            <a:spAutoFit/>
          </a:bodyPr>
          <a:lstStyle/>
          <a:p>
            <a:pPr algn="ctr"/>
            <a:r>
              <a:rPr lang="en-US" altLang="zh-TW" sz="2400" dirty="0"/>
              <a:t>2</a:t>
            </a:r>
            <a:endParaRPr lang="zh-TW" altLang="en-US" sz="2400" dirty="0"/>
          </a:p>
        </p:txBody>
      </p:sp>
      <mc:AlternateContent xmlns:mc="http://schemas.openxmlformats.org/markup-compatibility/2006" xmlns:a14="http://schemas.microsoft.com/office/drawing/2010/main">
        <mc:Choice Requires="a14">
          <p:sp>
            <p:nvSpPr>
              <p:cNvPr id="103" name="文字方塊 102"/>
              <p:cNvSpPr txBox="1"/>
              <p:nvPr/>
            </p:nvSpPr>
            <p:spPr>
              <a:xfrm>
                <a:off x="6601613" y="4767195"/>
                <a:ext cx="2192908" cy="623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a:rPr lang="en-US" altLang="zh-TW" sz="2400" b="0" i="1" smtClean="0">
                                        <a:latin typeface="Cambria Math" panose="02040503050406030204" pitchFamily="18" charset="0"/>
                                      </a:rPr>
                                      <m:t>0</m:t>
                                    </m:r>
                                  </m:e>
                                </m:mr>
                                <m:mr>
                                  <m:e>
                                    <m:r>
                                      <a:rPr lang="en-US" altLang="zh-TW" sz="2400" b="0" i="1" smtClean="0">
                                        <a:latin typeface="Cambria Math" panose="02040503050406030204" pitchFamily="18" charset="0"/>
                                      </a:rPr>
                                      <m:t>0</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.51</m:t>
                                </m:r>
                              </m:e>
                            </m:mr>
                            <m:mr>
                              <m:e>
                                <m:r>
                                  <a:rPr lang="en-US" altLang="zh-TW" sz="2400" b="0" i="1" smtClean="0">
                                    <a:latin typeface="Cambria Math" panose="02040503050406030204" pitchFamily="18" charset="0"/>
                                  </a:rPr>
                                  <m:t>0.85</m:t>
                                </m:r>
                              </m:e>
                            </m:mr>
                          </m:m>
                        </m:e>
                      </m:d>
                    </m:oMath>
                  </m:oMathPara>
                </a14:m>
                <a:endParaRPr lang="zh-TW" altLang="en-US" sz="2400" dirty="0"/>
              </a:p>
            </p:txBody>
          </p:sp>
        </mc:Choice>
        <mc:Fallback xmlns="">
          <p:sp>
            <p:nvSpPr>
              <p:cNvPr id="103" name="文字方塊 102"/>
              <p:cNvSpPr txBox="1">
                <a:spLocks noRot="1" noChangeAspect="1" noMove="1" noResize="1" noEditPoints="1" noAdjustHandles="1" noChangeArrowheads="1" noChangeShapeType="1" noTextEdit="1"/>
              </p:cNvSpPr>
              <p:nvPr/>
            </p:nvSpPr>
            <p:spPr>
              <a:xfrm>
                <a:off x="6601613" y="4767195"/>
                <a:ext cx="2192908" cy="623312"/>
              </a:xfrm>
              <a:prstGeom prst="rect">
                <a:avLst/>
              </a:prstGeom>
              <a:blipFill rotWithShape="0">
                <a:blip r:embed="rId3"/>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489202" y="5550780"/>
                <a:ext cx="6051338"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Given parameters </a:t>
                </a:r>
                <a14:m>
                  <m:oMath xmlns:m="http://schemas.openxmlformats.org/officeDocument/2006/math">
                    <m:r>
                      <a:rPr lang="zh-TW" altLang="en-US" sz="2800" i="1">
                        <a:latin typeface="Cambria Math" panose="02040503050406030204" pitchFamily="18" charset="0"/>
                      </a:rPr>
                      <m:t>𝜃</m:t>
                    </m:r>
                  </m:oMath>
                </a14:m>
                <a:r>
                  <a:rPr lang="en-US" altLang="zh-TW" sz="2800" dirty="0"/>
                  <a:t>, define a function </a:t>
                </a:r>
                <a:endParaRPr lang="zh-TW" altLang="en-US" sz="2800"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489202" y="5550780"/>
                <a:ext cx="6051338" cy="523220"/>
              </a:xfrm>
              <a:prstGeom prst="rect">
                <a:avLst/>
              </a:prstGeom>
              <a:blipFill rotWithShape="0">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121" name="文字方塊 120"/>
              <p:cNvSpPr txBox="1"/>
              <p:nvPr/>
            </p:nvSpPr>
            <p:spPr>
              <a:xfrm>
                <a:off x="4030674" y="4774697"/>
                <a:ext cx="2422137" cy="61581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TW" sz="2400" b="0" i="1" smtClean="0">
                          <a:latin typeface="Cambria Math" panose="02040503050406030204" pitchFamily="18" charset="0"/>
                        </a:rPr>
                        <m:t>𝑓</m:t>
                      </m:r>
                      <m:d>
                        <m:dPr>
                          <m:ctrlPr>
                            <a:rPr lang="en-US" altLang="zh-TW" sz="2400" b="0" i="1" smtClean="0">
                              <a:latin typeface="Cambria Math" panose="02040503050406030204" pitchFamily="18" charset="0"/>
                            </a:rPr>
                          </m:ctrlPr>
                        </m:dPr>
                        <m:e>
                          <m:d>
                            <m:dPr>
                              <m:begChr m:val="["/>
                              <m:endChr m:val="]"/>
                              <m:ctrlPr>
                                <a:rPr lang="en-US" altLang="zh-TW" sz="2400" b="0" i="1" smtClean="0">
                                  <a:latin typeface="Cambria Math" panose="02040503050406030204" pitchFamily="18" charset="0"/>
                                </a:rPr>
                              </m:ctrlPr>
                            </m:dPr>
                            <m:e>
                              <m:m>
                                <m:mPr>
                                  <m:mcs>
                                    <m:mc>
                                      <m:mcPr>
                                        <m:count m:val="1"/>
                                        <m:mcJc m:val="center"/>
                                      </m:mcPr>
                                    </m:mc>
                                  </m:mcs>
                                  <m:ctrlPr>
                                    <a:rPr lang="en-US" altLang="zh-TW" sz="2400" b="0" i="1" smtClean="0">
                                      <a:latin typeface="Cambria Math" panose="02040503050406030204" pitchFamily="18" charset="0"/>
                                    </a:rPr>
                                  </m:ctrlPr>
                                </m:mPr>
                                <m:mr>
                                  <m:e>
                                    <m:r>
                                      <m:rPr>
                                        <m:brk m:alnAt="7"/>
                                      </m:rPr>
                                      <a:rPr lang="en-US" altLang="zh-TW" sz="2400" b="0" i="1" smtClean="0">
                                        <a:latin typeface="Cambria Math" panose="02040503050406030204" pitchFamily="18" charset="0"/>
                                      </a:rPr>
                                      <m:t>1</m:t>
                                    </m:r>
                                  </m:e>
                                </m:mr>
                                <m:mr>
                                  <m:e>
                                    <m:r>
                                      <a:rPr lang="en-US" altLang="zh-TW" sz="2400" b="0" i="1" smtClean="0">
                                        <a:latin typeface="Cambria Math" panose="02040503050406030204" pitchFamily="18" charset="0"/>
                                      </a:rPr>
                                      <m:t>−1</m:t>
                                    </m:r>
                                  </m:e>
                                </m:mr>
                              </m:m>
                            </m:e>
                          </m:d>
                        </m:e>
                      </m:d>
                      <m:r>
                        <a:rPr lang="en-US" altLang="zh-TW" sz="2400" b="0" i="1" smtClean="0">
                          <a:latin typeface="Cambria Math" panose="02040503050406030204" pitchFamily="18" charset="0"/>
                        </a:rPr>
                        <m:t>=</m:t>
                      </m:r>
                      <m:d>
                        <m:dPr>
                          <m:begChr m:val="["/>
                          <m:endChr m:val="]"/>
                          <m:ctrlPr>
                            <a:rPr lang="en-US" altLang="zh-TW" sz="2400" i="1">
                              <a:latin typeface="Cambria Math" panose="02040503050406030204" pitchFamily="18" charset="0"/>
                            </a:rPr>
                          </m:ctrlPr>
                        </m:dPr>
                        <m:e>
                          <m:m>
                            <m:mPr>
                              <m:mcs>
                                <m:mc>
                                  <m:mcPr>
                                    <m:count m:val="1"/>
                                    <m:mcJc m:val="center"/>
                                  </m:mcPr>
                                </m:mc>
                              </m:mcs>
                              <m:ctrlPr>
                                <a:rPr lang="en-US" altLang="zh-TW" sz="2400" i="1">
                                  <a:latin typeface="Cambria Math" panose="02040503050406030204" pitchFamily="18" charset="0"/>
                                </a:rPr>
                              </m:ctrlPr>
                            </m:mPr>
                            <m:mr>
                              <m:e>
                                <m:r>
                                  <m:rPr>
                                    <m:brk m:alnAt="7"/>
                                  </m:rPr>
                                  <a:rPr lang="en-US" altLang="zh-TW" sz="2400" b="0" i="1" smtClean="0">
                                    <a:latin typeface="Cambria Math" panose="02040503050406030204" pitchFamily="18" charset="0"/>
                                  </a:rPr>
                                  <m:t>0</m:t>
                                </m:r>
                                <m:r>
                                  <a:rPr lang="en-US" altLang="zh-TW" sz="2400" b="0" i="1" smtClean="0">
                                    <a:latin typeface="Cambria Math" panose="02040503050406030204" pitchFamily="18" charset="0"/>
                                  </a:rPr>
                                  <m:t>.62</m:t>
                                </m:r>
                              </m:e>
                            </m:mr>
                            <m:mr>
                              <m:e>
                                <m:r>
                                  <a:rPr lang="en-US" altLang="zh-TW" sz="2400" b="0" i="1" smtClean="0">
                                    <a:latin typeface="Cambria Math" panose="02040503050406030204" pitchFamily="18" charset="0"/>
                                  </a:rPr>
                                  <m:t>0.83</m:t>
                                </m:r>
                              </m:e>
                            </m:mr>
                          </m:m>
                        </m:e>
                      </m:d>
                    </m:oMath>
                  </m:oMathPara>
                </a14:m>
                <a:endParaRPr lang="zh-TW" altLang="en-US" sz="2400" dirty="0"/>
              </a:p>
            </p:txBody>
          </p:sp>
        </mc:Choice>
        <mc:Fallback xmlns="">
          <p:sp>
            <p:nvSpPr>
              <p:cNvPr id="121" name="文字方塊 120"/>
              <p:cNvSpPr txBox="1">
                <a:spLocks noRot="1" noChangeAspect="1" noMove="1" noResize="1" noEditPoints="1" noAdjustHandles="1" noChangeArrowheads="1" noChangeShapeType="1" noTextEdit="1"/>
              </p:cNvSpPr>
              <p:nvPr/>
            </p:nvSpPr>
            <p:spPr>
              <a:xfrm>
                <a:off x="4030674" y="4774697"/>
                <a:ext cx="2422137" cy="615810"/>
              </a:xfrm>
              <a:prstGeom prst="rect">
                <a:avLst/>
              </a:prstGeom>
              <a:blipFill rotWithShape="0">
                <a:blip r:embed="rId5"/>
                <a:stretch>
                  <a:fillRect/>
                </a:stretch>
              </a:blipFill>
            </p:spPr>
            <p:txBody>
              <a:bodyPr/>
              <a:lstStyle/>
              <a:p>
                <a:r>
                  <a:rPr lang="zh-TW" altLang="en-US">
                    <a:noFill/>
                  </a:rPr>
                  <a:t> </a:t>
                </a:r>
              </a:p>
            </p:txBody>
          </p:sp>
        </mc:Fallback>
      </mc:AlternateContent>
      <p:sp>
        <p:nvSpPr>
          <p:cNvPr id="135" name="矩形 134"/>
          <p:cNvSpPr/>
          <p:nvPr/>
        </p:nvSpPr>
        <p:spPr>
          <a:xfrm>
            <a:off x="748793" y="199166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36" name="矩形 135"/>
          <p:cNvSpPr/>
          <p:nvPr/>
        </p:nvSpPr>
        <p:spPr>
          <a:xfrm>
            <a:off x="717550" y="3633436"/>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2" name="文字方塊 151"/>
          <p:cNvSpPr txBox="1"/>
          <p:nvPr/>
        </p:nvSpPr>
        <p:spPr>
          <a:xfrm>
            <a:off x="760961" y="1978208"/>
            <a:ext cx="342900"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153" name="文字方塊 152"/>
          <p:cNvSpPr txBox="1"/>
          <p:nvPr/>
        </p:nvSpPr>
        <p:spPr>
          <a:xfrm>
            <a:off x="655177" y="3577639"/>
            <a:ext cx="488741" cy="461665"/>
          </a:xfrm>
          <a:prstGeom prst="rect">
            <a:avLst/>
          </a:prstGeom>
          <a:noFill/>
        </p:spPr>
        <p:txBody>
          <a:bodyPr wrap="square" rtlCol="0">
            <a:spAutoFit/>
          </a:bodyPr>
          <a:lstStyle/>
          <a:p>
            <a:pPr algn="ctr"/>
            <a:r>
              <a:rPr lang="en-US" altLang="zh-TW" sz="2400" dirty="0">
                <a:solidFill>
                  <a:srgbClr val="0000FF"/>
                </a:solidFill>
              </a:rPr>
              <a:t>0</a:t>
            </a:r>
            <a:endParaRPr lang="zh-TW" altLang="en-US" sz="2400" dirty="0">
              <a:solidFill>
                <a:srgbClr val="0000FF"/>
              </a:solidFill>
            </a:endParaRPr>
          </a:p>
        </p:txBody>
      </p:sp>
      <p:sp>
        <p:nvSpPr>
          <p:cNvPr id="3" name="文字方塊 2"/>
          <p:cNvSpPr txBox="1"/>
          <p:nvPr/>
        </p:nvSpPr>
        <p:spPr>
          <a:xfrm>
            <a:off x="382588" y="4688442"/>
            <a:ext cx="3599091" cy="461665"/>
          </a:xfrm>
          <a:prstGeom prst="rect">
            <a:avLst/>
          </a:prstGeom>
          <a:noFill/>
        </p:spPr>
        <p:txBody>
          <a:bodyPr wrap="square" rtlCol="0">
            <a:spAutoFit/>
          </a:bodyPr>
          <a:lstStyle/>
          <a:p>
            <a:r>
              <a:rPr lang="en-US" altLang="zh-TW" sz="2400" dirty="0"/>
              <a:t>This is a function.</a:t>
            </a:r>
            <a:endParaRPr lang="zh-TW" altLang="en-US" sz="2400" dirty="0"/>
          </a:p>
        </p:txBody>
      </p:sp>
      <p:sp>
        <p:nvSpPr>
          <p:cNvPr id="101" name="文字方塊 100"/>
          <p:cNvSpPr txBox="1"/>
          <p:nvPr/>
        </p:nvSpPr>
        <p:spPr>
          <a:xfrm>
            <a:off x="371220" y="5073773"/>
            <a:ext cx="3599091" cy="461665"/>
          </a:xfrm>
          <a:prstGeom prst="rect">
            <a:avLst/>
          </a:prstGeom>
          <a:noFill/>
        </p:spPr>
        <p:txBody>
          <a:bodyPr wrap="square" rtlCol="0">
            <a:spAutoFit/>
          </a:bodyPr>
          <a:lstStyle/>
          <a:p>
            <a:r>
              <a:rPr lang="en-US" altLang="zh-TW" sz="2400" dirty="0"/>
              <a:t>Input vector, output vector</a:t>
            </a:r>
            <a:endParaRPr lang="zh-TW" altLang="en-US" sz="2400" dirty="0"/>
          </a:p>
        </p:txBody>
      </p:sp>
      <p:sp>
        <p:nvSpPr>
          <p:cNvPr id="111" name="文字方塊 110"/>
          <p:cNvSpPr txBox="1"/>
          <p:nvPr/>
        </p:nvSpPr>
        <p:spPr>
          <a:xfrm>
            <a:off x="1681884" y="6148467"/>
            <a:ext cx="7105285"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altLang="zh-TW" sz="2800" dirty="0"/>
              <a:t>Given network structure, define </a:t>
            </a:r>
            <a:r>
              <a:rPr lang="en-US" altLang="zh-TW" sz="2800" b="1" i="1" u="sng" dirty="0"/>
              <a:t>a function set</a:t>
            </a:r>
            <a:endParaRPr lang="zh-TW" altLang="en-US" sz="2800" b="1" i="1" u="sng" dirty="0"/>
          </a:p>
        </p:txBody>
      </p:sp>
      <p:sp>
        <p:nvSpPr>
          <p:cNvPr id="5" name="弧形箭號 (下彎) 4"/>
          <p:cNvSpPr/>
          <p:nvPr/>
        </p:nvSpPr>
        <p:spPr>
          <a:xfrm rot="18733527">
            <a:off x="368672" y="3682291"/>
            <a:ext cx="1395203" cy="70105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Tree>
    <p:extLst>
      <p:ext uri="{BB962C8B-B14F-4D97-AF65-F5344CB8AC3E}">
        <p14:creationId xmlns:p14="http://schemas.microsoft.com/office/powerpoint/2010/main" val="64877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xit" presetSubtype="0" fill="hold" grpId="0" nodeType="withEffect">
                                  <p:stCondLst>
                                    <p:cond delay="0"/>
                                  </p:stCondLst>
                                  <p:childTnLst>
                                    <p:set>
                                      <p:cBhvr>
                                        <p:cTn id="50" dur="1" fill="hold">
                                          <p:stCondLst>
                                            <p:cond delay="0"/>
                                          </p:stCondLst>
                                        </p:cTn>
                                        <p:tgtEl>
                                          <p:spTgt spid="113"/>
                                        </p:tgtEl>
                                        <p:attrNameLst>
                                          <p:attrName>style.visibility</p:attrName>
                                        </p:attrNameLst>
                                      </p:cBhvr>
                                      <p:to>
                                        <p:strVal val="hidden"/>
                                      </p:to>
                                    </p:set>
                                  </p:childTnLst>
                                </p:cTn>
                              </p:par>
                              <p:par>
                                <p:cTn id="51" presetID="1" presetClass="exit" presetSubtype="0" fill="hold" grpId="0" nodeType="withEffect">
                                  <p:stCondLst>
                                    <p:cond delay="0"/>
                                  </p:stCondLst>
                                  <p:childTnLst>
                                    <p:set>
                                      <p:cBhvr>
                                        <p:cTn id="52" dur="1" fill="hold">
                                          <p:stCondLst>
                                            <p:cond delay="0"/>
                                          </p:stCondLst>
                                        </p:cTn>
                                        <p:tgtEl>
                                          <p:spTgt spid="114"/>
                                        </p:tgtEl>
                                        <p:attrNameLst>
                                          <p:attrName>style.visibility</p:attrName>
                                        </p:attrNameLst>
                                      </p:cBhvr>
                                      <p:to>
                                        <p:strVal val="hidden"/>
                                      </p:to>
                                    </p:set>
                                  </p:childTnLst>
                                </p:cTn>
                              </p:par>
                              <p:par>
                                <p:cTn id="53" presetID="1" presetClass="exit" presetSubtype="0" fill="hold" grpId="0" nodeType="withEffect">
                                  <p:stCondLst>
                                    <p:cond delay="0"/>
                                  </p:stCondLst>
                                  <p:childTnLst>
                                    <p:set>
                                      <p:cBhvr>
                                        <p:cTn id="54" dur="1" fill="hold">
                                          <p:stCondLst>
                                            <p:cond delay="0"/>
                                          </p:stCondLst>
                                        </p:cTn>
                                        <p:tgtEl>
                                          <p:spTgt spid="116"/>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15"/>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44"/>
                                        </p:tgtEl>
                                        <p:attrNameLst>
                                          <p:attrName>style.visibility</p:attrName>
                                        </p:attrNameLst>
                                      </p:cBhvr>
                                      <p:to>
                                        <p:strVal val="hidden"/>
                                      </p:to>
                                    </p:set>
                                  </p:childTnLst>
                                </p:cTn>
                              </p:par>
                              <p:par>
                                <p:cTn id="59" presetID="1" presetClass="exit" presetSubtype="0" fill="hold" grpId="0" nodeType="withEffect">
                                  <p:stCondLst>
                                    <p:cond delay="0"/>
                                  </p:stCondLst>
                                  <p:childTnLst>
                                    <p:set>
                                      <p:cBhvr>
                                        <p:cTn id="60" dur="1" fill="hold">
                                          <p:stCondLst>
                                            <p:cond delay="0"/>
                                          </p:stCondLst>
                                        </p:cTn>
                                        <p:tgtEl>
                                          <p:spTgt spid="145"/>
                                        </p:tgtEl>
                                        <p:attrNameLst>
                                          <p:attrName>style.visibility</p:attrName>
                                        </p:attrNameLst>
                                      </p:cBhvr>
                                      <p:to>
                                        <p:strVal val="hidden"/>
                                      </p:to>
                                    </p:set>
                                  </p:childTnLst>
                                </p:cTn>
                              </p:par>
                              <p:par>
                                <p:cTn id="61" presetID="1" presetClass="exit" presetSubtype="0" fill="hold" grpId="0" nodeType="withEffect">
                                  <p:stCondLst>
                                    <p:cond delay="0"/>
                                  </p:stCondLst>
                                  <p:childTnLst>
                                    <p:set>
                                      <p:cBhvr>
                                        <p:cTn id="62" dur="1" fill="hold">
                                          <p:stCondLst>
                                            <p:cond delay="0"/>
                                          </p:stCondLst>
                                        </p:cTn>
                                        <p:tgtEl>
                                          <p:spTgt spid="147"/>
                                        </p:tgtEl>
                                        <p:attrNameLst>
                                          <p:attrName>style.visibility</p:attrName>
                                        </p:attrNameLst>
                                      </p:cBhvr>
                                      <p:to>
                                        <p:strVal val="hidden"/>
                                      </p:to>
                                    </p:set>
                                  </p:childTnLst>
                                </p:cTn>
                              </p:par>
                              <p:par>
                                <p:cTn id="63" presetID="1" presetClass="exit" presetSubtype="0" fill="hold" grpId="0" nodeType="withEffect">
                                  <p:stCondLst>
                                    <p:cond delay="0"/>
                                  </p:stCondLst>
                                  <p:childTnLst>
                                    <p:set>
                                      <p:cBhvr>
                                        <p:cTn id="64" dur="1" fill="hold">
                                          <p:stCondLst>
                                            <p:cond delay="0"/>
                                          </p:stCondLst>
                                        </p:cTn>
                                        <p:tgtEl>
                                          <p:spTgt spid="146"/>
                                        </p:tgtEl>
                                        <p:attrNameLst>
                                          <p:attrName>style.visibility</p:attrName>
                                        </p:attrNameLst>
                                      </p:cBhvr>
                                      <p:to>
                                        <p:strVal val="hidden"/>
                                      </p:to>
                                    </p:set>
                                  </p:childTnLst>
                                </p:cTn>
                              </p:par>
                              <p:par>
                                <p:cTn id="65" presetID="1" presetClass="exit" presetSubtype="0" fill="hold" grpId="0" nodeType="withEffect">
                                  <p:stCondLst>
                                    <p:cond delay="0"/>
                                  </p:stCondLst>
                                  <p:childTnLst>
                                    <p:set>
                                      <p:cBhvr>
                                        <p:cTn id="66" dur="1" fill="hold">
                                          <p:stCondLst>
                                            <p:cond delay="0"/>
                                          </p:stCondLst>
                                        </p:cTn>
                                        <p:tgtEl>
                                          <p:spTgt spid="142"/>
                                        </p:tgtEl>
                                        <p:attrNameLst>
                                          <p:attrName>style.visibility</p:attrName>
                                        </p:attrNameLst>
                                      </p:cBhvr>
                                      <p:to>
                                        <p:strVal val="hidden"/>
                                      </p:to>
                                    </p:set>
                                  </p:childTnLst>
                                </p:cTn>
                              </p:par>
                              <p:par>
                                <p:cTn id="67" presetID="1" presetClass="exit" presetSubtype="0" fill="hold" grpId="0" nodeType="withEffect">
                                  <p:stCondLst>
                                    <p:cond delay="0"/>
                                  </p:stCondLst>
                                  <p:childTnLst>
                                    <p:set>
                                      <p:cBhvr>
                                        <p:cTn id="68" dur="1" fill="hold">
                                          <p:stCondLst>
                                            <p:cond delay="0"/>
                                          </p:stCondLst>
                                        </p:cTn>
                                        <p:tgtEl>
                                          <p:spTgt spid="143"/>
                                        </p:tgtEl>
                                        <p:attrNameLst>
                                          <p:attrName>style.visibility</p:attrName>
                                        </p:attrNameLst>
                                      </p:cBhvr>
                                      <p:to>
                                        <p:strVal val="hidden"/>
                                      </p:to>
                                    </p:set>
                                  </p:childTnLst>
                                </p:cTn>
                              </p:par>
                              <p:par>
                                <p:cTn id="69" presetID="1" presetClass="exit" presetSubtype="0" fill="hold" grpId="0" nodeType="withEffect">
                                  <p:stCondLst>
                                    <p:cond delay="0"/>
                                  </p:stCondLst>
                                  <p:childTnLst>
                                    <p:set>
                                      <p:cBhvr>
                                        <p:cTn id="70" dur="1" fill="hold">
                                          <p:stCondLst>
                                            <p:cond delay="0"/>
                                          </p:stCondLst>
                                        </p:cTn>
                                        <p:tgtEl>
                                          <p:spTgt spid="141"/>
                                        </p:tgtEl>
                                        <p:attrNameLst>
                                          <p:attrName>style.visibility</p:attrName>
                                        </p:attrNameLst>
                                      </p:cBhvr>
                                      <p:to>
                                        <p:strVal val="hidden"/>
                                      </p:to>
                                    </p:set>
                                  </p:childTnLst>
                                </p:cTn>
                              </p:par>
                              <p:par>
                                <p:cTn id="71" presetID="1" presetClass="exit" presetSubtype="0" fill="hold" grpId="0" nodeType="withEffect">
                                  <p:stCondLst>
                                    <p:cond delay="0"/>
                                  </p:stCondLst>
                                  <p:childTnLst>
                                    <p:set>
                                      <p:cBhvr>
                                        <p:cTn id="72" dur="1" fill="hold">
                                          <p:stCondLst>
                                            <p:cond delay="0"/>
                                          </p:stCondLst>
                                        </p:cTn>
                                        <p:tgtEl>
                                          <p:spTgt spid="140"/>
                                        </p:tgtEl>
                                        <p:attrNameLst>
                                          <p:attrName>style.visibility</p:attrName>
                                        </p:attrNameLst>
                                      </p:cBhvr>
                                      <p:to>
                                        <p:strVal val="hidden"/>
                                      </p:to>
                                    </p:set>
                                  </p:childTnLst>
                                </p:cTn>
                              </p:par>
                              <p:par>
                                <p:cTn id="73" presetID="1" presetClass="exit" presetSubtype="0" fill="hold" grpId="0" nodeType="withEffect">
                                  <p:stCondLst>
                                    <p:cond delay="0"/>
                                  </p:stCondLst>
                                  <p:childTnLst>
                                    <p:set>
                                      <p:cBhvr>
                                        <p:cTn id="74" dur="1" fill="hold">
                                          <p:stCondLst>
                                            <p:cond delay="0"/>
                                          </p:stCondLst>
                                        </p:cTn>
                                        <p:tgtEl>
                                          <p:spTgt spid="120"/>
                                        </p:tgtEl>
                                        <p:attrNameLst>
                                          <p:attrName>style.visibility</p:attrName>
                                        </p:attrNameLst>
                                      </p:cBhvr>
                                      <p:to>
                                        <p:strVal val="hidden"/>
                                      </p:to>
                                    </p:set>
                                  </p:childTnLst>
                                </p:cTn>
                              </p:par>
                              <p:par>
                                <p:cTn id="75" presetID="1" presetClass="exit" presetSubtype="0" fill="hold" grpId="0" nodeType="withEffect">
                                  <p:stCondLst>
                                    <p:cond delay="0"/>
                                  </p:stCondLst>
                                  <p:childTnLst>
                                    <p:set>
                                      <p:cBhvr>
                                        <p:cTn id="76" dur="1" fill="hold">
                                          <p:stCondLst>
                                            <p:cond delay="0"/>
                                          </p:stCondLst>
                                        </p:cTn>
                                        <p:tgtEl>
                                          <p:spTgt spid="134"/>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102"/>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124"/>
                                        </p:tgtEl>
                                        <p:attrNameLst>
                                          <p:attrName>style.visibility</p:attrName>
                                        </p:attrNameLst>
                                      </p:cBhvr>
                                      <p:to>
                                        <p:strVal val="hidden"/>
                                      </p:to>
                                    </p:set>
                                  </p:childTnLst>
                                </p:cTn>
                              </p:par>
                              <p:par>
                                <p:cTn id="81" presetID="1" presetClass="exit" presetSubtype="0" fill="hold" grpId="0" nodeType="withEffect">
                                  <p:stCondLst>
                                    <p:cond delay="0"/>
                                  </p:stCondLst>
                                  <p:childTnLst>
                                    <p:set>
                                      <p:cBhvr>
                                        <p:cTn id="82" dur="1" fill="hold">
                                          <p:stCondLst>
                                            <p:cond delay="0"/>
                                          </p:stCondLst>
                                        </p:cTn>
                                        <p:tgtEl>
                                          <p:spTgt spid="128"/>
                                        </p:tgtEl>
                                        <p:attrNameLst>
                                          <p:attrName>style.visibility</p:attrName>
                                        </p:attrNameLst>
                                      </p:cBhvr>
                                      <p:to>
                                        <p:strVal val="hidden"/>
                                      </p:to>
                                    </p:set>
                                  </p:childTnLst>
                                </p:cTn>
                              </p:par>
                              <p:par>
                                <p:cTn id="83" presetID="1" presetClass="exit" presetSubtype="0" fill="hold" grpId="0" nodeType="withEffect">
                                  <p:stCondLst>
                                    <p:cond delay="0"/>
                                  </p:stCondLst>
                                  <p:childTnLst>
                                    <p:set>
                                      <p:cBhvr>
                                        <p:cTn id="84" dur="1" fill="hold">
                                          <p:stCondLst>
                                            <p:cond delay="0"/>
                                          </p:stCondLst>
                                        </p:cTn>
                                        <p:tgtEl>
                                          <p:spTgt spid="149"/>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153"/>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15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150"/>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13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54"/>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55"/>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51"/>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13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4" grpId="0"/>
      <p:bldP spid="115" grpId="0"/>
      <p:bldP spid="116" grpId="0"/>
      <p:bldP spid="120" grpId="0"/>
      <p:bldP spid="134" grpId="0"/>
      <p:bldP spid="138" grpId="0" animBg="1"/>
      <p:bldP spid="138" grpId="1" animBg="1"/>
      <p:bldP spid="139" grpId="0" animBg="1"/>
      <p:bldP spid="139" grpId="1" animBg="1"/>
      <p:bldP spid="140" grpId="0"/>
      <p:bldP spid="141" grpId="0"/>
      <p:bldP spid="142" grpId="0"/>
      <p:bldP spid="143" grpId="0"/>
      <p:bldP spid="144" grpId="0"/>
      <p:bldP spid="145" grpId="0"/>
      <p:bldP spid="146" grpId="0"/>
      <p:bldP spid="147" grpId="0"/>
      <p:bldP spid="150" grpId="0" animBg="1"/>
      <p:bldP spid="150" grpId="1" animBg="1"/>
      <p:bldP spid="151" grpId="0" animBg="1"/>
      <p:bldP spid="151" grpId="1" animBg="1"/>
      <p:bldP spid="154" grpId="0" animBg="1"/>
      <p:bldP spid="154" grpId="1" animBg="1"/>
      <p:bldP spid="155" grpId="0" animBg="1"/>
      <p:bldP spid="155" grpId="1" animBg="1"/>
      <p:bldP spid="102" grpId="0"/>
      <p:bldP spid="124" grpId="0"/>
      <p:bldP spid="128" grpId="0"/>
      <p:bldP spid="149" grpId="0"/>
      <p:bldP spid="103" grpId="0"/>
      <p:bldP spid="4" grpId="0" animBg="1"/>
      <p:bldP spid="121" grpId="0"/>
      <p:bldP spid="152" grpId="0"/>
      <p:bldP spid="152" grpId="1"/>
      <p:bldP spid="153" grpId="0"/>
      <p:bldP spid="153" grpId="1"/>
      <p:bldP spid="3" grpId="0"/>
      <p:bldP spid="101" grpId="0"/>
      <p:bldP spid="111"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70</a:t>
            </a:fld>
            <a:endParaRPr lang="zh-TW" altLang="en-US"/>
          </a:p>
        </p:txBody>
      </p:sp>
      <p:sp>
        <p:nvSpPr>
          <p:cNvPr id="3" name="矩形 2"/>
          <p:cNvSpPr/>
          <p:nvPr/>
        </p:nvSpPr>
        <p:spPr>
          <a:xfrm>
            <a:off x="561975" y="873115"/>
            <a:ext cx="8496300" cy="4832092"/>
          </a:xfrm>
          <a:prstGeom prst="rect">
            <a:avLst/>
          </a:prstGeom>
        </p:spPr>
        <p:txBody>
          <a:bodyPr wrap="square">
            <a:spAutoFit/>
          </a:bodyPr>
          <a:lstStyle/>
          <a:p>
            <a:r>
              <a:rPr lang="en-US" altLang="zh-TW" sz="2800" dirty="0" err="1" smtClean="0"/>
              <a:t>def</a:t>
            </a:r>
            <a:r>
              <a:rPr lang="en-US" altLang="zh-TW" sz="2800" dirty="0" smtClean="0"/>
              <a:t> </a:t>
            </a:r>
            <a:r>
              <a:rPr lang="en-US" altLang="zh-TW" sz="2800" b="1" dirty="0" err="1" smtClean="0">
                <a:solidFill>
                  <a:srgbClr val="002060"/>
                </a:solidFill>
                <a:effectLst>
                  <a:outerShdw blurRad="38100" dist="38100" dir="2700000" algn="tl">
                    <a:srgbClr val="000000">
                      <a:alpha val="43137"/>
                    </a:srgbClr>
                  </a:outerShdw>
                </a:effectLst>
              </a:rPr>
              <a:t>gradient_descent</a:t>
            </a:r>
            <a:r>
              <a:rPr lang="en-US" altLang="zh-TW" sz="2800" dirty="0" smtClean="0"/>
              <a:t>(f, </a:t>
            </a:r>
            <a:r>
              <a:rPr lang="en-US" altLang="zh-TW" sz="2800" dirty="0" err="1" smtClean="0"/>
              <a:t>init_x</a:t>
            </a:r>
            <a:r>
              <a:rPr lang="en-US" altLang="zh-TW" sz="2800" dirty="0" smtClean="0"/>
              <a:t>, </a:t>
            </a:r>
            <a:r>
              <a:rPr lang="en-US" altLang="zh-TW" sz="2800" dirty="0" err="1" smtClean="0"/>
              <a:t>lr</a:t>
            </a:r>
            <a:r>
              <a:rPr lang="en-US" altLang="zh-TW" sz="2800" dirty="0" smtClean="0"/>
              <a:t>=0.01, </a:t>
            </a:r>
            <a:r>
              <a:rPr lang="en-US" altLang="zh-TW" sz="2800" dirty="0" err="1" smtClean="0"/>
              <a:t>step_num</a:t>
            </a:r>
            <a:r>
              <a:rPr lang="en-US" altLang="zh-TW" sz="2800" dirty="0" smtClean="0"/>
              <a:t>=100):</a:t>
            </a:r>
          </a:p>
          <a:p>
            <a:r>
              <a:rPr lang="en-US" altLang="zh-TW" sz="2800" dirty="0" smtClean="0"/>
              <a:t>    x = </a:t>
            </a:r>
            <a:r>
              <a:rPr lang="en-US" altLang="zh-TW" sz="2800" dirty="0" err="1" smtClean="0"/>
              <a:t>init_x</a:t>
            </a:r>
            <a:endParaRPr lang="en-US" altLang="zh-TW" sz="2800" dirty="0" smtClean="0"/>
          </a:p>
          <a:p>
            <a:r>
              <a:rPr lang="en-US" altLang="zh-TW" sz="2800" dirty="0" smtClean="0"/>
              <a:t>    </a:t>
            </a:r>
            <a:r>
              <a:rPr lang="en-US" altLang="zh-TW" sz="2800" dirty="0" err="1" smtClean="0"/>
              <a:t>x_history</a:t>
            </a:r>
            <a:r>
              <a:rPr lang="en-US" altLang="zh-TW" sz="2800" dirty="0" smtClean="0"/>
              <a:t> = []</a:t>
            </a:r>
          </a:p>
          <a:p>
            <a:endParaRPr lang="en-US" altLang="zh-TW" sz="2800" dirty="0" smtClean="0"/>
          </a:p>
          <a:p>
            <a:r>
              <a:rPr lang="en-US" altLang="zh-TW" sz="2800" dirty="0" smtClean="0"/>
              <a:t>    for </a:t>
            </a:r>
            <a:r>
              <a:rPr lang="en-US" altLang="zh-TW" sz="2800" dirty="0" err="1" smtClean="0"/>
              <a:t>i</a:t>
            </a:r>
            <a:r>
              <a:rPr lang="en-US" altLang="zh-TW" sz="2800" dirty="0" smtClean="0"/>
              <a:t> in range(</a:t>
            </a:r>
            <a:r>
              <a:rPr lang="en-US" altLang="zh-TW" sz="2800" dirty="0" err="1" smtClean="0"/>
              <a:t>step_num</a:t>
            </a:r>
            <a:r>
              <a:rPr lang="en-US" altLang="zh-TW" sz="2800" dirty="0" smtClean="0"/>
              <a:t>):</a:t>
            </a:r>
          </a:p>
          <a:p>
            <a:r>
              <a:rPr lang="en-US" altLang="zh-TW" sz="2800" dirty="0" smtClean="0"/>
              <a:t>        </a:t>
            </a:r>
            <a:r>
              <a:rPr lang="en-US" altLang="zh-TW" sz="2800" dirty="0" err="1" smtClean="0"/>
              <a:t>x_history.append</a:t>
            </a:r>
            <a:r>
              <a:rPr lang="en-US" altLang="zh-TW" sz="2800" dirty="0" smtClean="0"/>
              <a:t>( </a:t>
            </a:r>
            <a:r>
              <a:rPr lang="en-US" altLang="zh-TW" sz="2800" dirty="0" err="1" smtClean="0"/>
              <a:t>x.copy</a:t>
            </a:r>
            <a:r>
              <a:rPr lang="en-US" altLang="zh-TW" sz="2800" dirty="0" smtClean="0"/>
              <a:t>() )</a:t>
            </a:r>
          </a:p>
          <a:p>
            <a:endParaRPr lang="en-US" altLang="zh-TW" sz="2800" dirty="0" smtClean="0"/>
          </a:p>
          <a:p>
            <a:r>
              <a:rPr lang="en-US" altLang="zh-TW" sz="2800" dirty="0" smtClean="0"/>
              <a:t>        </a:t>
            </a:r>
            <a:r>
              <a:rPr lang="en-US" altLang="zh-TW" sz="2800" b="1" dirty="0" smtClean="0">
                <a:solidFill>
                  <a:srgbClr val="FF0000"/>
                </a:solidFill>
                <a:effectLst>
                  <a:outerShdw blurRad="38100" dist="38100" dir="2700000" algn="tl">
                    <a:srgbClr val="000000">
                      <a:alpha val="43137"/>
                    </a:srgbClr>
                  </a:outerShdw>
                </a:effectLst>
              </a:rPr>
              <a:t>grad = </a:t>
            </a:r>
            <a:r>
              <a:rPr lang="en-US" altLang="zh-TW" sz="2800" b="1" dirty="0" err="1" smtClean="0">
                <a:solidFill>
                  <a:srgbClr val="FF0000"/>
                </a:solidFill>
                <a:effectLst>
                  <a:outerShdw blurRad="38100" dist="38100" dir="2700000" algn="tl">
                    <a:srgbClr val="000000">
                      <a:alpha val="43137"/>
                    </a:srgbClr>
                  </a:outerShdw>
                </a:effectLst>
              </a:rPr>
              <a:t>numerical_gradient</a:t>
            </a:r>
            <a:r>
              <a:rPr lang="en-US" altLang="zh-TW" sz="2800" b="1" dirty="0" smtClean="0">
                <a:solidFill>
                  <a:srgbClr val="FF0000"/>
                </a:solidFill>
                <a:effectLst>
                  <a:outerShdw blurRad="38100" dist="38100" dir="2700000" algn="tl">
                    <a:srgbClr val="000000">
                      <a:alpha val="43137"/>
                    </a:srgbClr>
                  </a:outerShdw>
                </a:effectLst>
              </a:rPr>
              <a:t>(f, x)</a:t>
            </a:r>
          </a:p>
          <a:p>
            <a:r>
              <a:rPr lang="en-US" altLang="zh-TW" sz="2800" dirty="0" smtClean="0"/>
              <a:t>        </a:t>
            </a:r>
            <a:r>
              <a:rPr lang="en-US" altLang="zh-TW" sz="2800" b="1" dirty="0" smtClean="0">
                <a:solidFill>
                  <a:srgbClr val="002060"/>
                </a:solidFill>
                <a:effectLst>
                  <a:outerShdw blurRad="38100" dist="38100" dir="2700000" algn="tl">
                    <a:srgbClr val="000000">
                      <a:alpha val="43137"/>
                    </a:srgbClr>
                  </a:outerShdw>
                </a:effectLst>
              </a:rPr>
              <a:t>x -= </a:t>
            </a:r>
            <a:r>
              <a:rPr lang="en-US" altLang="zh-TW" sz="2800" b="1" dirty="0" err="1" smtClean="0">
                <a:solidFill>
                  <a:srgbClr val="002060"/>
                </a:solidFill>
                <a:effectLst>
                  <a:outerShdw blurRad="38100" dist="38100" dir="2700000" algn="tl">
                    <a:srgbClr val="000000">
                      <a:alpha val="43137"/>
                    </a:srgbClr>
                  </a:outerShdw>
                </a:effectLst>
              </a:rPr>
              <a:t>lr</a:t>
            </a:r>
            <a:r>
              <a:rPr lang="en-US" altLang="zh-TW" sz="2800" b="1" dirty="0" smtClean="0">
                <a:solidFill>
                  <a:srgbClr val="002060"/>
                </a:solidFill>
                <a:effectLst>
                  <a:outerShdw blurRad="38100" dist="38100" dir="2700000" algn="tl">
                    <a:srgbClr val="000000">
                      <a:alpha val="43137"/>
                    </a:srgbClr>
                  </a:outerShdw>
                </a:effectLst>
              </a:rPr>
              <a:t> * grad</a:t>
            </a:r>
          </a:p>
          <a:p>
            <a:endParaRPr lang="en-US" altLang="zh-TW" sz="2800" dirty="0" smtClean="0"/>
          </a:p>
          <a:p>
            <a:r>
              <a:rPr lang="en-US" altLang="zh-TW" sz="2800" dirty="0" smtClean="0"/>
              <a:t>    return x, </a:t>
            </a:r>
            <a:r>
              <a:rPr lang="en-US" altLang="zh-TW" sz="2800" dirty="0" err="1" smtClean="0"/>
              <a:t>np.array</a:t>
            </a:r>
            <a:r>
              <a:rPr lang="en-US" altLang="zh-TW" sz="2800" dirty="0" smtClean="0"/>
              <a:t>(</a:t>
            </a:r>
            <a:r>
              <a:rPr lang="en-US" altLang="zh-TW" sz="2800" dirty="0" err="1" smtClean="0"/>
              <a:t>x_history</a:t>
            </a:r>
            <a:r>
              <a:rPr lang="en-US" altLang="zh-TW" sz="2800" dirty="0" smtClean="0"/>
              <a:t>)</a:t>
            </a:r>
            <a:endParaRPr lang="en-US" altLang="zh-TW" sz="2800" dirty="0"/>
          </a:p>
        </p:txBody>
      </p:sp>
      <p:sp>
        <p:nvSpPr>
          <p:cNvPr id="4" name="矩形 3"/>
          <p:cNvSpPr/>
          <p:nvPr/>
        </p:nvSpPr>
        <p:spPr>
          <a:xfrm>
            <a:off x="4810125" y="4352410"/>
            <a:ext cx="4039119" cy="923330"/>
          </a:xfrm>
          <a:prstGeom prst="rect">
            <a:avLst/>
          </a:prstGeom>
        </p:spPr>
        <p:txBody>
          <a:bodyPr wrap="none">
            <a:spAutoFit/>
          </a:bodyPr>
          <a:lstStyle/>
          <a:p>
            <a:r>
              <a:rPr lang="en-US" altLang="zh-TW" sz="5400" b="1" dirty="0" smtClean="0">
                <a:solidFill>
                  <a:srgbClr val="002060"/>
                </a:solidFill>
                <a:effectLst>
                  <a:outerShdw blurRad="38100" dist="38100" dir="2700000" algn="tl">
                    <a:srgbClr val="000000">
                      <a:alpha val="43137"/>
                    </a:srgbClr>
                  </a:outerShdw>
                </a:effectLst>
              </a:rPr>
              <a:t>x =x- </a:t>
            </a:r>
            <a:r>
              <a:rPr lang="en-US" altLang="zh-TW" sz="5400" b="1" dirty="0" err="1" smtClean="0">
                <a:solidFill>
                  <a:srgbClr val="002060"/>
                </a:solidFill>
                <a:effectLst>
                  <a:outerShdw blurRad="38100" dist="38100" dir="2700000" algn="tl">
                    <a:srgbClr val="000000">
                      <a:alpha val="43137"/>
                    </a:srgbClr>
                  </a:outerShdw>
                </a:effectLst>
              </a:rPr>
              <a:t>lr</a:t>
            </a:r>
            <a:r>
              <a:rPr lang="en-US" altLang="zh-TW" sz="5400" b="1" dirty="0" smtClean="0">
                <a:solidFill>
                  <a:srgbClr val="002060"/>
                </a:solidFill>
                <a:effectLst>
                  <a:outerShdw blurRad="38100" dist="38100" dir="2700000" algn="tl">
                    <a:srgbClr val="000000">
                      <a:alpha val="43137"/>
                    </a:srgbClr>
                  </a:outerShdw>
                </a:effectLst>
              </a:rPr>
              <a:t> * grad</a:t>
            </a:r>
          </a:p>
        </p:txBody>
      </p:sp>
    </p:spTree>
    <p:extLst>
      <p:ext uri="{BB962C8B-B14F-4D97-AF65-F5344CB8AC3E}">
        <p14:creationId xmlns:p14="http://schemas.microsoft.com/office/powerpoint/2010/main" val="35353223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71</a:t>
            </a:fld>
            <a:endParaRPr lang="zh-TW" altLang="en-US"/>
          </a:p>
        </p:txBody>
      </p:sp>
      <p:sp>
        <p:nvSpPr>
          <p:cNvPr id="3" name="矩形 2"/>
          <p:cNvSpPr/>
          <p:nvPr/>
        </p:nvSpPr>
        <p:spPr>
          <a:xfrm>
            <a:off x="514350" y="1030665"/>
            <a:ext cx="8382000" cy="4401205"/>
          </a:xfrm>
          <a:prstGeom prst="rect">
            <a:avLst/>
          </a:prstGeom>
        </p:spPr>
        <p:txBody>
          <a:bodyPr wrap="square">
            <a:spAutoFit/>
          </a:bodyPr>
          <a:lstStyle/>
          <a:p>
            <a:r>
              <a:rPr lang="en-US" altLang="zh-TW" sz="2800" dirty="0" err="1" smtClean="0"/>
              <a:t>def</a:t>
            </a:r>
            <a:r>
              <a:rPr lang="en-US" altLang="zh-TW" sz="2800" dirty="0" smtClean="0"/>
              <a:t> </a:t>
            </a:r>
            <a:r>
              <a:rPr lang="en-US" altLang="zh-TW" sz="2800" dirty="0" err="1" smtClean="0"/>
              <a:t>numerical_gradient</a:t>
            </a:r>
            <a:r>
              <a:rPr lang="en-US" altLang="zh-TW" sz="2800" dirty="0" smtClean="0"/>
              <a:t>(f, X):</a:t>
            </a:r>
          </a:p>
          <a:p>
            <a:r>
              <a:rPr lang="en-US" altLang="zh-TW" sz="2800" dirty="0" smtClean="0"/>
              <a:t>    if </a:t>
            </a:r>
            <a:r>
              <a:rPr lang="en-US" altLang="zh-TW" sz="2800" dirty="0" err="1" smtClean="0"/>
              <a:t>X.ndim</a:t>
            </a:r>
            <a:r>
              <a:rPr lang="en-US" altLang="zh-TW" sz="2800" dirty="0" smtClean="0"/>
              <a:t> == 1:</a:t>
            </a:r>
          </a:p>
          <a:p>
            <a:r>
              <a:rPr lang="en-US" altLang="zh-TW" sz="2800" dirty="0" smtClean="0"/>
              <a:t>        return _</a:t>
            </a:r>
            <a:r>
              <a:rPr lang="en-US" altLang="zh-TW" sz="2800" dirty="0" err="1" smtClean="0"/>
              <a:t>numerical_gradient_no_batch</a:t>
            </a:r>
            <a:r>
              <a:rPr lang="en-US" altLang="zh-TW" sz="2800" dirty="0" smtClean="0"/>
              <a:t>(f, X)</a:t>
            </a:r>
          </a:p>
          <a:p>
            <a:r>
              <a:rPr lang="en-US" altLang="zh-TW" sz="2800" dirty="0" smtClean="0"/>
              <a:t>    else:</a:t>
            </a:r>
          </a:p>
          <a:p>
            <a:r>
              <a:rPr lang="en-US" altLang="zh-TW" sz="2800" dirty="0" smtClean="0"/>
              <a:t>        grad = </a:t>
            </a:r>
            <a:r>
              <a:rPr lang="en-US" altLang="zh-TW" sz="2800" dirty="0" err="1" smtClean="0"/>
              <a:t>np.zeros_like</a:t>
            </a:r>
            <a:r>
              <a:rPr lang="en-US" altLang="zh-TW" sz="2800" dirty="0" smtClean="0"/>
              <a:t>(X)</a:t>
            </a:r>
          </a:p>
          <a:p>
            <a:r>
              <a:rPr lang="en-US" altLang="zh-TW" sz="2800" dirty="0" smtClean="0"/>
              <a:t>        </a:t>
            </a:r>
          </a:p>
          <a:p>
            <a:r>
              <a:rPr lang="en-US" altLang="zh-TW" sz="2800" dirty="0" smtClean="0"/>
              <a:t>        for </a:t>
            </a:r>
            <a:r>
              <a:rPr lang="en-US" altLang="zh-TW" sz="2800" dirty="0" err="1" smtClean="0"/>
              <a:t>idx</a:t>
            </a:r>
            <a:r>
              <a:rPr lang="en-US" altLang="zh-TW" sz="2800" dirty="0" smtClean="0"/>
              <a:t>, x in enumerate(X):</a:t>
            </a:r>
          </a:p>
          <a:p>
            <a:r>
              <a:rPr lang="en-US" altLang="zh-TW" sz="2800" dirty="0" smtClean="0"/>
              <a:t>            grad[</a:t>
            </a:r>
            <a:r>
              <a:rPr lang="en-US" altLang="zh-TW" sz="2800" dirty="0" err="1" smtClean="0"/>
              <a:t>idx</a:t>
            </a:r>
            <a:r>
              <a:rPr lang="en-US" altLang="zh-TW" sz="2800" dirty="0" smtClean="0"/>
              <a:t>] = _</a:t>
            </a:r>
            <a:r>
              <a:rPr lang="en-US" altLang="zh-TW" sz="2800" dirty="0" err="1" smtClean="0"/>
              <a:t>numerical_gradient_no_batch</a:t>
            </a:r>
            <a:r>
              <a:rPr lang="en-US" altLang="zh-TW" sz="2800" dirty="0" smtClean="0"/>
              <a:t>(f, x)</a:t>
            </a:r>
          </a:p>
          <a:p>
            <a:r>
              <a:rPr lang="en-US" altLang="zh-TW" sz="2800" dirty="0" smtClean="0"/>
              <a:t>        </a:t>
            </a:r>
          </a:p>
          <a:p>
            <a:r>
              <a:rPr lang="en-US" altLang="zh-TW" sz="2800" dirty="0" smtClean="0"/>
              <a:t>        return grad</a:t>
            </a:r>
            <a:endParaRPr lang="en-US" altLang="zh-TW" sz="2800" dirty="0"/>
          </a:p>
        </p:txBody>
      </p:sp>
    </p:spTree>
    <p:extLst>
      <p:ext uri="{BB962C8B-B14F-4D97-AF65-F5344CB8AC3E}">
        <p14:creationId xmlns:p14="http://schemas.microsoft.com/office/powerpoint/2010/main" val="40130496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72</a:t>
            </a:fld>
            <a:endParaRPr lang="zh-TW" altLang="en-US"/>
          </a:p>
        </p:txBody>
      </p:sp>
      <p:sp>
        <p:nvSpPr>
          <p:cNvPr id="3" name="矩形 2"/>
          <p:cNvSpPr/>
          <p:nvPr/>
        </p:nvSpPr>
        <p:spPr>
          <a:xfrm>
            <a:off x="104775" y="0"/>
            <a:ext cx="9144000" cy="6986528"/>
          </a:xfrm>
          <a:prstGeom prst="rect">
            <a:avLst/>
          </a:prstGeom>
        </p:spPr>
        <p:txBody>
          <a:bodyPr wrap="square">
            <a:spAutoFit/>
          </a:bodyPr>
          <a:lstStyle/>
          <a:p>
            <a:r>
              <a:rPr lang="en-US" altLang="zh-TW" sz="2800" dirty="0" err="1" smtClean="0"/>
              <a:t>def</a:t>
            </a:r>
            <a:r>
              <a:rPr lang="en-US" altLang="zh-TW" sz="2800" dirty="0" smtClean="0"/>
              <a:t> _</a:t>
            </a:r>
            <a:r>
              <a:rPr lang="en-US" altLang="zh-TW" sz="2800" dirty="0" err="1" smtClean="0"/>
              <a:t>numerical_gradient_no_batch</a:t>
            </a:r>
            <a:r>
              <a:rPr lang="en-US" altLang="zh-TW" sz="2800" dirty="0" smtClean="0"/>
              <a:t>(f, x):</a:t>
            </a:r>
          </a:p>
          <a:p>
            <a:r>
              <a:rPr lang="en-US" altLang="zh-TW" sz="2800" dirty="0" smtClean="0"/>
              <a:t>    h = 1e-4  # 0.0001</a:t>
            </a:r>
          </a:p>
          <a:p>
            <a:r>
              <a:rPr lang="en-US" altLang="zh-TW" sz="2800" dirty="0" smtClean="0"/>
              <a:t>    grad = </a:t>
            </a:r>
            <a:r>
              <a:rPr lang="en-US" altLang="zh-TW" sz="2800" dirty="0" err="1" smtClean="0"/>
              <a:t>np.zeros_like</a:t>
            </a:r>
            <a:r>
              <a:rPr lang="en-US" altLang="zh-TW" sz="2800" dirty="0" smtClean="0"/>
              <a:t>(x)</a:t>
            </a:r>
          </a:p>
          <a:p>
            <a:r>
              <a:rPr lang="en-US" altLang="zh-TW" sz="2800" dirty="0" smtClean="0"/>
              <a:t>    </a:t>
            </a:r>
          </a:p>
          <a:p>
            <a:r>
              <a:rPr lang="en-US" altLang="zh-TW" sz="2800" dirty="0" smtClean="0"/>
              <a:t>    for </a:t>
            </a:r>
            <a:r>
              <a:rPr lang="en-US" altLang="zh-TW" sz="2800" dirty="0" err="1" smtClean="0"/>
              <a:t>idx</a:t>
            </a:r>
            <a:r>
              <a:rPr lang="en-US" altLang="zh-TW" sz="2800" dirty="0" smtClean="0"/>
              <a:t> in range(</a:t>
            </a:r>
            <a:r>
              <a:rPr lang="en-US" altLang="zh-TW" sz="2800" dirty="0" err="1" smtClean="0"/>
              <a:t>x.size</a:t>
            </a:r>
            <a:r>
              <a:rPr lang="en-US" altLang="zh-TW" sz="2800" dirty="0" smtClean="0"/>
              <a:t>):</a:t>
            </a:r>
          </a:p>
          <a:p>
            <a:r>
              <a:rPr lang="en-US" altLang="zh-TW" sz="2800" dirty="0" smtClean="0"/>
              <a:t>        </a:t>
            </a:r>
            <a:r>
              <a:rPr lang="en-US" altLang="zh-TW" sz="2800" dirty="0" err="1" smtClean="0"/>
              <a:t>tmp_val</a:t>
            </a:r>
            <a:r>
              <a:rPr lang="en-US" altLang="zh-TW" sz="2800" dirty="0" smtClean="0"/>
              <a:t> = x[</a:t>
            </a:r>
            <a:r>
              <a:rPr lang="en-US" altLang="zh-TW" sz="2800" dirty="0" err="1" smtClean="0"/>
              <a:t>idx</a:t>
            </a:r>
            <a:r>
              <a:rPr lang="en-US" altLang="zh-TW" sz="2800" dirty="0" smtClean="0"/>
              <a:t>]</a:t>
            </a:r>
          </a:p>
          <a:p>
            <a:r>
              <a:rPr lang="en-US" altLang="zh-TW" sz="2800" dirty="0" smtClean="0"/>
              <a:t>        x[</a:t>
            </a:r>
            <a:r>
              <a:rPr lang="en-US" altLang="zh-TW" sz="2800" dirty="0" err="1" smtClean="0"/>
              <a:t>idx</a:t>
            </a:r>
            <a:r>
              <a:rPr lang="en-US" altLang="zh-TW" sz="2800" dirty="0" smtClean="0"/>
              <a:t>] = float(</a:t>
            </a:r>
            <a:r>
              <a:rPr lang="en-US" altLang="zh-TW" sz="2800" dirty="0" err="1" smtClean="0"/>
              <a:t>tmp_val</a:t>
            </a:r>
            <a:r>
              <a:rPr lang="en-US" altLang="zh-TW" sz="2800" dirty="0" smtClean="0"/>
              <a:t>) + h</a:t>
            </a:r>
          </a:p>
          <a:p>
            <a:r>
              <a:rPr lang="en-US" altLang="zh-TW" sz="2800" dirty="0" smtClean="0"/>
              <a:t>        fxh1 = f(x)  # f(</a:t>
            </a:r>
            <a:r>
              <a:rPr lang="en-US" altLang="zh-TW" sz="2800" dirty="0" err="1" smtClean="0"/>
              <a:t>x+h</a:t>
            </a:r>
            <a:r>
              <a:rPr lang="en-US" altLang="zh-TW" sz="2800" dirty="0" smtClean="0"/>
              <a:t>)</a:t>
            </a:r>
          </a:p>
          <a:p>
            <a:r>
              <a:rPr lang="en-US" altLang="zh-TW" sz="2800" dirty="0" smtClean="0"/>
              <a:t>        </a:t>
            </a:r>
          </a:p>
          <a:p>
            <a:r>
              <a:rPr lang="en-US" altLang="zh-TW" sz="2800" dirty="0" smtClean="0"/>
              <a:t>        x[</a:t>
            </a:r>
            <a:r>
              <a:rPr lang="en-US" altLang="zh-TW" sz="2800" dirty="0" err="1" smtClean="0"/>
              <a:t>idx</a:t>
            </a:r>
            <a:r>
              <a:rPr lang="en-US" altLang="zh-TW" sz="2800" dirty="0" smtClean="0"/>
              <a:t>] = </a:t>
            </a:r>
            <a:r>
              <a:rPr lang="en-US" altLang="zh-TW" sz="2800" dirty="0" err="1" smtClean="0"/>
              <a:t>tmp_val</a:t>
            </a:r>
            <a:r>
              <a:rPr lang="en-US" altLang="zh-TW" sz="2800" dirty="0" smtClean="0"/>
              <a:t> - h </a:t>
            </a:r>
          </a:p>
          <a:p>
            <a:r>
              <a:rPr lang="en-US" altLang="zh-TW" sz="2800" dirty="0" smtClean="0"/>
              <a:t>        fxh2 = f(x)  # f(x-h)</a:t>
            </a:r>
          </a:p>
          <a:p>
            <a:r>
              <a:rPr lang="en-US" altLang="zh-TW" sz="2800" dirty="0" smtClean="0"/>
              <a:t>        grad[</a:t>
            </a:r>
            <a:r>
              <a:rPr lang="en-US" altLang="zh-TW" sz="2800" dirty="0" err="1" smtClean="0"/>
              <a:t>idx</a:t>
            </a:r>
            <a:r>
              <a:rPr lang="en-US" altLang="zh-TW" sz="2800" dirty="0" smtClean="0"/>
              <a:t>] = (fxh1 - fxh2) / (2*h)</a:t>
            </a:r>
          </a:p>
          <a:p>
            <a:r>
              <a:rPr lang="en-US" altLang="zh-TW" sz="2800" dirty="0" smtClean="0"/>
              <a:t>        </a:t>
            </a:r>
          </a:p>
          <a:p>
            <a:r>
              <a:rPr lang="en-US" altLang="zh-TW" sz="2800" dirty="0" smtClean="0"/>
              <a:t>        x[</a:t>
            </a:r>
            <a:r>
              <a:rPr lang="en-US" altLang="zh-TW" sz="2800" dirty="0" err="1" smtClean="0"/>
              <a:t>idx</a:t>
            </a:r>
            <a:r>
              <a:rPr lang="en-US" altLang="zh-TW" sz="2800" dirty="0" smtClean="0"/>
              <a:t>] = </a:t>
            </a:r>
            <a:r>
              <a:rPr lang="en-US" altLang="zh-TW" sz="2800" dirty="0" err="1" smtClean="0"/>
              <a:t>tmp_val</a:t>
            </a:r>
            <a:r>
              <a:rPr lang="en-US" altLang="zh-TW" sz="2800" dirty="0" smtClean="0"/>
              <a:t>  </a:t>
            </a:r>
          </a:p>
          <a:p>
            <a:r>
              <a:rPr lang="en-US" altLang="zh-TW" sz="2800" dirty="0" smtClean="0"/>
              <a:t>        </a:t>
            </a:r>
          </a:p>
          <a:p>
            <a:r>
              <a:rPr lang="en-US" altLang="zh-TW" sz="2800" dirty="0" smtClean="0"/>
              <a:t>    return grad</a:t>
            </a:r>
            <a:endParaRPr lang="zh-TW" altLang="en-US" sz="2800" dirty="0"/>
          </a:p>
        </p:txBody>
      </p:sp>
    </p:spTree>
    <p:extLst>
      <p:ext uri="{BB962C8B-B14F-4D97-AF65-F5344CB8AC3E}">
        <p14:creationId xmlns:p14="http://schemas.microsoft.com/office/powerpoint/2010/main" val="175953853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73</a:t>
            </a:fld>
            <a:endParaRPr lang="zh-TW" altLang="en-US"/>
          </a:p>
        </p:txBody>
      </p:sp>
      <p:pic>
        <p:nvPicPr>
          <p:cNvPr id="3" name="圖片 2"/>
          <p:cNvPicPr>
            <a:picLocks noChangeAspect="1"/>
          </p:cNvPicPr>
          <p:nvPr/>
        </p:nvPicPr>
        <p:blipFill>
          <a:blip r:embed="rId2"/>
          <a:stretch>
            <a:fillRect/>
          </a:stretch>
        </p:blipFill>
        <p:spPr>
          <a:xfrm>
            <a:off x="1104900" y="1102400"/>
            <a:ext cx="6710219" cy="4904273"/>
          </a:xfrm>
          <a:prstGeom prst="rect">
            <a:avLst/>
          </a:prstGeom>
        </p:spPr>
      </p:pic>
      <p:sp>
        <p:nvSpPr>
          <p:cNvPr id="4" name="矩形 3"/>
          <p:cNvSpPr/>
          <p:nvPr/>
        </p:nvSpPr>
        <p:spPr>
          <a:xfrm>
            <a:off x="754867" y="271403"/>
            <a:ext cx="7584127" cy="830997"/>
          </a:xfrm>
          <a:prstGeom prst="rect">
            <a:avLst/>
          </a:prstGeom>
        </p:spPr>
        <p:txBody>
          <a:bodyPr wrap="none">
            <a:spAutoFit/>
          </a:bodyPr>
          <a:lstStyle/>
          <a:p>
            <a:r>
              <a:rPr lang="en-US" altLang="zh-TW" sz="4800" dirty="0" err="1" smtClean="0">
                <a:solidFill>
                  <a:srgbClr val="FF0000"/>
                </a:solidFill>
              </a:rPr>
              <a:t>init_x</a:t>
            </a:r>
            <a:r>
              <a:rPr lang="en-US" altLang="zh-TW" sz="4800" dirty="0" smtClean="0">
                <a:solidFill>
                  <a:srgbClr val="FF0000"/>
                </a:solidFill>
              </a:rPr>
              <a:t> = </a:t>
            </a:r>
            <a:r>
              <a:rPr lang="en-US" altLang="zh-TW" sz="4800" dirty="0" err="1" smtClean="0">
                <a:solidFill>
                  <a:srgbClr val="FF0000"/>
                </a:solidFill>
              </a:rPr>
              <a:t>np.array</a:t>
            </a:r>
            <a:r>
              <a:rPr lang="en-US" altLang="zh-TW" sz="4800" dirty="0" smtClean="0">
                <a:solidFill>
                  <a:srgbClr val="FF0000"/>
                </a:solidFill>
              </a:rPr>
              <a:t>([-3.0, 4.0])    </a:t>
            </a:r>
          </a:p>
        </p:txBody>
      </p:sp>
    </p:spTree>
    <p:extLst>
      <p:ext uri="{BB962C8B-B14F-4D97-AF65-F5344CB8AC3E}">
        <p14:creationId xmlns:p14="http://schemas.microsoft.com/office/powerpoint/2010/main" val="37814441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74</a:t>
            </a:fld>
            <a:endParaRPr lang="zh-TW" altLang="en-US"/>
          </a:p>
        </p:txBody>
      </p:sp>
      <p:pic>
        <p:nvPicPr>
          <p:cNvPr id="3" name="圖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8963" y="1472815"/>
            <a:ext cx="6312891" cy="4327910"/>
          </a:xfrm>
          <a:prstGeom prst="rect">
            <a:avLst/>
          </a:prstGeom>
        </p:spPr>
      </p:pic>
      <p:cxnSp>
        <p:nvCxnSpPr>
          <p:cNvPr id="5" name="直線單箭頭接點 4"/>
          <p:cNvCxnSpPr/>
          <p:nvPr/>
        </p:nvCxnSpPr>
        <p:spPr>
          <a:xfrm>
            <a:off x="2368483" y="2085975"/>
            <a:ext cx="2066925" cy="145732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線接點 6"/>
          <p:cNvCxnSpPr/>
          <p:nvPr/>
        </p:nvCxnSpPr>
        <p:spPr>
          <a:xfrm flipH="1">
            <a:off x="2343150" y="1885950"/>
            <a:ext cx="19050" cy="3209925"/>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54867" y="271403"/>
            <a:ext cx="7584127" cy="830997"/>
          </a:xfrm>
          <a:prstGeom prst="rect">
            <a:avLst/>
          </a:prstGeom>
        </p:spPr>
        <p:txBody>
          <a:bodyPr wrap="none">
            <a:spAutoFit/>
          </a:bodyPr>
          <a:lstStyle/>
          <a:p>
            <a:r>
              <a:rPr lang="en-US" altLang="zh-TW" sz="4800" dirty="0" err="1" smtClean="0">
                <a:solidFill>
                  <a:srgbClr val="FF0000"/>
                </a:solidFill>
              </a:rPr>
              <a:t>init_x</a:t>
            </a:r>
            <a:r>
              <a:rPr lang="en-US" altLang="zh-TW" sz="4800" dirty="0" smtClean="0">
                <a:solidFill>
                  <a:srgbClr val="FF0000"/>
                </a:solidFill>
              </a:rPr>
              <a:t> = </a:t>
            </a:r>
            <a:r>
              <a:rPr lang="en-US" altLang="zh-TW" sz="4800" dirty="0" err="1" smtClean="0">
                <a:solidFill>
                  <a:srgbClr val="FF0000"/>
                </a:solidFill>
              </a:rPr>
              <a:t>np.array</a:t>
            </a:r>
            <a:r>
              <a:rPr lang="en-US" altLang="zh-TW" sz="4800" dirty="0" smtClean="0">
                <a:solidFill>
                  <a:srgbClr val="FF0000"/>
                </a:solidFill>
              </a:rPr>
              <a:t>([-3.0, 4.0])    </a:t>
            </a:r>
          </a:p>
        </p:txBody>
      </p:sp>
      <p:cxnSp>
        <p:nvCxnSpPr>
          <p:cNvPr id="9" name="直線接點 8"/>
          <p:cNvCxnSpPr/>
          <p:nvPr/>
        </p:nvCxnSpPr>
        <p:spPr>
          <a:xfrm>
            <a:off x="1790700" y="1809750"/>
            <a:ext cx="466725" cy="0"/>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76723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1180035" y="1027907"/>
            <a:ext cx="7229287" cy="4093428"/>
          </a:xfrm>
          <a:prstGeom prst="rect">
            <a:avLst/>
          </a:prstGeom>
        </p:spPr>
        <p:txBody>
          <a:bodyPr wrap="none">
            <a:spAutoFit/>
          </a:bodyPr>
          <a:lstStyle/>
          <a:p>
            <a:r>
              <a:rPr lang="zh-TW" altLang="en-US" sz="4400" b="1" dirty="0" smtClean="0">
                <a:solidFill>
                  <a:schemeClr val="bg1"/>
                </a:solidFill>
                <a:effectLst>
                  <a:outerShdw blurRad="38100" dist="38100" dir="2700000" algn="tl">
                    <a:srgbClr val="000000">
                      <a:alpha val="43137"/>
                    </a:srgbClr>
                  </a:outerShdw>
                </a:effectLst>
              </a:rPr>
              <a:t>優化器演算法</a:t>
            </a:r>
            <a:r>
              <a:rPr lang="en-US" altLang="zh-TW" sz="4400" b="1" dirty="0">
                <a:solidFill>
                  <a:schemeClr val="bg1"/>
                </a:solidFill>
                <a:effectLst>
                  <a:outerShdw blurRad="38100" dist="38100" dir="2700000" algn="tl">
                    <a:srgbClr val="000000">
                      <a:alpha val="43137"/>
                    </a:srgbClr>
                  </a:outerShdw>
                </a:effectLst>
              </a:rPr>
              <a:t> </a:t>
            </a:r>
            <a:r>
              <a:rPr lang="en-US" altLang="zh-TW" sz="4400" b="1" dirty="0" err="1" smtClean="0">
                <a:solidFill>
                  <a:schemeClr val="bg1"/>
                </a:solidFill>
                <a:effectLst>
                  <a:outerShdw blurRad="38100" dist="38100" dir="2700000" algn="tl">
                    <a:srgbClr val="000000">
                      <a:alpha val="43137"/>
                    </a:srgbClr>
                  </a:outerShdw>
                </a:effectLst>
              </a:rPr>
              <a:t>Optimizer</a:t>
            </a:r>
            <a:r>
              <a:rPr lang="en-US" altLang="zh-TW" sz="4400" b="1" dirty="0" err="1" smtClean="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rPr>
              <a:t>の</a:t>
            </a:r>
            <a:endParaRPr lang="en-US" altLang="zh-TW" sz="4400" b="1" dirty="0" smtClean="0">
              <a:solidFill>
                <a:schemeClr val="bg1"/>
              </a:solidFill>
              <a:effectLst>
                <a:outerShdw blurRad="38100" dist="38100" dir="2700000" algn="tl">
                  <a:srgbClr val="000000">
                    <a:alpha val="43137"/>
                  </a:srgbClr>
                </a:outerShdw>
              </a:effectLst>
              <a:latin typeface="標楷體" panose="03000509000000000000" pitchFamily="65" charset="-120"/>
              <a:ea typeface="標楷體" panose="03000509000000000000" pitchFamily="65" charset="-120"/>
            </a:endParaRPr>
          </a:p>
          <a:p>
            <a:r>
              <a:rPr lang="en-US" altLang="zh-TW" sz="7200" b="1" dirty="0" smtClean="0">
                <a:solidFill>
                  <a:schemeClr val="bg1"/>
                </a:solidFill>
                <a:effectLst>
                  <a:outerShdw blurRad="38100" dist="38100" dir="2700000" algn="tl">
                    <a:srgbClr val="000000">
                      <a:alpha val="43137"/>
                    </a:srgbClr>
                  </a:outerShdw>
                </a:effectLst>
              </a:rPr>
              <a:t>Gradient Descent  </a:t>
            </a:r>
          </a:p>
          <a:p>
            <a:r>
              <a:rPr lang="zh-TW" altLang="en-US" sz="7200" b="1" dirty="0" smtClean="0">
                <a:solidFill>
                  <a:schemeClr val="bg1"/>
                </a:solidFill>
                <a:effectLst>
                  <a:outerShdw blurRad="38100" dist="38100" dir="2700000" algn="tl">
                    <a:srgbClr val="000000">
                      <a:alpha val="43137"/>
                    </a:srgbClr>
                  </a:outerShdw>
                </a:effectLst>
              </a:rPr>
              <a:t>梯度下降法</a:t>
            </a:r>
            <a:endParaRPr lang="en-US" altLang="zh-TW" sz="7200" b="1" dirty="0" smtClean="0">
              <a:solidFill>
                <a:schemeClr val="bg1"/>
              </a:solidFill>
              <a:effectLst>
                <a:outerShdw blurRad="38100" dist="38100" dir="2700000" algn="tl">
                  <a:srgbClr val="000000">
                    <a:alpha val="43137"/>
                  </a:srgbClr>
                </a:outerShdw>
              </a:effectLst>
            </a:endParaRPr>
          </a:p>
          <a:p>
            <a:r>
              <a:rPr lang="zh-TW" altLang="en-US" sz="7200" b="1" dirty="0" smtClean="0">
                <a:solidFill>
                  <a:schemeClr val="bg1"/>
                </a:solidFill>
                <a:effectLst>
                  <a:outerShdw blurRad="38100" dist="38100" dir="2700000" algn="tl">
                    <a:srgbClr val="000000">
                      <a:alpha val="43137"/>
                    </a:srgbClr>
                  </a:outerShdw>
                </a:effectLst>
              </a:rPr>
              <a:t>簡單回歸</a:t>
            </a:r>
            <a:r>
              <a:rPr lang="zh-TW" altLang="en-US" sz="7200" b="1" dirty="0">
                <a:solidFill>
                  <a:schemeClr val="bg1"/>
                </a:solidFill>
                <a:effectLst>
                  <a:outerShdw blurRad="38100" dist="38100" dir="2700000" algn="tl">
                    <a:srgbClr val="000000">
                      <a:alpha val="43137"/>
                    </a:srgbClr>
                  </a:outerShdw>
                </a:effectLst>
              </a:rPr>
              <a:t>分析</a:t>
            </a:r>
            <a:endParaRPr lang="zh-TW" altLang="en-US" sz="7200" b="1" dirty="0" smtClean="0">
              <a:solidFill>
                <a:schemeClr val="bg1"/>
              </a:solidFill>
              <a:effectLst>
                <a:outerShdw blurRad="38100" dist="38100" dir="2700000" algn="tl">
                  <a:srgbClr val="000000">
                    <a:alpha val="43137"/>
                  </a:srgbClr>
                </a:outerShdw>
              </a:effectLst>
            </a:endParaRPr>
          </a:p>
        </p:txBody>
      </p:sp>
      <p:sp>
        <p:nvSpPr>
          <p:cNvPr id="6" name="投影片編號版面配置區 5"/>
          <p:cNvSpPr>
            <a:spLocks noGrp="1"/>
          </p:cNvSpPr>
          <p:nvPr>
            <p:ph type="sldNum" sz="quarter" idx="12"/>
          </p:nvPr>
        </p:nvSpPr>
        <p:spPr/>
        <p:txBody>
          <a:bodyPr/>
          <a:lstStyle/>
          <a:p>
            <a:fld id="{EBA660C4-8EC1-4890-874E-5CA0D19E2E89}" type="slidenum">
              <a:rPr lang="zh-TW" altLang="en-US" smtClean="0"/>
              <a:t>75</a:t>
            </a:fld>
            <a:endParaRPr lang="zh-TW" altLang="en-US"/>
          </a:p>
        </p:txBody>
      </p:sp>
    </p:spTree>
    <p:extLst>
      <p:ext uri="{BB962C8B-B14F-4D97-AF65-F5344CB8AC3E}">
        <p14:creationId xmlns:p14="http://schemas.microsoft.com/office/powerpoint/2010/main" val="35707536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76</a:t>
            </a:fld>
            <a:endParaRPr lang="zh-TW" altLang="en-US"/>
          </a:p>
        </p:txBody>
      </p:sp>
      <mc:AlternateContent xmlns:mc="http://schemas.openxmlformats.org/markup-compatibility/2006" xmlns:a14="http://schemas.microsoft.com/office/drawing/2010/main">
        <mc:Choice Requires="a14">
          <p:sp>
            <p:nvSpPr>
              <p:cNvPr id="3" name="文字方塊 2"/>
              <p:cNvSpPr txBox="1"/>
              <p:nvPr/>
            </p:nvSpPr>
            <p:spPr>
              <a:xfrm>
                <a:off x="654524" y="3898509"/>
                <a:ext cx="2371547" cy="713850"/>
              </a:xfrm>
              <a:prstGeom prst="rect">
                <a:avLst/>
              </a:prstGeom>
              <a:noFill/>
            </p:spPr>
            <p:txBody>
              <a:bodyPr wrap="none" lIns="0" tIns="0" rIns="0" bIns="0" rtlCol="0">
                <a:spAutoFit/>
              </a:bodyPr>
              <a:lstStyle/>
              <a:p>
                <a14:m>
                  <m:oMath xmlns:m="http://schemas.openxmlformats.org/officeDocument/2006/math">
                    <m:r>
                      <a:rPr lang="en-US" altLang="zh-TW" sz="4400" b="0" i="1" smtClean="0">
                        <a:latin typeface="Cambria Math" panose="02040503050406030204" pitchFamily="18" charset="0"/>
                      </a:rPr>
                      <m:t>𝑦</m:t>
                    </m:r>
                    <m:r>
                      <a:rPr lang="en-US" altLang="zh-TW" sz="4400" b="0" i="1" smtClean="0">
                        <a:latin typeface="Cambria Math" panose="02040503050406030204" pitchFamily="18" charset="0"/>
                      </a:rPr>
                      <m:t>=</m:t>
                    </m:r>
                    <m:acc>
                      <m:accPr>
                        <m:chr m:val="̂"/>
                        <m:ctrlPr>
                          <a:rPr lang="en-US" altLang="zh-TW" sz="4400" b="0" i="1" smtClean="0">
                            <a:latin typeface="Cambria Math" panose="02040503050406030204" pitchFamily="18" charset="0"/>
                          </a:rPr>
                        </m:ctrlPr>
                      </m:accPr>
                      <m:e>
                        <m:r>
                          <a:rPr lang="zh-TW" altLang="en-US" sz="4400" b="0" i="1" smtClean="0">
                            <a:latin typeface="Cambria Math" panose="02040503050406030204" pitchFamily="18" charset="0"/>
                          </a:rPr>
                          <m:t>𝛼</m:t>
                        </m:r>
                      </m:e>
                    </m:acc>
                    <m:r>
                      <a:rPr lang="en-US" altLang="zh-TW" sz="4400" b="0" i="1" smtClean="0">
                        <a:latin typeface="Cambria Math" panose="02040503050406030204" pitchFamily="18" charset="0"/>
                      </a:rPr>
                      <m:t>𝑥</m:t>
                    </m:r>
                  </m:oMath>
                </a14:m>
                <a:r>
                  <a:rPr lang="en-US" altLang="zh-TW" sz="4400" dirty="0" smtClean="0"/>
                  <a:t>+</a:t>
                </a:r>
                <a14:m>
                  <m:oMath xmlns:m="http://schemas.openxmlformats.org/officeDocument/2006/math">
                    <m:acc>
                      <m:accPr>
                        <m:chr m:val="̂"/>
                        <m:ctrlPr>
                          <a:rPr lang="en-US" altLang="zh-TW" sz="4400" i="1" dirty="0" smtClean="0">
                            <a:latin typeface="Cambria Math" panose="02040503050406030204" pitchFamily="18" charset="0"/>
                          </a:rPr>
                        </m:ctrlPr>
                      </m:accPr>
                      <m:e>
                        <m:r>
                          <a:rPr lang="zh-TW" altLang="en-US" sz="4400" i="1" dirty="0" smtClean="0">
                            <a:latin typeface="Cambria Math" panose="02040503050406030204" pitchFamily="18" charset="0"/>
                          </a:rPr>
                          <m:t>𝛽</m:t>
                        </m:r>
                      </m:e>
                    </m:acc>
                  </m:oMath>
                </a14:m>
                <a:endParaRPr lang="zh-TW" altLang="en-US" sz="4400"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654524" y="3898509"/>
                <a:ext cx="2371547" cy="713850"/>
              </a:xfrm>
              <a:prstGeom prst="rect">
                <a:avLst/>
              </a:prstGeom>
              <a:blipFill rotWithShape="0">
                <a:blip r:embed="rId2"/>
                <a:stretch>
                  <a:fillRect t="-17949" b="-47009"/>
                </a:stretch>
              </a:blipFill>
            </p:spPr>
            <p:txBody>
              <a:bodyPr/>
              <a:lstStyle/>
              <a:p>
                <a:r>
                  <a:rPr lang="zh-TW" altLang="en-US">
                    <a:noFill/>
                  </a:rPr>
                  <a:t> </a:t>
                </a:r>
              </a:p>
            </p:txBody>
          </p:sp>
        </mc:Fallback>
      </mc:AlternateContent>
      <p:pic>
        <p:nvPicPr>
          <p:cNvPr id="4" name="Picture 2" descr="https://upload.wikimedia.org/wikipedia/commons/thumb/c/cc/Linear_least_squares.svg/220px-Linear_least_square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5644" y="2058772"/>
            <a:ext cx="3448050" cy="418467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文字方塊 4"/>
              <p:cNvSpPr txBox="1"/>
              <p:nvPr/>
            </p:nvSpPr>
            <p:spPr>
              <a:xfrm>
                <a:off x="654524" y="1058221"/>
                <a:ext cx="6528134" cy="677108"/>
              </a:xfrm>
              <a:prstGeom prst="rect">
                <a:avLst/>
              </a:prstGeom>
              <a:noFill/>
            </p:spPr>
            <p:txBody>
              <a:bodyPr wrap="none" lIns="0" tIns="0" rIns="0" bIns="0" rtlCol="0">
                <a:spAutoFit/>
              </a:bodyPr>
              <a:lstStyle/>
              <a:p>
                <a14:m>
                  <m:oMath xmlns:m="http://schemas.openxmlformats.org/officeDocument/2006/math">
                    <m:r>
                      <a:rPr lang="en-US" altLang="zh-TW" sz="4400" b="0" i="1" smtClean="0">
                        <a:latin typeface="Cambria Math" panose="02040503050406030204" pitchFamily="18" charset="0"/>
                      </a:rPr>
                      <m:t>𝑦</m:t>
                    </m:r>
                    <m:r>
                      <a:rPr lang="en-US" altLang="zh-TW" sz="4400" b="0" i="1" smtClean="0">
                        <a:latin typeface="Cambria Math" panose="02040503050406030204" pitchFamily="18" charset="0"/>
                      </a:rPr>
                      <m:t>=</m:t>
                    </m:r>
                    <m:r>
                      <a:rPr lang="zh-TW" altLang="en-US" sz="4400" i="1">
                        <a:latin typeface="Cambria Math" panose="02040503050406030204" pitchFamily="18" charset="0"/>
                      </a:rPr>
                      <m:t>𝛼</m:t>
                    </m:r>
                    <m:r>
                      <a:rPr lang="en-US" altLang="zh-TW" sz="4400" b="0" i="1" smtClean="0">
                        <a:latin typeface="Cambria Math" panose="02040503050406030204" pitchFamily="18" charset="0"/>
                      </a:rPr>
                      <m:t>𝑥</m:t>
                    </m:r>
                  </m:oMath>
                </a14:m>
                <a:r>
                  <a:rPr lang="en-US" altLang="zh-TW" sz="4400" dirty="0" smtClean="0"/>
                  <a:t>+</a:t>
                </a:r>
                <a14:m>
                  <m:oMath xmlns:m="http://schemas.openxmlformats.org/officeDocument/2006/math">
                    <m:r>
                      <a:rPr lang="zh-TW" altLang="en-US" sz="4400" i="1" dirty="0">
                        <a:latin typeface="Cambria Math" panose="02040503050406030204" pitchFamily="18" charset="0"/>
                      </a:rPr>
                      <m:t>𝛽</m:t>
                    </m:r>
                    <m:r>
                      <a:rPr lang="en-US" altLang="zh-TW" sz="4400" i="1" dirty="0" smtClean="0">
                        <a:latin typeface="Cambria Math" panose="02040503050406030204" pitchFamily="18" charset="0"/>
                      </a:rPr>
                      <m:t>+</m:t>
                    </m:r>
                    <m:r>
                      <a:rPr lang="zh-TW" altLang="en-US" sz="4400" i="1" dirty="0" smtClean="0">
                        <a:latin typeface="Cambria Math" panose="02040503050406030204" pitchFamily="18" charset="0"/>
                      </a:rPr>
                      <m:t>𝜀</m:t>
                    </m:r>
                    <m:r>
                      <a:rPr lang="en-US" altLang="zh-TW" sz="4400" i="1" dirty="0">
                        <a:latin typeface="Cambria Math" panose="02040503050406030204" pitchFamily="18" charset="0"/>
                      </a:rPr>
                      <m:t>(</m:t>
                    </m:r>
                  </m:oMath>
                </a14:m>
                <a:r>
                  <a:rPr lang="zh-TW" altLang="en-US" sz="4400" dirty="0" smtClean="0"/>
                  <a:t>微小的亂數</a:t>
                </a:r>
                <a:r>
                  <a:rPr lang="en-US" altLang="zh-TW" sz="4400" dirty="0" smtClean="0"/>
                  <a:t>)</a:t>
                </a:r>
                <a:endParaRPr lang="zh-TW" altLang="en-US" sz="4400"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654524" y="1058221"/>
                <a:ext cx="6528134" cy="677108"/>
              </a:xfrm>
              <a:prstGeom prst="rect">
                <a:avLst/>
              </a:prstGeom>
              <a:blipFill rotWithShape="0">
                <a:blip r:embed="rId4"/>
                <a:stretch>
                  <a:fillRect t="-27027" r="-4482" b="-48649"/>
                </a:stretch>
              </a:blipFill>
            </p:spPr>
            <p:txBody>
              <a:bodyPr/>
              <a:lstStyle/>
              <a:p>
                <a:r>
                  <a:rPr lang="zh-TW" altLang="en-US">
                    <a:noFill/>
                  </a:rPr>
                  <a:t> </a:t>
                </a:r>
              </a:p>
            </p:txBody>
          </p:sp>
        </mc:Fallback>
      </mc:AlternateContent>
      <p:sp>
        <p:nvSpPr>
          <p:cNvPr id="6" name="矩形 5"/>
          <p:cNvSpPr/>
          <p:nvPr/>
        </p:nvSpPr>
        <p:spPr>
          <a:xfrm>
            <a:off x="566262" y="344070"/>
            <a:ext cx="3467616" cy="584775"/>
          </a:xfrm>
          <a:prstGeom prst="rect">
            <a:avLst/>
          </a:prstGeom>
        </p:spPr>
        <p:txBody>
          <a:bodyPr wrap="none">
            <a:spAutoFit/>
          </a:bodyPr>
          <a:lstStyle/>
          <a:p>
            <a:r>
              <a:rPr lang="zh-TW" altLang="en-US" sz="3200" dirty="0" smtClean="0">
                <a:latin typeface="Adobe 繁黑體 Std B" panose="020B0700000000000000" pitchFamily="34" charset="-120"/>
                <a:ea typeface="Adobe 繁黑體 Std B" panose="020B0700000000000000" pitchFamily="34" charset="-120"/>
              </a:rPr>
              <a:t>現實中的數據資料</a:t>
            </a:r>
            <a:endParaRPr lang="zh-TW" altLang="en-US" sz="3200" dirty="0">
              <a:latin typeface="Adobe 繁黑體 Std B" panose="020B0700000000000000" pitchFamily="34" charset="-120"/>
              <a:ea typeface="Adobe 繁黑體 Std B" panose="020B0700000000000000" pitchFamily="34" charset="-120"/>
            </a:endParaRPr>
          </a:p>
        </p:txBody>
      </p:sp>
      <p:cxnSp>
        <p:nvCxnSpPr>
          <p:cNvPr id="8" name="直線單箭頭接點 7"/>
          <p:cNvCxnSpPr/>
          <p:nvPr/>
        </p:nvCxnSpPr>
        <p:spPr>
          <a:xfrm flipH="1">
            <a:off x="1351005" y="1735329"/>
            <a:ext cx="8239" cy="22270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15240" y="3092025"/>
            <a:ext cx="1569660" cy="369332"/>
          </a:xfrm>
          <a:prstGeom prst="rect">
            <a:avLst/>
          </a:prstGeom>
        </p:spPr>
        <p:txBody>
          <a:bodyPr wrap="none">
            <a:spAutoFit/>
          </a:bodyPr>
          <a:lstStyle/>
          <a:p>
            <a:r>
              <a:rPr lang="zh-TW" altLang="en-US" b="1" dirty="0">
                <a:effectLst>
                  <a:outerShdw blurRad="38100" dist="38100" dir="2700000" algn="tl">
                    <a:srgbClr val="000000">
                      <a:alpha val="43137"/>
                    </a:srgbClr>
                  </a:outerShdw>
                </a:effectLst>
              </a:rPr>
              <a:t>簡單回歸分析</a:t>
            </a:r>
          </a:p>
        </p:txBody>
      </p:sp>
      <p:sp>
        <p:nvSpPr>
          <p:cNvPr id="11" name="矩形 10"/>
          <p:cNvSpPr/>
          <p:nvPr/>
        </p:nvSpPr>
        <p:spPr>
          <a:xfrm>
            <a:off x="654524" y="4694686"/>
            <a:ext cx="2492990"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我們要分析得到的模型</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5676158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77</a:t>
            </a:fld>
            <a:endParaRPr lang="zh-TW" altLang="en-US"/>
          </a:p>
        </p:txBody>
      </p:sp>
      <p:pic>
        <p:nvPicPr>
          <p:cNvPr id="4" name="圖片 3"/>
          <p:cNvPicPr>
            <a:picLocks noChangeAspect="1"/>
          </p:cNvPicPr>
          <p:nvPr/>
        </p:nvPicPr>
        <p:blipFill rotWithShape="1">
          <a:blip r:embed="rId2"/>
          <a:srcRect r="17731"/>
          <a:stretch/>
        </p:blipFill>
        <p:spPr>
          <a:xfrm>
            <a:off x="385661" y="767725"/>
            <a:ext cx="8159075" cy="5837863"/>
          </a:xfrm>
          <a:prstGeom prst="rect">
            <a:avLst/>
          </a:prstGeom>
        </p:spPr>
      </p:pic>
      <p:pic>
        <p:nvPicPr>
          <p:cNvPr id="7170" name="Picture 2" descr="https://upload.wikimedia.org/wikipedia/commons/thumb/c/cc/Linear_least_squares.svg/220px-Linear_least_square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3525" y="2116437"/>
            <a:ext cx="3448050" cy="4184679"/>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93858" y="134035"/>
            <a:ext cx="8342683" cy="523220"/>
          </a:xfrm>
          <a:prstGeom prst="rect">
            <a:avLst/>
          </a:prstGeom>
        </p:spPr>
        <p:txBody>
          <a:bodyPr wrap="square">
            <a:spAutoFit/>
          </a:bodyPr>
          <a:lstStyle/>
          <a:p>
            <a:r>
              <a:rPr lang="en-US" altLang="zh-TW" sz="2800" dirty="0" smtClean="0"/>
              <a:t>https://en.wikipedia.org/wiki/Linear_regression</a:t>
            </a:r>
            <a:endParaRPr lang="zh-TW" altLang="en-US" sz="2800" dirty="0"/>
          </a:p>
        </p:txBody>
      </p:sp>
    </p:spTree>
    <p:extLst>
      <p:ext uri="{BB962C8B-B14F-4D97-AF65-F5344CB8AC3E}">
        <p14:creationId xmlns:p14="http://schemas.microsoft.com/office/powerpoint/2010/main" val="339695320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78</a:t>
            </a:fld>
            <a:endParaRPr lang="zh-TW" altLang="en-US"/>
          </a:p>
        </p:txBody>
      </p:sp>
      <p:sp>
        <p:nvSpPr>
          <p:cNvPr id="3" name="矩形 2"/>
          <p:cNvSpPr/>
          <p:nvPr/>
        </p:nvSpPr>
        <p:spPr>
          <a:xfrm>
            <a:off x="257174" y="347960"/>
            <a:ext cx="8505826" cy="646331"/>
          </a:xfrm>
          <a:prstGeom prst="rect">
            <a:avLst/>
          </a:prstGeom>
        </p:spPr>
        <p:txBody>
          <a:bodyPr wrap="square">
            <a:spAutoFit/>
          </a:bodyPr>
          <a:lstStyle/>
          <a:p>
            <a:r>
              <a:rPr lang="en-US" altLang="zh-TW" dirty="0" smtClean="0"/>
              <a:t>https://github.com/zotroneneis/machine_learning_basics/blob/master/linear_regression.ipynb</a:t>
            </a:r>
            <a:endParaRPr lang="zh-TW" altLang="en-US" dirty="0"/>
          </a:p>
        </p:txBody>
      </p:sp>
      <p:pic>
        <p:nvPicPr>
          <p:cNvPr id="5" name="圖片 4"/>
          <p:cNvPicPr>
            <a:picLocks noChangeAspect="1"/>
          </p:cNvPicPr>
          <p:nvPr/>
        </p:nvPicPr>
        <p:blipFill>
          <a:blip r:embed="rId2"/>
          <a:stretch>
            <a:fillRect/>
          </a:stretch>
        </p:blipFill>
        <p:spPr>
          <a:xfrm>
            <a:off x="300036" y="1060966"/>
            <a:ext cx="7805739" cy="5141505"/>
          </a:xfrm>
          <a:prstGeom prst="rect">
            <a:avLst/>
          </a:prstGeom>
        </p:spPr>
      </p:pic>
      <p:pic>
        <p:nvPicPr>
          <p:cNvPr id="6" name="圖片 5"/>
          <p:cNvPicPr>
            <a:picLocks noChangeAspect="1"/>
          </p:cNvPicPr>
          <p:nvPr/>
        </p:nvPicPr>
        <p:blipFill rotWithShape="1">
          <a:blip r:embed="rId3"/>
          <a:srcRect l="17813" t="48462" r="51771" b="28076"/>
          <a:stretch/>
        </p:blipFill>
        <p:spPr>
          <a:xfrm>
            <a:off x="2967578" y="4209570"/>
            <a:ext cx="5138197" cy="2146781"/>
          </a:xfrm>
          <a:prstGeom prst="rect">
            <a:avLst/>
          </a:prstGeom>
        </p:spPr>
      </p:pic>
    </p:spTree>
    <p:extLst>
      <p:ext uri="{BB962C8B-B14F-4D97-AF65-F5344CB8AC3E}">
        <p14:creationId xmlns:p14="http://schemas.microsoft.com/office/powerpoint/2010/main" val="18890519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79</a:t>
            </a:fld>
            <a:endParaRPr lang="zh-TW" altLang="en-US"/>
          </a:p>
        </p:txBody>
      </p:sp>
      <p:sp>
        <p:nvSpPr>
          <p:cNvPr id="3" name="矩形 2"/>
          <p:cNvSpPr/>
          <p:nvPr/>
        </p:nvSpPr>
        <p:spPr>
          <a:xfrm>
            <a:off x="913613" y="3005437"/>
            <a:ext cx="7455246" cy="646331"/>
          </a:xfrm>
          <a:prstGeom prst="rect">
            <a:avLst/>
          </a:prstGeom>
        </p:spPr>
        <p:txBody>
          <a:bodyPr wrap="none">
            <a:spAutoFit/>
          </a:bodyPr>
          <a:lstStyle/>
          <a:p>
            <a:r>
              <a:rPr lang="en-US" altLang="zh-TW" sz="3600" dirty="0"/>
              <a:t>AI4high/ML_</a:t>
            </a:r>
            <a:r>
              <a:rPr lang="zh-TW" altLang="en-US" sz="3600" dirty="0"/>
              <a:t>手把手學線性回歸</a:t>
            </a:r>
            <a:r>
              <a:rPr lang="en-US" altLang="zh-TW" sz="3600" dirty="0"/>
              <a:t>.</a:t>
            </a:r>
            <a:r>
              <a:rPr lang="en-US" altLang="zh-TW" sz="3600" dirty="0" err="1"/>
              <a:t>ipynb</a:t>
            </a:r>
            <a:endParaRPr lang="zh-TW" altLang="en-US" sz="3600" dirty="0"/>
          </a:p>
        </p:txBody>
      </p:sp>
    </p:spTree>
    <p:extLst>
      <p:ext uri="{BB962C8B-B14F-4D97-AF65-F5344CB8AC3E}">
        <p14:creationId xmlns:p14="http://schemas.microsoft.com/office/powerpoint/2010/main" val="14017231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0959" y="116954"/>
            <a:ext cx="7877221"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多層感知機 </a:t>
            </a:r>
            <a:r>
              <a:rPr lang="en-US" altLang="zh-TW" sz="3600" b="1" dirty="0">
                <a:effectLst>
                  <a:outerShdw blurRad="38100" dist="38100" dir="2700000" algn="tl">
                    <a:srgbClr val="000000">
                      <a:alpha val="43137"/>
                    </a:srgbClr>
                  </a:outerShdw>
                </a:effectLst>
              </a:rPr>
              <a:t>Multilayer perceptron, MLP</a:t>
            </a:r>
            <a:endParaRPr lang="zh-TW" altLang="en-US" sz="3600" b="1" dirty="0">
              <a:effectLst>
                <a:outerShdw blurRad="38100" dist="38100" dir="2700000" algn="tl">
                  <a:srgbClr val="000000">
                    <a:alpha val="43137"/>
                  </a:srgbClr>
                </a:outerShdw>
              </a:effectLst>
            </a:endParaRPr>
          </a:p>
        </p:txBody>
      </p:sp>
      <p:grpSp>
        <p:nvGrpSpPr>
          <p:cNvPr id="67" name="群組 66"/>
          <p:cNvGrpSpPr/>
          <p:nvPr/>
        </p:nvGrpSpPr>
        <p:grpSpPr>
          <a:xfrm>
            <a:off x="688344" y="869104"/>
            <a:ext cx="7629481" cy="4357116"/>
            <a:chOff x="745135" y="1844824"/>
            <a:chExt cx="7629481" cy="4357116"/>
          </a:xfrm>
        </p:grpSpPr>
        <p:sp>
          <p:nvSpPr>
            <p:cNvPr id="68" name="文字方塊 67"/>
            <p:cNvSpPr txBox="1"/>
            <p:nvPr/>
          </p:nvSpPr>
          <p:spPr>
            <a:xfrm>
              <a:off x="745135" y="5156529"/>
              <a:ext cx="1193853" cy="369332"/>
            </a:xfrm>
            <a:prstGeom prst="rect">
              <a:avLst/>
            </a:prstGeom>
            <a:noFill/>
          </p:spPr>
          <p:txBody>
            <a:bodyPr wrap="none" rtlCol="0">
              <a:spAutoFit/>
            </a:bodyPr>
            <a:lstStyle/>
            <a:p>
              <a:r>
                <a:rPr lang="en-US" altLang="zh-TW" dirty="0" smtClean="0">
                  <a:solidFill>
                    <a:schemeClr val="accent2"/>
                  </a:solidFill>
                </a:rPr>
                <a:t>Input layer</a:t>
              </a:r>
              <a:endParaRPr lang="zh-TW" altLang="en-US" dirty="0">
                <a:solidFill>
                  <a:schemeClr val="accent2"/>
                </a:solidFill>
              </a:endParaRPr>
            </a:p>
          </p:txBody>
        </p:sp>
        <p:grpSp>
          <p:nvGrpSpPr>
            <p:cNvPr id="69" name="群組 68"/>
            <p:cNvGrpSpPr/>
            <p:nvPr/>
          </p:nvGrpSpPr>
          <p:grpSpPr>
            <a:xfrm>
              <a:off x="954895" y="1844824"/>
              <a:ext cx="7419721" cy="4357116"/>
              <a:chOff x="954895" y="1844824"/>
              <a:chExt cx="7419721" cy="4357116"/>
            </a:xfrm>
          </p:grpSpPr>
          <p:grpSp>
            <p:nvGrpSpPr>
              <p:cNvPr id="70" name="群組 69"/>
              <p:cNvGrpSpPr/>
              <p:nvPr/>
            </p:nvGrpSpPr>
            <p:grpSpPr>
              <a:xfrm>
                <a:off x="954895" y="1844824"/>
                <a:ext cx="7204475" cy="3718992"/>
                <a:chOff x="954895" y="1844824"/>
                <a:chExt cx="7204475" cy="3718992"/>
              </a:xfrm>
            </p:grpSpPr>
            <p:grpSp>
              <p:nvGrpSpPr>
                <p:cNvPr id="77" name="群組 76"/>
                <p:cNvGrpSpPr/>
                <p:nvPr/>
              </p:nvGrpSpPr>
              <p:grpSpPr>
                <a:xfrm>
                  <a:off x="954895" y="2153034"/>
                  <a:ext cx="864096" cy="2791902"/>
                  <a:chOff x="1152307" y="2509306"/>
                  <a:chExt cx="864096" cy="2791902"/>
                </a:xfrm>
              </p:grpSpPr>
              <p:sp>
                <p:nvSpPr>
                  <p:cNvPr id="125" name="矩形 124"/>
                  <p:cNvSpPr/>
                  <p:nvPr/>
                </p:nvSpPr>
                <p:spPr>
                  <a:xfrm>
                    <a:off x="1152307" y="2509306"/>
                    <a:ext cx="864096" cy="27919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6" name="群組 125"/>
                  <p:cNvGrpSpPr/>
                  <p:nvPr/>
                </p:nvGrpSpPr>
                <p:grpSpPr>
                  <a:xfrm>
                    <a:off x="1290519" y="2736741"/>
                    <a:ext cx="581868" cy="2314254"/>
                    <a:chOff x="1290519" y="2736741"/>
                    <a:chExt cx="581868" cy="2314254"/>
                  </a:xfrm>
                </p:grpSpPr>
                <p:sp>
                  <p:nvSpPr>
                    <p:cNvPr id="127" name="橢圓 126"/>
                    <p:cNvSpPr/>
                    <p:nvPr/>
                  </p:nvSpPr>
                  <p:spPr>
                    <a:xfrm>
                      <a:off x="1296323" y="273674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橢圓 127"/>
                    <p:cNvSpPr/>
                    <p:nvPr/>
                  </p:nvSpPr>
                  <p:spPr>
                    <a:xfrm>
                      <a:off x="1296323" y="360583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橢圓 128"/>
                    <p:cNvSpPr/>
                    <p:nvPr/>
                  </p:nvSpPr>
                  <p:spPr>
                    <a:xfrm>
                      <a:off x="1290519" y="447493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p:cNvGrpSpPr/>
                <p:nvPr/>
              </p:nvGrpSpPr>
              <p:grpSpPr>
                <a:xfrm>
                  <a:off x="5292291" y="1844824"/>
                  <a:ext cx="864096" cy="3718992"/>
                  <a:chOff x="2195736" y="1412776"/>
                  <a:chExt cx="864096" cy="3718992"/>
                </a:xfrm>
              </p:grpSpPr>
              <p:sp>
                <p:nvSpPr>
                  <p:cNvPr id="120" name="矩形 119"/>
                  <p:cNvSpPr/>
                  <p:nvPr/>
                </p:nvSpPr>
                <p:spPr>
                  <a:xfrm>
                    <a:off x="2195736" y="1412776"/>
                    <a:ext cx="864096" cy="37189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339752" y="164021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2339752" y="250930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2333948" y="337840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322340" y="424749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9" name="群組 78"/>
                <p:cNvGrpSpPr/>
                <p:nvPr/>
              </p:nvGrpSpPr>
              <p:grpSpPr>
                <a:xfrm>
                  <a:off x="3131840" y="1844824"/>
                  <a:ext cx="864096" cy="3718992"/>
                  <a:chOff x="2195736" y="1412776"/>
                  <a:chExt cx="864096" cy="3718992"/>
                </a:xfrm>
              </p:grpSpPr>
              <p:sp>
                <p:nvSpPr>
                  <p:cNvPr id="115" name="矩形 114"/>
                  <p:cNvSpPr/>
                  <p:nvPr/>
                </p:nvSpPr>
                <p:spPr>
                  <a:xfrm>
                    <a:off x="2195736" y="1412776"/>
                    <a:ext cx="864096" cy="37189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115"/>
                  <p:cNvSpPr/>
                  <p:nvPr/>
                </p:nvSpPr>
                <p:spPr>
                  <a:xfrm>
                    <a:off x="2339752" y="164021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116"/>
                  <p:cNvSpPr/>
                  <p:nvPr/>
                </p:nvSpPr>
                <p:spPr>
                  <a:xfrm>
                    <a:off x="2339752" y="250930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333948" y="337840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2322340" y="424749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0" name="群組 79"/>
                <p:cNvGrpSpPr/>
                <p:nvPr/>
              </p:nvGrpSpPr>
              <p:grpSpPr>
                <a:xfrm>
                  <a:off x="7295274" y="3077151"/>
                  <a:ext cx="864096" cy="1062873"/>
                  <a:chOff x="6643836" y="2234753"/>
                  <a:chExt cx="864096" cy="1062873"/>
                </a:xfrm>
              </p:grpSpPr>
              <p:sp>
                <p:nvSpPr>
                  <p:cNvPr id="113" name="矩形 112"/>
                  <p:cNvSpPr/>
                  <p:nvPr/>
                </p:nvSpPr>
                <p:spPr>
                  <a:xfrm>
                    <a:off x="6643836" y="2234753"/>
                    <a:ext cx="864096" cy="106287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113"/>
                  <p:cNvSpPr/>
                  <p:nvPr/>
                </p:nvSpPr>
                <p:spPr>
                  <a:xfrm>
                    <a:off x="6787852" y="2462188"/>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1" name="直線單箭頭接點 80"/>
                <p:cNvCxnSpPr>
                  <a:stCxn id="127" idx="6"/>
                  <a:endCxn id="116" idx="2"/>
                </p:cNvCxnSpPr>
                <p:nvPr/>
              </p:nvCxnSpPr>
              <p:spPr>
                <a:xfrm flipV="1">
                  <a:off x="1674975" y="2360291"/>
                  <a:ext cx="1600881" cy="308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127" idx="6"/>
                  <a:endCxn id="117" idx="2"/>
                </p:cNvCxnSpPr>
                <p:nvPr/>
              </p:nvCxnSpPr>
              <p:spPr>
                <a:xfrm>
                  <a:off x="1674975" y="2668501"/>
                  <a:ext cx="1600881" cy="560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18" idx="2"/>
                </p:cNvCxnSpPr>
                <p:nvPr/>
              </p:nvCxnSpPr>
              <p:spPr>
                <a:xfrm>
                  <a:off x="1683222" y="2699153"/>
                  <a:ext cx="1586830" cy="139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19" idx="2"/>
                </p:cNvCxnSpPr>
                <p:nvPr/>
              </p:nvCxnSpPr>
              <p:spPr>
                <a:xfrm>
                  <a:off x="1690248" y="2693916"/>
                  <a:ext cx="1568196" cy="2273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28" idx="6"/>
                  <a:endCxn id="116" idx="2"/>
                </p:cNvCxnSpPr>
                <p:nvPr/>
              </p:nvCxnSpPr>
              <p:spPr>
                <a:xfrm flipV="1">
                  <a:off x="1674975" y="2360291"/>
                  <a:ext cx="1600881" cy="1177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endCxn id="117" idx="2"/>
                </p:cNvCxnSpPr>
                <p:nvPr/>
              </p:nvCxnSpPr>
              <p:spPr>
                <a:xfrm flipV="1">
                  <a:off x="1683222" y="3229386"/>
                  <a:ext cx="1592634" cy="330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28" idx="6"/>
                  <a:endCxn id="118" idx="2"/>
                </p:cNvCxnSpPr>
                <p:nvPr/>
              </p:nvCxnSpPr>
              <p:spPr>
                <a:xfrm>
                  <a:off x="1674975" y="3537596"/>
                  <a:ext cx="1595077" cy="560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119" idx="2"/>
                </p:cNvCxnSpPr>
                <p:nvPr/>
              </p:nvCxnSpPr>
              <p:spPr>
                <a:xfrm>
                  <a:off x="1677877" y="3577913"/>
                  <a:ext cx="1580567" cy="138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endCxn id="116" idx="2"/>
                </p:cNvCxnSpPr>
                <p:nvPr/>
              </p:nvCxnSpPr>
              <p:spPr>
                <a:xfrm flipV="1">
                  <a:off x="1685132" y="2360291"/>
                  <a:ext cx="1590724" cy="2043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29" idx="6"/>
                  <a:endCxn id="117" idx="2"/>
                </p:cNvCxnSpPr>
                <p:nvPr/>
              </p:nvCxnSpPr>
              <p:spPr>
                <a:xfrm flipV="1">
                  <a:off x="1669171" y="3229386"/>
                  <a:ext cx="1606685" cy="1177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29" idx="6"/>
                  <a:endCxn id="118" idx="2"/>
                </p:cNvCxnSpPr>
                <p:nvPr/>
              </p:nvCxnSpPr>
              <p:spPr>
                <a:xfrm flipV="1">
                  <a:off x="1669171" y="4098481"/>
                  <a:ext cx="1600881" cy="308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129" idx="6"/>
                  <a:endCxn id="119" idx="2"/>
                </p:cNvCxnSpPr>
                <p:nvPr/>
              </p:nvCxnSpPr>
              <p:spPr>
                <a:xfrm>
                  <a:off x="1669171" y="4406691"/>
                  <a:ext cx="1589273" cy="560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116" idx="6"/>
                  <a:endCxn id="121" idx="2"/>
                </p:cNvCxnSpPr>
                <p:nvPr/>
              </p:nvCxnSpPr>
              <p:spPr>
                <a:xfrm>
                  <a:off x="3851920" y="2360291"/>
                  <a:ext cx="1584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116" idx="6"/>
                  <a:endCxn id="122" idx="2"/>
                </p:cNvCxnSpPr>
                <p:nvPr/>
              </p:nvCxnSpPr>
              <p:spPr>
                <a:xfrm>
                  <a:off x="3851920" y="2360291"/>
                  <a:ext cx="1584387" cy="86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endCxn id="123" idx="2"/>
                </p:cNvCxnSpPr>
                <p:nvPr/>
              </p:nvCxnSpPr>
              <p:spPr>
                <a:xfrm>
                  <a:off x="3864456" y="2380469"/>
                  <a:ext cx="1566047" cy="171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116" idx="6"/>
                  <a:endCxn id="124" idx="2"/>
                </p:cNvCxnSpPr>
                <p:nvPr/>
              </p:nvCxnSpPr>
              <p:spPr>
                <a:xfrm>
                  <a:off x="3851920" y="2360291"/>
                  <a:ext cx="1566975" cy="260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117" idx="6"/>
                  <a:endCxn id="121" idx="2"/>
                </p:cNvCxnSpPr>
                <p:nvPr/>
              </p:nvCxnSpPr>
              <p:spPr>
                <a:xfrm flipV="1">
                  <a:off x="3851920" y="2360291"/>
                  <a:ext cx="1584387" cy="86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endCxn id="122" idx="2"/>
                </p:cNvCxnSpPr>
                <p:nvPr/>
              </p:nvCxnSpPr>
              <p:spPr>
                <a:xfrm flipV="1">
                  <a:off x="3864456" y="3229386"/>
                  <a:ext cx="1571851" cy="20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123" idx="2"/>
                </p:cNvCxnSpPr>
                <p:nvPr/>
              </p:nvCxnSpPr>
              <p:spPr>
                <a:xfrm>
                  <a:off x="3864456" y="3249563"/>
                  <a:ext cx="1566047" cy="848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endCxn id="124" idx="2"/>
                </p:cNvCxnSpPr>
                <p:nvPr/>
              </p:nvCxnSpPr>
              <p:spPr>
                <a:xfrm>
                  <a:off x="3864456" y="3229386"/>
                  <a:ext cx="1554439" cy="173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118" idx="6"/>
                  <a:endCxn id="121" idx="2"/>
                </p:cNvCxnSpPr>
                <p:nvPr/>
              </p:nvCxnSpPr>
              <p:spPr>
                <a:xfrm flipV="1">
                  <a:off x="3846116" y="2360291"/>
                  <a:ext cx="1590191" cy="173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118" idx="6"/>
                  <a:endCxn id="122" idx="2"/>
                </p:cNvCxnSpPr>
                <p:nvPr/>
              </p:nvCxnSpPr>
              <p:spPr>
                <a:xfrm flipV="1">
                  <a:off x="3846116" y="3229386"/>
                  <a:ext cx="1590191" cy="86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118" idx="6"/>
                </p:cNvCxnSpPr>
                <p:nvPr/>
              </p:nvCxnSpPr>
              <p:spPr>
                <a:xfrm>
                  <a:off x="3846116" y="4098481"/>
                  <a:ext cx="1555492" cy="20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118" idx="6"/>
                  <a:endCxn id="124" idx="2"/>
                </p:cNvCxnSpPr>
                <p:nvPr/>
              </p:nvCxnSpPr>
              <p:spPr>
                <a:xfrm>
                  <a:off x="3846116" y="4098481"/>
                  <a:ext cx="1572779" cy="86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119" idx="6"/>
                  <a:endCxn id="121" idx="2"/>
                </p:cNvCxnSpPr>
                <p:nvPr/>
              </p:nvCxnSpPr>
              <p:spPr>
                <a:xfrm flipV="1">
                  <a:off x="3834508" y="2360291"/>
                  <a:ext cx="1601799" cy="260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119" idx="6"/>
                  <a:endCxn id="122" idx="2"/>
                </p:cNvCxnSpPr>
                <p:nvPr/>
              </p:nvCxnSpPr>
              <p:spPr>
                <a:xfrm flipV="1">
                  <a:off x="3834508" y="3229386"/>
                  <a:ext cx="1601799" cy="173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123" idx="2"/>
                </p:cNvCxnSpPr>
                <p:nvPr/>
              </p:nvCxnSpPr>
              <p:spPr>
                <a:xfrm flipV="1">
                  <a:off x="3851920" y="4098481"/>
                  <a:ext cx="1578583" cy="894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endCxn id="124" idx="2"/>
                </p:cNvCxnSpPr>
                <p:nvPr/>
              </p:nvCxnSpPr>
              <p:spPr>
                <a:xfrm flipV="1">
                  <a:off x="3851920" y="4967576"/>
                  <a:ext cx="1566975" cy="20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stCxn id="121" idx="6"/>
                  <a:endCxn id="114" idx="2"/>
                </p:cNvCxnSpPr>
                <p:nvPr/>
              </p:nvCxnSpPr>
              <p:spPr>
                <a:xfrm>
                  <a:off x="6012371" y="2360291"/>
                  <a:ext cx="1426919" cy="1232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122" idx="6"/>
                  <a:endCxn id="114" idx="2"/>
                </p:cNvCxnSpPr>
                <p:nvPr/>
              </p:nvCxnSpPr>
              <p:spPr>
                <a:xfrm>
                  <a:off x="6012371" y="3229386"/>
                  <a:ext cx="1426919" cy="363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23" idx="6"/>
                  <a:endCxn id="114" idx="2"/>
                </p:cNvCxnSpPr>
                <p:nvPr/>
              </p:nvCxnSpPr>
              <p:spPr>
                <a:xfrm flipV="1">
                  <a:off x="6006567" y="3592618"/>
                  <a:ext cx="1432723" cy="505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a:stCxn id="124" idx="6"/>
                  <a:endCxn id="114" idx="2"/>
                </p:cNvCxnSpPr>
                <p:nvPr/>
              </p:nvCxnSpPr>
              <p:spPr>
                <a:xfrm flipV="1">
                  <a:off x="5994959" y="3592618"/>
                  <a:ext cx="1444331" cy="1374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1" name="文字方塊 70"/>
              <p:cNvSpPr txBox="1"/>
              <p:nvPr/>
            </p:nvSpPr>
            <p:spPr>
              <a:xfrm>
                <a:off x="2197935" y="1978077"/>
                <a:ext cx="554960" cy="369332"/>
              </a:xfrm>
              <a:prstGeom prst="rect">
                <a:avLst/>
              </a:prstGeom>
              <a:noFill/>
            </p:spPr>
            <p:txBody>
              <a:bodyPr wrap="none" rtlCol="0">
                <a:spAutoFit/>
              </a:bodyPr>
              <a:lstStyle/>
              <a:p>
                <a:r>
                  <a:rPr lang="en-US" altLang="zh-TW" err="1" smtClean="0"/>
                  <a:t>Wi,j</a:t>
                </a:r>
                <a:endParaRPr lang="zh-TW" altLang="en-US"/>
              </a:p>
            </p:txBody>
          </p:sp>
          <p:sp>
            <p:nvSpPr>
              <p:cNvPr id="72" name="文字方塊 71"/>
              <p:cNvSpPr txBox="1"/>
              <p:nvPr/>
            </p:nvSpPr>
            <p:spPr>
              <a:xfrm>
                <a:off x="4346382" y="1937678"/>
                <a:ext cx="606256" cy="369332"/>
              </a:xfrm>
              <a:prstGeom prst="rect">
                <a:avLst/>
              </a:prstGeom>
              <a:noFill/>
            </p:spPr>
            <p:txBody>
              <a:bodyPr wrap="none" rtlCol="0">
                <a:spAutoFit/>
              </a:bodyPr>
              <a:lstStyle/>
              <a:p>
                <a:r>
                  <a:rPr lang="en-US" altLang="zh-TW" err="1" smtClean="0"/>
                  <a:t>Wj,k</a:t>
                </a:r>
                <a:endParaRPr lang="zh-TW" altLang="en-US"/>
              </a:p>
            </p:txBody>
          </p:sp>
          <p:sp>
            <p:nvSpPr>
              <p:cNvPr id="73" name="文字方塊 72"/>
              <p:cNvSpPr txBox="1"/>
              <p:nvPr/>
            </p:nvSpPr>
            <p:spPr>
              <a:xfrm>
                <a:off x="6658066" y="2409475"/>
                <a:ext cx="604653" cy="369332"/>
              </a:xfrm>
              <a:prstGeom prst="rect">
                <a:avLst/>
              </a:prstGeom>
              <a:noFill/>
            </p:spPr>
            <p:txBody>
              <a:bodyPr wrap="none" rtlCol="0">
                <a:spAutoFit/>
              </a:bodyPr>
              <a:lstStyle/>
              <a:p>
                <a:r>
                  <a:rPr lang="en-US" altLang="zh-TW" err="1" smtClean="0"/>
                  <a:t>Wk,l</a:t>
                </a:r>
                <a:endParaRPr lang="zh-TW" altLang="en-US"/>
              </a:p>
            </p:txBody>
          </p:sp>
          <p:sp>
            <p:nvSpPr>
              <p:cNvPr id="74" name="文字方塊 73"/>
              <p:cNvSpPr txBox="1"/>
              <p:nvPr/>
            </p:nvSpPr>
            <p:spPr>
              <a:xfrm>
                <a:off x="2827120" y="5832608"/>
                <a:ext cx="1519262" cy="369332"/>
              </a:xfrm>
              <a:prstGeom prst="rect">
                <a:avLst/>
              </a:prstGeom>
              <a:noFill/>
            </p:spPr>
            <p:txBody>
              <a:bodyPr wrap="none" rtlCol="0">
                <a:spAutoFit/>
              </a:bodyPr>
              <a:lstStyle/>
              <a:p>
                <a:r>
                  <a:rPr lang="en-US" altLang="zh-TW" smtClean="0">
                    <a:solidFill>
                      <a:schemeClr val="accent1"/>
                    </a:solidFill>
                  </a:rPr>
                  <a:t>hidden layer 1</a:t>
                </a:r>
                <a:endParaRPr lang="zh-TW" altLang="en-US">
                  <a:solidFill>
                    <a:schemeClr val="accent1"/>
                  </a:solidFill>
                </a:endParaRPr>
              </a:p>
            </p:txBody>
          </p:sp>
          <p:sp>
            <p:nvSpPr>
              <p:cNvPr id="75" name="文字方塊 74"/>
              <p:cNvSpPr txBox="1"/>
              <p:nvPr/>
            </p:nvSpPr>
            <p:spPr>
              <a:xfrm>
                <a:off x="4944190" y="5803501"/>
                <a:ext cx="1519262" cy="369332"/>
              </a:xfrm>
              <a:prstGeom prst="rect">
                <a:avLst/>
              </a:prstGeom>
              <a:noFill/>
            </p:spPr>
            <p:txBody>
              <a:bodyPr wrap="none" rtlCol="0">
                <a:spAutoFit/>
              </a:bodyPr>
              <a:lstStyle/>
              <a:p>
                <a:r>
                  <a:rPr lang="en-US" altLang="zh-TW" smtClean="0">
                    <a:solidFill>
                      <a:schemeClr val="accent1"/>
                    </a:solidFill>
                  </a:rPr>
                  <a:t>hidden layer 2</a:t>
                </a:r>
                <a:endParaRPr lang="zh-TW" altLang="en-US">
                  <a:solidFill>
                    <a:schemeClr val="accent1"/>
                  </a:solidFill>
                </a:endParaRPr>
              </a:p>
            </p:txBody>
          </p:sp>
          <p:sp>
            <p:nvSpPr>
              <p:cNvPr id="76" name="文字方塊 75"/>
              <p:cNvSpPr txBox="1"/>
              <p:nvPr/>
            </p:nvSpPr>
            <p:spPr>
              <a:xfrm>
                <a:off x="7039699" y="4320489"/>
                <a:ext cx="1334917" cy="369332"/>
              </a:xfrm>
              <a:prstGeom prst="rect">
                <a:avLst/>
              </a:prstGeom>
              <a:noFill/>
            </p:spPr>
            <p:txBody>
              <a:bodyPr wrap="none" rtlCol="0">
                <a:spAutoFit/>
              </a:bodyPr>
              <a:lstStyle/>
              <a:p>
                <a:r>
                  <a:rPr lang="en-US" altLang="zh-TW" dirty="0" smtClean="0">
                    <a:solidFill>
                      <a:srgbClr val="92D050"/>
                    </a:solidFill>
                  </a:rPr>
                  <a:t>output layer</a:t>
                </a:r>
                <a:endParaRPr lang="zh-TW" altLang="en-US" dirty="0">
                  <a:solidFill>
                    <a:srgbClr val="92D050"/>
                  </a:solidFill>
                </a:endParaRPr>
              </a:p>
            </p:txBody>
          </p:sp>
        </p:grpSp>
      </p:grpSp>
      <p:sp>
        <p:nvSpPr>
          <p:cNvPr id="2" name="矩形 1"/>
          <p:cNvSpPr/>
          <p:nvPr/>
        </p:nvSpPr>
        <p:spPr>
          <a:xfrm>
            <a:off x="653976" y="5005295"/>
            <a:ext cx="1228221" cy="646331"/>
          </a:xfrm>
          <a:prstGeom prst="rect">
            <a:avLst/>
          </a:prstGeom>
        </p:spPr>
        <p:txBody>
          <a:bodyPr wrap="none">
            <a:spAutoFit/>
          </a:bodyPr>
          <a:lstStyle/>
          <a:p>
            <a:r>
              <a:rPr lang="en-US" altLang="zh-TW" dirty="0" smtClean="0"/>
              <a:t>Input layer</a:t>
            </a:r>
          </a:p>
          <a:p>
            <a:r>
              <a:rPr lang="en-US" altLang="zh-TW" dirty="0" smtClean="0"/>
              <a:t>100</a:t>
            </a:r>
            <a:r>
              <a:rPr lang="zh-TW" altLang="en-US" dirty="0" smtClean="0"/>
              <a:t>個節點</a:t>
            </a:r>
            <a:endParaRPr lang="en-US" altLang="zh-TW" dirty="0"/>
          </a:p>
        </p:txBody>
      </p:sp>
      <p:sp>
        <p:nvSpPr>
          <p:cNvPr id="130" name="矩形 129"/>
          <p:cNvSpPr/>
          <p:nvPr/>
        </p:nvSpPr>
        <p:spPr>
          <a:xfrm>
            <a:off x="2759108" y="5226220"/>
            <a:ext cx="1541704" cy="646331"/>
          </a:xfrm>
          <a:prstGeom prst="rect">
            <a:avLst/>
          </a:prstGeom>
        </p:spPr>
        <p:txBody>
          <a:bodyPr wrap="none">
            <a:spAutoFit/>
          </a:bodyPr>
          <a:lstStyle/>
          <a:p>
            <a:r>
              <a:rPr lang="en-US" altLang="zh-TW" dirty="0" smtClean="0"/>
              <a:t>Hidden layer 1</a:t>
            </a:r>
          </a:p>
          <a:p>
            <a:r>
              <a:rPr lang="en-US" altLang="zh-TW" dirty="0" smtClean="0"/>
              <a:t>1000</a:t>
            </a:r>
            <a:r>
              <a:rPr lang="zh-TW" altLang="en-US" dirty="0" smtClean="0"/>
              <a:t>個節點</a:t>
            </a:r>
            <a:endParaRPr lang="en-US" altLang="zh-TW" dirty="0"/>
          </a:p>
        </p:txBody>
      </p:sp>
      <p:sp>
        <p:nvSpPr>
          <p:cNvPr id="131" name="矩形 130"/>
          <p:cNvSpPr/>
          <p:nvPr/>
        </p:nvSpPr>
        <p:spPr>
          <a:xfrm>
            <a:off x="5064608" y="5196275"/>
            <a:ext cx="1541704" cy="646331"/>
          </a:xfrm>
          <a:prstGeom prst="rect">
            <a:avLst/>
          </a:prstGeom>
        </p:spPr>
        <p:txBody>
          <a:bodyPr wrap="none">
            <a:spAutoFit/>
          </a:bodyPr>
          <a:lstStyle/>
          <a:p>
            <a:r>
              <a:rPr lang="en-US" altLang="zh-TW" dirty="0" smtClean="0"/>
              <a:t>Hidden layer 2</a:t>
            </a:r>
          </a:p>
          <a:p>
            <a:r>
              <a:rPr lang="en-US" altLang="zh-TW" dirty="0" smtClean="0"/>
              <a:t>1000</a:t>
            </a:r>
            <a:r>
              <a:rPr lang="zh-TW" altLang="en-US" dirty="0" smtClean="0"/>
              <a:t>個節點</a:t>
            </a:r>
            <a:endParaRPr lang="en-US" altLang="zh-TW" dirty="0"/>
          </a:p>
        </p:txBody>
      </p:sp>
      <p:sp>
        <p:nvSpPr>
          <p:cNvPr id="132" name="矩形 131"/>
          <p:cNvSpPr/>
          <p:nvPr/>
        </p:nvSpPr>
        <p:spPr>
          <a:xfrm>
            <a:off x="7023861" y="4171264"/>
            <a:ext cx="1345240" cy="646331"/>
          </a:xfrm>
          <a:prstGeom prst="rect">
            <a:avLst/>
          </a:prstGeom>
        </p:spPr>
        <p:txBody>
          <a:bodyPr wrap="none">
            <a:spAutoFit/>
          </a:bodyPr>
          <a:lstStyle/>
          <a:p>
            <a:r>
              <a:rPr lang="en-US" altLang="zh-TW" dirty="0" smtClean="0">
                <a:solidFill>
                  <a:srgbClr val="92D050"/>
                </a:solidFill>
              </a:rPr>
              <a:t>output layer</a:t>
            </a:r>
            <a:endParaRPr lang="zh-TW" altLang="en-US" dirty="0" smtClean="0">
              <a:solidFill>
                <a:srgbClr val="92D050"/>
              </a:solidFill>
            </a:endParaRPr>
          </a:p>
          <a:p>
            <a:r>
              <a:rPr lang="en-US" altLang="zh-TW" dirty="0" smtClean="0"/>
              <a:t>1</a:t>
            </a:r>
            <a:r>
              <a:rPr lang="zh-TW" altLang="en-US" dirty="0" smtClean="0"/>
              <a:t>個節點</a:t>
            </a:r>
            <a:endParaRPr lang="en-US" altLang="zh-TW" dirty="0"/>
          </a:p>
        </p:txBody>
      </p:sp>
      <p:sp>
        <p:nvSpPr>
          <p:cNvPr id="3" name="矩形 2"/>
          <p:cNvSpPr/>
          <p:nvPr/>
        </p:nvSpPr>
        <p:spPr>
          <a:xfrm>
            <a:off x="524175" y="6002040"/>
            <a:ext cx="4429418" cy="646331"/>
          </a:xfrm>
          <a:prstGeom prst="rect">
            <a:avLst/>
          </a:prstGeom>
        </p:spPr>
        <p:txBody>
          <a:bodyPr wrap="none">
            <a:spAutoFit/>
          </a:bodyPr>
          <a:lstStyle/>
          <a:p>
            <a:r>
              <a:rPr lang="zh-TW" altLang="en-US" sz="3600" b="1" dirty="0" smtClean="0">
                <a:effectLst>
                  <a:outerShdw blurRad="38100" dist="38100" dir="2700000" algn="tl">
                    <a:srgbClr val="000000">
                      <a:alpha val="43137"/>
                    </a:srgbClr>
                  </a:outerShdw>
                </a:effectLst>
                <a:latin typeface="+mn-ea"/>
              </a:rPr>
              <a:t>有多少個</a:t>
            </a:r>
            <a:r>
              <a:rPr lang="en-US" altLang="zh-TW" sz="3600" b="1" dirty="0" smtClean="0">
                <a:effectLst>
                  <a:outerShdw blurRad="38100" dist="38100" dir="2700000" algn="tl">
                    <a:srgbClr val="000000">
                      <a:alpha val="43137"/>
                    </a:srgbClr>
                  </a:outerShdw>
                </a:effectLst>
                <a:latin typeface="+mn-ea"/>
              </a:rPr>
              <a:t>W</a:t>
            </a:r>
            <a:r>
              <a:rPr lang="zh-TW" altLang="en-US" sz="3600" b="1" dirty="0" smtClean="0">
                <a:effectLst>
                  <a:outerShdw blurRad="38100" dist="38100" dir="2700000" algn="tl">
                    <a:srgbClr val="000000">
                      <a:alpha val="43137"/>
                    </a:srgbClr>
                  </a:outerShdw>
                </a:effectLst>
                <a:latin typeface="+mn-ea"/>
              </a:rPr>
              <a:t>與</a:t>
            </a:r>
            <a:r>
              <a:rPr lang="en-US" altLang="zh-TW" sz="3600" b="1" dirty="0" smtClean="0">
                <a:effectLst>
                  <a:outerShdw blurRad="38100" dist="38100" dir="2700000" algn="tl">
                    <a:srgbClr val="000000">
                      <a:alpha val="43137"/>
                    </a:srgbClr>
                  </a:outerShdw>
                </a:effectLst>
                <a:latin typeface="+mn-ea"/>
              </a:rPr>
              <a:t>b</a:t>
            </a:r>
            <a:r>
              <a:rPr lang="zh-TW" altLang="en-US" sz="3600" b="1" dirty="0" smtClean="0">
                <a:effectLst>
                  <a:outerShdw blurRad="38100" dist="38100" dir="2700000" algn="tl">
                    <a:srgbClr val="000000">
                      <a:alpha val="43137"/>
                    </a:srgbClr>
                  </a:outerShdw>
                </a:effectLst>
                <a:latin typeface="+mn-ea"/>
              </a:rPr>
              <a:t>參數</a:t>
            </a:r>
            <a:r>
              <a:rPr lang="en-US" altLang="zh-TW" sz="3600" b="1" dirty="0" smtClean="0">
                <a:effectLst>
                  <a:outerShdw blurRad="38100" dist="38100" dir="2700000" algn="tl">
                    <a:srgbClr val="000000">
                      <a:alpha val="43137"/>
                    </a:srgbClr>
                  </a:outerShdw>
                </a:effectLst>
                <a:latin typeface="+mn-ea"/>
              </a:rPr>
              <a:t>??</a:t>
            </a:r>
            <a:endParaRPr lang="en-US" altLang="zh-TW" sz="3600" b="1" dirty="0">
              <a:effectLst>
                <a:outerShdw blurRad="38100" dist="38100" dir="2700000" algn="tl">
                  <a:srgbClr val="000000">
                    <a:alpha val="43137"/>
                  </a:srgbClr>
                </a:outerShdw>
              </a:effectLst>
              <a:latin typeface="+mn-ea"/>
            </a:endParaRPr>
          </a:p>
        </p:txBody>
      </p:sp>
      <p:sp>
        <p:nvSpPr>
          <p:cNvPr id="4" name="投影片編號版面配置區 3"/>
          <p:cNvSpPr>
            <a:spLocks noGrp="1"/>
          </p:cNvSpPr>
          <p:nvPr>
            <p:ph type="sldNum" sz="quarter" idx="12"/>
          </p:nvPr>
        </p:nvSpPr>
        <p:spPr/>
        <p:txBody>
          <a:bodyPr/>
          <a:lstStyle/>
          <a:p>
            <a:fld id="{EBA660C4-8EC1-4890-874E-5CA0D19E2E89}" type="slidenum">
              <a:rPr lang="zh-TW" altLang="en-US" smtClean="0"/>
              <a:t>8</a:t>
            </a:fld>
            <a:endParaRPr lang="zh-TW" altLang="en-US"/>
          </a:p>
        </p:txBody>
      </p:sp>
      <p:sp>
        <p:nvSpPr>
          <p:cNvPr id="133" name="矩形 132"/>
          <p:cNvSpPr/>
          <p:nvPr/>
        </p:nvSpPr>
        <p:spPr>
          <a:xfrm>
            <a:off x="6857139" y="4949221"/>
            <a:ext cx="2202847" cy="1200329"/>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latin typeface="+mn-ea"/>
              </a:rPr>
              <a:t>層與層的節點全部</a:t>
            </a:r>
            <a:endParaRPr lang="en-US" altLang="zh-TW" b="1" dirty="0" smtClean="0">
              <a:effectLst>
                <a:outerShdw blurRad="38100" dist="38100" dir="2700000" algn="tl">
                  <a:srgbClr val="000000">
                    <a:alpha val="43137"/>
                  </a:srgbClr>
                </a:outerShdw>
              </a:effectLst>
              <a:latin typeface="+mn-ea"/>
            </a:endParaRPr>
          </a:p>
          <a:p>
            <a:r>
              <a:rPr lang="zh-TW" altLang="en-US" b="1" dirty="0" smtClean="0">
                <a:effectLst>
                  <a:outerShdw blurRad="38100" dist="38100" dir="2700000" algn="tl">
                    <a:srgbClr val="000000">
                      <a:alpha val="43137"/>
                    </a:srgbClr>
                  </a:outerShdw>
                </a:effectLst>
                <a:latin typeface="+mn-ea"/>
              </a:rPr>
              <a:t>都有連結的稱之為</a:t>
            </a:r>
            <a:endParaRPr lang="en-US" altLang="zh-TW" b="1" dirty="0" smtClean="0">
              <a:effectLst>
                <a:outerShdw blurRad="38100" dist="38100" dir="2700000" algn="tl">
                  <a:srgbClr val="000000">
                    <a:alpha val="43137"/>
                  </a:srgbClr>
                </a:outerShdw>
              </a:effectLst>
              <a:latin typeface="+mn-ea"/>
            </a:endParaRPr>
          </a:p>
          <a:p>
            <a:r>
              <a:rPr lang="en-US" altLang="zh-TW" b="1" dirty="0" smtClean="0">
                <a:effectLst>
                  <a:outerShdw blurRad="38100" dist="38100" dir="2700000" algn="tl">
                    <a:srgbClr val="000000">
                      <a:alpha val="43137"/>
                    </a:srgbClr>
                  </a:outerShdw>
                </a:effectLst>
                <a:latin typeface="+mn-ea"/>
              </a:rPr>
              <a:t>Fully Connected Layer</a:t>
            </a:r>
          </a:p>
          <a:p>
            <a:r>
              <a:rPr lang="en-US" altLang="zh-TW" b="1" dirty="0" smtClean="0">
                <a:effectLst>
                  <a:outerShdw blurRad="38100" dist="38100" dir="2700000" algn="tl">
                    <a:srgbClr val="000000">
                      <a:alpha val="43137"/>
                    </a:srgbClr>
                  </a:outerShdw>
                </a:effectLst>
                <a:latin typeface="+mn-ea"/>
              </a:rPr>
              <a:t>(Affine)(Dense)</a:t>
            </a:r>
            <a:endParaRPr lang="en-US" altLang="zh-TW" b="1" dirty="0">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3374776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文字方塊 63"/>
          <p:cNvSpPr txBox="1"/>
          <p:nvPr/>
        </p:nvSpPr>
        <p:spPr>
          <a:xfrm>
            <a:off x="5908610" y="5053105"/>
            <a:ext cx="1165859" cy="830997"/>
          </a:xfrm>
          <a:prstGeom prst="rect">
            <a:avLst/>
          </a:prstGeom>
          <a:noFill/>
        </p:spPr>
        <p:txBody>
          <a:bodyPr wrap="square" rtlCol="0">
            <a:spAutoFit/>
          </a:bodyPr>
          <a:lstStyle/>
          <a:p>
            <a:pPr algn="ctr"/>
            <a:r>
              <a:rPr lang="en-US" altLang="zh-TW" sz="2400" b="1" dirty="0"/>
              <a:t>Output Layer</a:t>
            </a:r>
            <a:endParaRPr lang="zh-TW" altLang="en-US" sz="2400" b="1" dirty="0"/>
          </a:p>
        </p:txBody>
      </p:sp>
      <p:sp>
        <p:nvSpPr>
          <p:cNvPr id="65" name="文字方塊 64"/>
          <p:cNvSpPr txBox="1"/>
          <p:nvPr/>
        </p:nvSpPr>
        <p:spPr>
          <a:xfrm>
            <a:off x="2955356" y="5400685"/>
            <a:ext cx="2066642" cy="461665"/>
          </a:xfrm>
          <a:prstGeom prst="rect">
            <a:avLst/>
          </a:prstGeom>
          <a:noFill/>
        </p:spPr>
        <p:txBody>
          <a:bodyPr wrap="square" rtlCol="0">
            <a:spAutoFit/>
          </a:bodyPr>
          <a:lstStyle/>
          <a:p>
            <a:pPr algn="ctr"/>
            <a:r>
              <a:rPr lang="en-US" altLang="zh-TW" sz="2400" b="1" dirty="0"/>
              <a:t>Hidden Layers</a:t>
            </a:r>
            <a:endParaRPr lang="zh-TW" altLang="en-US" sz="2400" b="1" dirty="0"/>
          </a:p>
        </p:txBody>
      </p:sp>
      <p:sp>
        <p:nvSpPr>
          <p:cNvPr id="66" name="右大括弧 65"/>
          <p:cNvSpPr/>
          <p:nvPr/>
        </p:nvSpPr>
        <p:spPr>
          <a:xfrm rot="5400000">
            <a:off x="3916276" y="3753413"/>
            <a:ext cx="181728" cy="2939290"/>
          </a:xfrm>
          <a:prstGeom prst="rightBrace">
            <a:avLst>
              <a:gd name="adj1" fmla="val 175868"/>
              <a:gd name="adj2" fmla="val 50000"/>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sp>
        <p:nvSpPr>
          <p:cNvPr id="59" name="矩形 58"/>
          <p:cNvSpPr/>
          <p:nvPr/>
        </p:nvSpPr>
        <p:spPr>
          <a:xfrm>
            <a:off x="1392902" y="2481119"/>
            <a:ext cx="498951" cy="2625052"/>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0" name="文字方塊 59"/>
          <p:cNvSpPr txBox="1"/>
          <p:nvPr/>
        </p:nvSpPr>
        <p:spPr>
          <a:xfrm>
            <a:off x="1192190" y="5058084"/>
            <a:ext cx="928762" cy="830997"/>
          </a:xfrm>
          <a:prstGeom prst="rect">
            <a:avLst/>
          </a:prstGeom>
          <a:noFill/>
        </p:spPr>
        <p:txBody>
          <a:bodyPr wrap="square" rtlCol="0">
            <a:spAutoFit/>
          </a:bodyPr>
          <a:lstStyle/>
          <a:p>
            <a:pPr algn="ctr"/>
            <a:r>
              <a:rPr lang="en-US" altLang="zh-TW" sz="2400" b="1" dirty="0"/>
              <a:t>Input Layer</a:t>
            </a:r>
            <a:endParaRPr lang="zh-TW" altLang="en-US" sz="2400" b="1" dirty="0"/>
          </a:p>
        </p:txBody>
      </p:sp>
      <p:sp>
        <p:nvSpPr>
          <p:cNvPr id="2" name="標題 1"/>
          <p:cNvSpPr>
            <a:spLocks noGrp="1"/>
          </p:cNvSpPr>
          <p:nvPr>
            <p:ph type="title"/>
          </p:nvPr>
        </p:nvSpPr>
        <p:spPr/>
        <p:txBody>
          <a:bodyPr/>
          <a:lstStyle/>
          <a:p>
            <a:r>
              <a:rPr lang="en-US" altLang="zh-TW" dirty="0" smtClean="0"/>
              <a:t>Deep Fully </a:t>
            </a:r>
            <a:r>
              <a:rPr lang="en-US" altLang="zh-TW" dirty="0"/>
              <a:t>Connect Feedforward Network</a:t>
            </a:r>
            <a:endParaRPr lang="zh-TW" altLang="en-US" dirty="0"/>
          </a:p>
        </p:txBody>
      </p:sp>
      <p:sp>
        <p:nvSpPr>
          <p:cNvPr id="7" name="文字方塊 6"/>
          <p:cNvSpPr txBox="1"/>
          <p:nvPr/>
        </p:nvSpPr>
        <p:spPr>
          <a:xfrm>
            <a:off x="1065416" y="1999335"/>
            <a:ext cx="1134648" cy="461665"/>
          </a:xfrm>
          <a:prstGeom prst="rect">
            <a:avLst/>
          </a:prstGeom>
          <a:noFill/>
        </p:spPr>
        <p:txBody>
          <a:bodyPr wrap="square" rtlCol="0">
            <a:spAutoFit/>
          </a:bodyPr>
          <a:lstStyle/>
          <a:p>
            <a:pPr algn="ctr"/>
            <a:r>
              <a:rPr lang="en-US" altLang="zh-TW" sz="2400" dirty="0"/>
              <a:t>Input</a:t>
            </a:r>
          </a:p>
        </p:txBody>
      </p:sp>
      <p:sp>
        <p:nvSpPr>
          <p:cNvPr id="8" name="文字方塊 7"/>
          <p:cNvSpPr txBox="1"/>
          <p:nvPr/>
        </p:nvSpPr>
        <p:spPr>
          <a:xfrm>
            <a:off x="7209458" y="1999335"/>
            <a:ext cx="1134648" cy="461665"/>
          </a:xfrm>
          <a:prstGeom prst="rect">
            <a:avLst/>
          </a:prstGeom>
          <a:noFill/>
        </p:spPr>
        <p:txBody>
          <a:bodyPr wrap="square" rtlCol="0">
            <a:spAutoFit/>
          </a:bodyPr>
          <a:lstStyle/>
          <a:p>
            <a:pPr algn="ctr"/>
            <a:r>
              <a:rPr lang="en-US" altLang="zh-TW" sz="2400" dirty="0"/>
              <a:t>Output</a:t>
            </a:r>
          </a:p>
        </p:txBody>
      </p:sp>
      <p:cxnSp>
        <p:nvCxnSpPr>
          <p:cNvPr id="11" name="直線單箭頭接點 10"/>
          <p:cNvCxnSpPr/>
          <p:nvPr/>
        </p:nvCxnSpPr>
        <p:spPr>
          <a:xfrm>
            <a:off x="6505176" y="3501898"/>
            <a:ext cx="1018599"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線單箭頭接點 11"/>
          <p:cNvCxnSpPr/>
          <p:nvPr/>
        </p:nvCxnSpPr>
        <p:spPr>
          <a:xfrm>
            <a:off x="6614492" y="4747788"/>
            <a:ext cx="905748"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線單箭頭接點 12"/>
          <p:cNvCxnSpPr/>
          <p:nvPr/>
        </p:nvCxnSpPr>
        <p:spPr>
          <a:xfrm>
            <a:off x="6481292" y="2723095"/>
            <a:ext cx="1050372"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461290" y="3198812"/>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sp>
        <p:nvSpPr>
          <p:cNvPr id="15" name="矩形 14"/>
          <p:cNvSpPr/>
          <p:nvPr/>
        </p:nvSpPr>
        <p:spPr>
          <a:xfrm>
            <a:off x="1467108" y="2628483"/>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16" name="Object 12"/>
          <p:cNvGraphicFramePr>
            <a:graphicFrameLocks noChangeAspect="1"/>
          </p:cNvGraphicFramePr>
          <p:nvPr>
            <p:extLst/>
          </p:nvPr>
        </p:nvGraphicFramePr>
        <p:xfrm>
          <a:off x="1479807" y="2533233"/>
          <a:ext cx="325438" cy="461962"/>
        </p:xfrm>
        <a:graphic>
          <a:graphicData uri="http://schemas.openxmlformats.org/presentationml/2006/ole">
            <mc:AlternateContent xmlns:mc="http://schemas.openxmlformats.org/markup-compatibility/2006">
              <mc:Choice xmlns:v="urn:schemas-microsoft-com:vml" Requires="v">
                <p:oleObj spid="_x0000_s5149" name="方程式" r:id="rId4" imgW="152280" imgH="215640" progId="Equation.3">
                  <p:embed/>
                </p:oleObj>
              </mc:Choice>
              <mc:Fallback>
                <p:oleObj name="方程式" r:id="rId4" imgW="152280" imgH="215640" progId="Equation.3">
                  <p:embed/>
                  <p:pic>
                    <p:nvPicPr>
                      <p:cNvPr id="0" name=""/>
                      <p:cNvPicPr>
                        <a:picLocks noChangeAspect="1" noChangeArrowheads="1"/>
                      </p:cNvPicPr>
                      <p:nvPr/>
                    </p:nvPicPr>
                    <p:blipFill>
                      <a:blip r:embed="rId5"/>
                      <a:srcRect/>
                      <a:stretch>
                        <a:fillRect/>
                      </a:stretch>
                    </p:blipFill>
                    <p:spPr bwMode="auto">
                      <a:xfrm>
                        <a:off x="1479807" y="2533233"/>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Object 12"/>
          <p:cNvGraphicFramePr>
            <a:graphicFrameLocks noChangeAspect="1"/>
          </p:cNvGraphicFramePr>
          <p:nvPr>
            <p:extLst/>
          </p:nvPr>
        </p:nvGraphicFramePr>
        <p:xfrm>
          <a:off x="1485103" y="3115962"/>
          <a:ext cx="352425" cy="461963"/>
        </p:xfrm>
        <a:graphic>
          <a:graphicData uri="http://schemas.openxmlformats.org/presentationml/2006/ole">
            <mc:AlternateContent xmlns:mc="http://schemas.openxmlformats.org/markup-compatibility/2006">
              <mc:Choice xmlns:v="urn:schemas-microsoft-com:vml" Requires="v">
                <p:oleObj spid="_x0000_s5150" name="方程式" r:id="rId6" imgW="164880" imgH="215640" progId="Equation.3">
                  <p:embed/>
                </p:oleObj>
              </mc:Choice>
              <mc:Fallback>
                <p:oleObj name="方程式" r:id="rId6" imgW="164880" imgH="215640" progId="Equation.3">
                  <p:embed/>
                  <p:pic>
                    <p:nvPicPr>
                      <p:cNvPr id="0" name=""/>
                      <p:cNvPicPr>
                        <a:picLocks noChangeAspect="1" noChangeArrowheads="1"/>
                      </p:cNvPicPr>
                      <p:nvPr/>
                    </p:nvPicPr>
                    <p:blipFill>
                      <a:blip r:embed="rId7"/>
                      <a:srcRect/>
                      <a:stretch>
                        <a:fillRect/>
                      </a:stretch>
                    </p:blipFill>
                    <p:spPr bwMode="auto">
                      <a:xfrm>
                        <a:off x="1485103" y="3115962"/>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78" name="群組 77"/>
          <p:cNvGrpSpPr/>
          <p:nvPr/>
        </p:nvGrpSpPr>
        <p:grpSpPr>
          <a:xfrm>
            <a:off x="2403577" y="1999335"/>
            <a:ext cx="1134648" cy="3130011"/>
            <a:chOff x="2332137" y="1770729"/>
            <a:chExt cx="1134648" cy="3130011"/>
          </a:xfrm>
        </p:grpSpPr>
        <p:sp>
          <p:nvSpPr>
            <p:cNvPr id="61" name="矩形 60"/>
            <p:cNvSpPr/>
            <p:nvPr/>
          </p:nvSpPr>
          <p:spPr>
            <a:xfrm>
              <a:off x="2504565"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4" name="文字方塊 3"/>
            <p:cNvSpPr txBox="1"/>
            <p:nvPr/>
          </p:nvSpPr>
          <p:spPr>
            <a:xfrm>
              <a:off x="2332137" y="1770729"/>
              <a:ext cx="1134648" cy="461665"/>
            </a:xfrm>
            <a:prstGeom prst="rect">
              <a:avLst/>
            </a:prstGeom>
            <a:noFill/>
          </p:spPr>
          <p:txBody>
            <a:bodyPr wrap="square" rtlCol="0">
              <a:spAutoFit/>
            </a:bodyPr>
            <a:lstStyle/>
            <a:p>
              <a:pPr algn="ctr"/>
              <a:r>
                <a:rPr lang="en-US" altLang="zh-TW" sz="2400" dirty="0"/>
                <a:t>Layer 1</a:t>
              </a:r>
              <a:endParaRPr lang="zh-TW" altLang="en-US" sz="2400" dirty="0"/>
            </a:p>
          </p:txBody>
        </p:sp>
        <p:sp>
          <p:nvSpPr>
            <p:cNvPr id="18" name="橢圓 17"/>
            <p:cNvSpPr/>
            <p:nvPr/>
          </p:nvSpPr>
          <p:spPr>
            <a:xfrm>
              <a:off x="2601675" y="223587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19" name="橢圓 18"/>
            <p:cNvSpPr/>
            <p:nvPr/>
          </p:nvSpPr>
          <p:spPr>
            <a:xfrm>
              <a:off x="2604017" y="3014444"/>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0" name="橢圓 19"/>
            <p:cNvSpPr/>
            <p:nvPr/>
          </p:nvSpPr>
          <p:spPr>
            <a:xfrm>
              <a:off x="2592384" y="4242456"/>
              <a:ext cx="574158" cy="57415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a:p>
          </p:txBody>
        </p:sp>
        <p:sp>
          <p:nvSpPr>
            <p:cNvPr id="21" name="文字方塊 20"/>
            <p:cNvSpPr txBox="1"/>
            <p:nvPr/>
          </p:nvSpPr>
          <p:spPr>
            <a:xfrm rot="5400000">
              <a:off x="2589637"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22" name="矩形 21"/>
          <p:cNvSpPr/>
          <p:nvPr/>
        </p:nvSpPr>
        <p:spPr>
          <a:xfrm>
            <a:off x="1470815" y="4596569"/>
            <a:ext cx="342900" cy="3429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TW" altLang="en-US"/>
          </a:p>
        </p:txBody>
      </p:sp>
      <p:graphicFrame>
        <p:nvGraphicFramePr>
          <p:cNvPr id="23" name="Object 12"/>
          <p:cNvGraphicFramePr>
            <a:graphicFrameLocks noChangeAspect="1"/>
          </p:cNvGraphicFramePr>
          <p:nvPr>
            <p:extLst/>
          </p:nvPr>
        </p:nvGraphicFramePr>
        <p:xfrm>
          <a:off x="1467699" y="4500315"/>
          <a:ext cx="407988" cy="488950"/>
        </p:xfrm>
        <a:graphic>
          <a:graphicData uri="http://schemas.openxmlformats.org/presentationml/2006/ole">
            <mc:AlternateContent xmlns:mc="http://schemas.openxmlformats.org/markup-compatibility/2006">
              <mc:Choice xmlns:v="urn:schemas-microsoft-com:vml" Requires="v">
                <p:oleObj spid="_x0000_s5151" name="方程式" r:id="rId8" imgW="190440" imgH="228600" progId="Equation.3">
                  <p:embed/>
                </p:oleObj>
              </mc:Choice>
              <mc:Fallback>
                <p:oleObj name="方程式" r:id="rId8" imgW="190440" imgH="228600" progId="Equation.3">
                  <p:embed/>
                  <p:pic>
                    <p:nvPicPr>
                      <p:cNvPr id="0" name=""/>
                      <p:cNvPicPr>
                        <a:picLocks noChangeAspect="1" noChangeArrowheads="1"/>
                      </p:cNvPicPr>
                      <p:nvPr/>
                    </p:nvPicPr>
                    <p:blipFill>
                      <a:blip r:embed="rId9"/>
                      <a:srcRect/>
                      <a:stretch>
                        <a:fillRect/>
                      </a:stretch>
                    </p:blipFill>
                    <p:spPr bwMode="auto">
                      <a:xfrm>
                        <a:off x="1467699" y="4500315"/>
                        <a:ext cx="4079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字方塊 23"/>
          <p:cNvSpPr txBox="1"/>
          <p:nvPr/>
        </p:nvSpPr>
        <p:spPr>
          <a:xfrm rot="5400000">
            <a:off x="1346747" y="3881511"/>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79" name="群組 78"/>
          <p:cNvGrpSpPr/>
          <p:nvPr/>
        </p:nvGrpSpPr>
        <p:grpSpPr>
          <a:xfrm>
            <a:off x="3728475" y="1999335"/>
            <a:ext cx="1134648" cy="3113664"/>
            <a:chOff x="3657035" y="1770729"/>
            <a:chExt cx="1134648" cy="3113664"/>
          </a:xfrm>
        </p:grpSpPr>
        <p:sp>
          <p:nvSpPr>
            <p:cNvPr id="62" name="矩形 61"/>
            <p:cNvSpPr/>
            <p:nvPr/>
          </p:nvSpPr>
          <p:spPr>
            <a:xfrm>
              <a:off x="3830151" y="2208525"/>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5" name="文字方塊 4"/>
            <p:cNvSpPr txBox="1"/>
            <p:nvPr/>
          </p:nvSpPr>
          <p:spPr>
            <a:xfrm>
              <a:off x="3657035" y="1770729"/>
              <a:ext cx="1134648" cy="461665"/>
            </a:xfrm>
            <a:prstGeom prst="rect">
              <a:avLst/>
            </a:prstGeom>
            <a:noFill/>
          </p:spPr>
          <p:txBody>
            <a:bodyPr wrap="square" rtlCol="0">
              <a:spAutoFit/>
            </a:bodyPr>
            <a:lstStyle/>
            <a:p>
              <a:pPr algn="ctr"/>
              <a:r>
                <a:rPr lang="en-US" altLang="zh-TW" sz="2400" dirty="0"/>
                <a:t>Layer 2</a:t>
              </a:r>
              <a:endParaRPr lang="zh-TW" altLang="en-US" sz="2400" dirty="0"/>
            </a:p>
          </p:txBody>
        </p:sp>
        <p:sp>
          <p:nvSpPr>
            <p:cNvPr id="25" name="橢圓 24"/>
            <p:cNvSpPr/>
            <p:nvPr/>
          </p:nvSpPr>
          <p:spPr>
            <a:xfrm>
              <a:off x="3917237" y="223587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6" name="橢圓 25"/>
            <p:cNvSpPr/>
            <p:nvPr/>
          </p:nvSpPr>
          <p:spPr>
            <a:xfrm>
              <a:off x="3919579" y="3014444"/>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7" name="橢圓 26"/>
            <p:cNvSpPr/>
            <p:nvPr/>
          </p:nvSpPr>
          <p:spPr>
            <a:xfrm>
              <a:off x="3907946" y="4242456"/>
              <a:ext cx="574158" cy="574158"/>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TW" altLang="en-US"/>
            </a:p>
          </p:txBody>
        </p:sp>
        <p:sp>
          <p:nvSpPr>
            <p:cNvPr id="28" name="文字方塊 27"/>
            <p:cNvSpPr txBox="1"/>
            <p:nvPr/>
          </p:nvSpPr>
          <p:spPr>
            <a:xfrm rot="5400000">
              <a:off x="3905199" y="3664749"/>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grpSp>
        <p:nvGrpSpPr>
          <p:cNvPr id="80" name="群組 79"/>
          <p:cNvGrpSpPr/>
          <p:nvPr/>
        </p:nvGrpSpPr>
        <p:grpSpPr>
          <a:xfrm>
            <a:off x="5939821" y="1999335"/>
            <a:ext cx="1134648" cy="3130011"/>
            <a:chOff x="5868381" y="1770729"/>
            <a:chExt cx="1134648" cy="3130011"/>
          </a:xfrm>
        </p:grpSpPr>
        <p:sp>
          <p:nvSpPr>
            <p:cNvPr id="63" name="矩形 62"/>
            <p:cNvSpPr/>
            <p:nvPr/>
          </p:nvSpPr>
          <p:spPr>
            <a:xfrm>
              <a:off x="6046929" y="2224872"/>
              <a:ext cx="746342" cy="2675868"/>
            </a:xfrm>
            <a:prstGeom prst="rect">
              <a:avLst/>
            </a:prstGeom>
            <a:solidFill>
              <a:schemeClr val="bg1">
                <a:lumMod val="85000"/>
              </a:schemeClr>
            </a:solid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a:p>
          </p:txBody>
        </p:sp>
        <p:sp>
          <p:nvSpPr>
            <p:cNvPr id="6" name="文字方塊 5"/>
            <p:cNvSpPr txBox="1"/>
            <p:nvPr/>
          </p:nvSpPr>
          <p:spPr>
            <a:xfrm>
              <a:off x="5868381" y="1770729"/>
              <a:ext cx="1134648" cy="461665"/>
            </a:xfrm>
            <a:prstGeom prst="rect">
              <a:avLst/>
            </a:prstGeom>
            <a:noFill/>
          </p:spPr>
          <p:txBody>
            <a:bodyPr wrap="square" rtlCol="0">
              <a:spAutoFit/>
            </a:bodyPr>
            <a:lstStyle/>
            <a:p>
              <a:pPr algn="ctr"/>
              <a:r>
                <a:rPr lang="en-US" altLang="zh-TW" sz="2400" dirty="0"/>
                <a:t>Layer L</a:t>
              </a:r>
              <a:endParaRPr lang="zh-TW" altLang="en-US" sz="2400" dirty="0"/>
            </a:p>
          </p:txBody>
        </p:sp>
        <p:sp>
          <p:nvSpPr>
            <p:cNvPr id="29" name="橢圓 28"/>
            <p:cNvSpPr/>
            <p:nvPr/>
          </p:nvSpPr>
          <p:spPr>
            <a:xfrm>
              <a:off x="6122773" y="2216766"/>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0" name="橢圓 29"/>
            <p:cNvSpPr/>
            <p:nvPr/>
          </p:nvSpPr>
          <p:spPr>
            <a:xfrm>
              <a:off x="6125115" y="2976675"/>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1" name="橢圓 30"/>
            <p:cNvSpPr/>
            <p:nvPr/>
          </p:nvSpPr>
          <p:spPr>
            <a:xfrm>
              <a:off x="6132143" y="4223348"/>
              <a:ext cx="574158" cy="574158"/>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a:p>
          </p:txBody>
        </p:sp>
        <p:sp>
          <p:nvSpPr>
            <p:cNvPr id="32" name="文字方塊 31"/>
            <p:cNvSpPr txBox="1"/>
            <p:nvPr/>
          </p:nvSpPr>
          <p:spPr>
            <a:xfrm rot="5400000">
              <a:off x="6129396" y="3642478"/>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sp>
        <p:nvSpPr>
          <p:cNvPr id="33" name="文字方塊 32"/>
          <p:cNvSpPr txBox="1"/>
          <p:nvPr/>
        </p:nvSpPr>
        <p:spPr>
          <a:xfrm>
            <a:off x="4671563" y="2420468"/>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4" name="文字方塊 33"/>
          <p:cNvSpPr txBox="1"/>
          <p:nvPr/>
        </p:nvSpPr>
        <p:spPr>
          <a:xfrm>
            <a:off x="4678512" y="3181455"/>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35" name="文字方塊 34"/>
          <p:cNvSpPr txBox="1"/>
          <p:nvPr/>
        </p:nvSpPr>
        <p:spPr>
          <a:xfrm>
            <a:off x="4707528" y="4396790"/>
            <a:ext cx="769257" cy="523220"/>
          </a:xfrm>
          <a:prstGeom prst="rect">
            <a:avLst/>
          </a:prstGeom>
          <a:noFill/>
        </p:spPr>
        <p:txBody>
          <a:bodyPr wrap="square" rtlCol="0">
            <a:spAutoFit/>
          </a:bodyPr>
          <a:lstStyle/>
          <a:p>
            <a:pPr algn="ctr"/>
            <a:r>
              <a:rPr lang="en-US" altLang="zh-TW" sz="2800" dirty="0"/>
              <a:t>……</a:t>
            </a:r>
            <a:endParaRPr lang="zh-TW" altLang="en-US" sz="2800" dirty="0"/>
          </a:p>
        </p:txBody>
      </p:sp>
      <p:grpSp>
        <p:nvGrpSpPr>
          <p:cNvPr id="81" name="群組 80"/>
          <p:cNvGrpSpPr/>
          <p:nvPr/>
        </p:nvGrpSpPr>
        <p:grpSpPr>
          <a:xfrm>
            <a:off x="3223694" y="2751559"/>
            <a:ext cx="764983" cy="2013721"/>
            <a:chOff x="3152254" y="2522953"/>
            <a:chExt cx="764983" cy="2013721"/>
          </a:xfrm>
        </p:grpSpPr>
        <p:cxnSp>
          <p:nvCxnSpPr>
            <p:cNvPr id="36" name="直線單箭頭接點 35"/>
            <p:cNvCxnSpPr>
              <a:stCxn id="18" idx="6"/>
              <a:endCxn id="25" idx="2"/>
            </p:cNvCxnSpPr>
            <p:nvPr/>
          </p:nvCxnSpPr>
          <p:spPr>
            <a:xfrm>
              <a:off x="3161545" y="2522953"/>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3175833" y="331470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3166542" y="453667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a:stCxn id="19" idx="6"/>
              <a:endCxn id="25" idx="2"/>
            </p:cNvCxnSpPr>
            <p:nvPr/>
          </p:nvCxnSpPr>
          <p:spPr>
            <a:xfrm flipV="1">
              <a:off x="3163887" y="2522953"/>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a:stCxn id="18" idx="6"/>
              <a:endCxn id="26" idx="2"/>
            </p:cNvCxnSpPr>
            <p:nvPr/>
          </p:nvCxnSpPr>
          <p:spPr>
            <a:xfrm>
              <a:off x="3161545" y="2522953"/>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a:stCxn id="18" idx="6"/>
              <a:endCxn id="27" idx="2"/>
            </p:cNvCxnSpPr>
            <p:nvPr/>
          </p:nvCxnSpPr>
          <p:spPr>
            <a:xfrm>
              <a:off x="3161545" y="2522953"/>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a:stCxn id="19" idx="6"/>
              <a:endCxn id="27" idx="2"/>
            </p:cNvCxnSpPr>
            <p:nvPr/>
          </p:nvCxnSpPr>
          <p:spPr>
            <a:xfrm>
              <a:off x="3163887" y="3301523"/>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a:stCxn id="20" idx="6"/>
              <a:endCxn id="25" idx="2"/>
            </p:cNvCxnSpPr>
            <p:nvPr/>
          </p:nvCxnSpPr>
          <p:spPr>
            <a:xfrm flipV="1">
              <a:off x="3152254" y="2522953"/>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a:stCxn id="20" idx="6"/>
              <a:endCxn id="26" idx="2"/>
            </p:cNvCxnSpPr>
            <p:nvPr/>
          </p:nvCxnSpPr>
          <p:spPr>
            <a:xfrm flipV="1">
              <a:off x="3152254" y="3301523"/>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5" name="直線單箭頭接點 44"/>
          <p:cNvCxnSpPr>
            <a:endCxn id="18" idx="2"/>
          </p:cNvCxnSpPr>
          <p:nvPr/>
        </p:nvCxnSpPr>
        <p:spPr>
          <a:xfrm flipV="1">
            <a:off x="1813715" y="2751559"/>
            <a:ext cx="859400" cy="2999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45"/>
          <p:cNvCxnSpPr>
            <a:stCxn id="15" idx="3"/>
            <a:endCxn id="19" idx="2"/>
          </p:cNvCxnSpPr>
          <p:nvPr/>
        </p:nvCxnSpPr>
        <p:spPr>
          <a:xfrm>
            <a:off x="1810008" y="2799933"/>
            <a:ext cx="865449" cy="73019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46"/>
          <p:cNvCxnSpPr>
            <a:stCxn id="15" idx="3"/>
            <a:endCxn id="20" idx="2"/>
          </p:cNvCxnSpPr>
          <p:nvPr/>
        </p:nvCxnSpPr>
        <p:spPr>
          <a:xfrm>
            <a:off x="1810008" y="2799933"/>
            <a:ext cx="853816" cy="1958208"/>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線單箭頭接點 47"/>
          <p:cNvCxnSpPr>
            <a:stCxn id="17" idx="3"/>
            <a:endCxn id="18" idx="2"/>
          </p:cNvCxnSpPr>
          <p:nvPr/>
        </p:nvCxnSpPr>
        <p:spPr>
          <a:xfrm flipV="1">
            <a:off x="1837528" y="2751559"/>
            <a:ext cx="835587" cy="595384"/>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a:stCxn id="14" idx="3"/>
            <a:endCxn id="19" idx="2"/>
          </p:cNvCxnSpPr>
          <p:nvPr/>
        </p:nvCxnSpPr>
        <p:spPr>
          <a:xfrm>
            <a:off x="1804190" y="3370262"/>
            <a:ext cx="871267" cy="15986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線單箭頭接點 49"/>
          <p:cNvCxnSpPr>
            <a:stCxn id="14" idx="3"/>
            <a:endCxn id="20" idx="2"/>
          </p:cNvCxnSpPr>
          <p:nvPr/>
        </p:nvCxnSpPr>
        <p:spPr>
          <a:xfrm>
            <a:off x="1804190" y="3370262"/>
            <a:ext cx="859634" cy="1387879"/>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a:stCxn id="23" idx="3"/>
            <a:endCxn id="18" idx="2"/>
          </p:cNvCxnSpPr>
          <p:nvPr/>
        </p:nvCxnSpPr>
        <p:spPr>
          <a:xfrm flipV="1">
            <a:off x="1875687" y="2751559"/>
            <a:ext cx="797428" cy="199323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a:stCxn id="23" idx="3"/>
            <a:endCxn id="19" idx="2"/>
          </p:cNvCxnSpPr>
          <p:nvPr/>
        </p:nvCxnSpPr>
        <p:spPr>
          <a:xfrm flipV="1">
            <a:off x="1849318" y="3530129"/>
            <a:ext cx="826139" cy="12146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線單箭頭接點 52"/>
          <p:cNvCxnSpPr>
            <a:stCxn id="23" idx="3"/>
            <a:endCxn id="20" idx="2"/>
          </p:cNvCxnSpPr>
          <p:nvPr/>
        </p:nvCxnSpPr>
        <p:spPr>
          <a:xfrm>
            <a:off x="1849318" y="4744735"/>
            <a:ext cx="814506" cy="13406"/>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4" name="文字方塊 53"/>
          <p:cNvSpPr txBox="1"/>
          <p:nvPr/>
        </p:nvSpPr>
        <p:spPr>
          <a:xfrm rot="5400000">
            <a:off x="7473854" y="3902056"/>
            <a:ext cx="769257" cy="523220"/>
          </a:xfrm>
          <a:prstGeom prst="rect">
            <a:avLst/>
          </a:prstGeom>
          <a:noFill/>
        </p:spPr>
        <p:txBody>
          <a:bodyPr wrap="square" rtlCol="0">
            <a:spAutoFit/>
          </a:bodyPr>
          <a:lstStyle/>
          <a:p>
            <a:pPr algn="ctr"/>
            <a:r>
              <a:rPr lang="en-US" altLang="zh-TW" sz="2800" dirty="0"/>
              <a:t>……</a:t>
            </a:r>
            <a:endParaRPr lang="zh-TW" altLang="en-US" sz="2800" dirty="0"/>
          </a:p>
        </p:txBody>
      </p:sp>
      <p:sp>
        <p:nvSpPr>
          <p:cNvPr id="55" name="文字方塊 54"/>
          <p:cNvSpPr txBox="1"/>
          <p:nvPr/>
        </p:nvSpPr>
        <p:spPr>
          <a:xfrm>
            <a:off x="7542947" y="2383235"/>
            <a:ext cx="631069" cy="523220"/>
          </a:xfrm>
          <a:prstGeom prst="rect">
            <a:avLst/>
          </a:prstGeom>
          <a:noFill/>
        </p:spPr>
        <p:txBody>
          <a:bodyPr wrap="square" rtlCol="0">
            <a:spAutoFit/>
          </a:bodyPr>
          <a:lstStyle/>
          <a:p>
            <a:r>
              <a:rPr lang="en-US" altLang="zh-TW" sz="2800" dirty="0"/>
              <a:t>y</a:t>
            </a:r>
            <a:r>
              <a:rPr lang="en-US" altLang="zh-TW" sz="2800" baseline="-25000" dirty="0"/>
              <a:t>1</a:t>
            </a:r>
            <a:endParaRPr lang="zh-TW" altLang="en-US" sz="2800" baseline="-25000" dirty="0"/>
          </a:p>
        </p:txBody>
      </p:sp>
      <p:sp>
        <p:nvSpPr>
          <p:cNvPr id="56" name="文字方塊 55"/>
          <p:cNvSpPr txBox="1"/>
          <p:nvPr/>
        </p:nvSpPr>
        <p:spPr>
          <a:xfrm>
            <a:off x="7531664" y="3181455"/>
            <a:ext cx="631069" cy="523220"/>
          </a:xfrm>
          <a:prstGeom prst="rect">
            <a:avLst/>
          </a:prstGeom>
          <a:noFill/>
        </p:spPr>
        <p:txBody>
          <a:bodyPr wrap="square" rtlCol="0">
            <a:spAutoFit/>
          </a:bodyPr>
          <a:lstStyle/>
          <a:p>
            <a:r>
              <a:rPr lang="en-US" altLang="zh-TW" sz="2800" dirty="0"/>
              <a:t>y</a:t>
            </a:r>
            <a:r>
              <a:rPr lang="en-US" altLang="zh-TW" sz="2800" baseline="-25000" dirty="0"/>
              <a:t>2</a:t>
            </a:r>
            <a:endParaRPr lang="zh-TW" altLang="en-US" sz="2800" baseline="-25000" dirty="0"/>
          </a:p>
        </p:txBody>
      </p:sp>
      <p:sp>
        <p:nvSpPr>
          <p:cNvPr id="57" name="文字方塊 56"/>
          <p:cNvSpPr txBox="1"/>
          <p:nvPr/>
        </p:nvSpPr>
        <p:spPr>
          <a:xfrm>
            <a:off x="7531664" y="4447687"/>
            <a:ext cx="631069" cy="523220"/>
          </a:xfrm>
          <a:prstGeom prst="rect">
            <a:avLst/>
          </a:prstGeom>
          <a:noFill/>
        </p:spPr>
        <p:txBody>
          <a:bodyPr wrap="square" rtlCol="0">
            <a:spAutoFit/>
          </a:bodyPr>
          <a:lstStyle/>
          <a:p>
            <a:r>
              <a:rPr lang="en-US" altLang="zh-TW" sz="2800" dirty="0" err="1"/>
              <a:t>y</a:t>
            </a:r>
            <a:r>
              <a:rPr lang="en-US" altLang="zh-TW" sz="2800" baseline="-25000" dirty="0" err="1"/>
              <a:t>M</a:t>
            </a:r>
            <a:endParaRPr lang="zh-TW" altLang="en-US" sz="2800" baseline="-25000" dirty="0"/>
          </a:p>
        </p:txBody>
      </p:sp>
      <p:sp>
        <p:nvSpPr>
          <p:cNvPr id="68" name="文字方塊 67"/>
          <p:cNvSpPr txBox="1"/>
          <p:nvPr/>
        </p:nvSpPr>
        <p:spPr>
          <a:xfrm>
            <a:off x="2208289" y="5979108"/>
            <a:ext cx="5239013" cy="523220"/>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800" dirty="0"/>
              <a:t>Deep means many hidden layers</a:t>
            </a:r>
            <a:endParaRPr lang="zh-TW" altLang="en-US" sz="2800" dirty="0"/>
          </a:p>
        </p:txBody>
      </p:sp>
      <p:grpSp>
        <p:nvGrpSpPr>
          <p:cNvPr id="82" name="群組 81"/>
          <p:cNvGrpSpPr/>
          <p:nvPr/>
        </p:nvGrpSpPr>
        <p:grpSpPr>
          <a:xfrm>
            <a:off x="5428534" y="2744420"/>
            <a:ext cx="753037" cy="2013721"/>
            <a:chOff x="5357094" y="2515814"/>
            <a:chExt cx="753037" cy="2013721"/>
          </a:xfrm>
        </p:grpSpPr>
        <p:cxnSp>
          <p:nvCxnSpPr>
            <p:cNvPr id="67" name="直線單箭頭接點 66"/>
            <p:cNvCxnSpPr/>
            <p:nvPr/>
          </p:nvCxnSpPr>
          <p:spPr>
            <a:xfrm>
              <a:off x="5366385" y="2515814"/>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a:off x="5366385" y="3307566"/>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a:off x="5357094" y="4529535"/>
              <a:ext cx="741404"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5368727" y="2515814"/>
              <a:ext cx="739062"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a:off x="5366385" y="2515814"/>
              <a:ext cx="743746" cy="77857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a:off x="5366385" y="2515814"/>
              <a:ext cx="732113"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線單箭頭接點 74"/>
            <p:cNvCxnSpPr/>
            <p:nvPr/>
          </p:nvCxnSpPr>
          <p:spPr>
            <a:xfrm>
              <a:off x="5368727" y="3294384"/>
              <a:ext cx="729771"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線單箭頭接點 75"/>
            <p:cNvCxnSpPr/>
            <p:nvPr/>
          </p:nvCxnSpPr>
          <p:spPr>
            <a:xfrm flipV="1">
              <a:off x="5357094" y="2515814"/>
              <a:ext cx="750695" cy="200658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線單箭頭接點 76"/>
            <p:cNvCxnSpPr/>
            <p:nvPr/>
          </p:nvCxnSpPr>
          <p:spPr>
            <a:xfrm flipV="1">
              <a:off x="5357094" y="3294384"/>
              <a:ext cx="753037" cy="1228012"/>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 name="文字方塊 2"/>
          <p:cNvSpPr txBox="1"/>
          <p:nvPr/>
        </p:nvSpPr>
        <p:spPr>
          <a:xfrm>
            <a:off x="5056191" y="1394450"/>
            <a:ext cx="1181585" cy="461665"/>
          </a:xfrm>
          <a:prstGeom prst="rect">
            <a:avLst/>
          </a:prstGeom>
        </p:spPr>
        <p:style>
          <a:lnRef idx="0">
            <a:schemeClr val="accent5"/>
          </a:lnRef>
          <a:fillRef idx="3">
            <a:schemeClr val="accent5"/>
          </a:fillRef>
          <a:effectRef idx="3">
            <a:schemeClr val="accent5"/>
          </a:effectRef>
          <a:fontRef idx="minor">
            <a:schemeClr val="lt1"/>
          </a:fontRef>
        </p:style>
        <p:txBody>
          <a:bodyPr wrap="square" rtlCol="0">
            <a:spAutoFit/>
          </a:bodyPr>
          <a:lstStyle/>
          <a:p>
            <a:pPr algn="ctr"/>
            <a:r>
              <a:rPr lang="en-US" altLang="zh-TW" sz="2400" dirty="0"/>
              <a:t>neuron</a:t>
            </a:r>
            <a:endParaRPr lang="zh-TW" altLang="en-US" sz="2400" dirty="0"/>
          </a:p>
        </p:txBody>
      </p:sp>
      <p:cxnSp>
        <p:nvCxnSpPr>
          <p:cNvPr id="10" name="直線單箭頭接點 9"/>
          <p:cNvCxnSpPr>
            <a:endCxn id="3" idx="2"/>
          </p:cNvCxnSpPr>
          <p:nvPr/>
        </p:nvCxnSpPr>
        <p:spPr>
          <a:xfrm flipV="1">
            <a:off x="4231064" y="1856115"/>
            <a:ext cx="1415920" cy="943818"/>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024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60"/>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5"/>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P spid="66" grpId="0" animBg="1"/>
      <p:bldP spid="59" grpId="0" animBg="1"/>
      <p:bldP spid="60" grpId="0"/>
      <p:bldP spid="7" grpId="0"/>
      <p:bldP spid="8" grpId="0"/>
      <p:bldP spid="14" grpId="0" animBg="1"/>
      <p:bldP spid="15" grpId="0" animBg="1"/>
      <p:bldP spid="22" grpId="0" animBg="1"/>
      <p:bldP spid="24" grpId="0"/>
      <p:bldP spid="33" grpId="0"/>
      <p:bldP spid="34" grpId="0"/>
      <p:bldP spid="35" grpId="0"/>
      <p:bldP spid="54" grpId="0"/>
      <p:bldP spid="55" grpId="0"/>
      <p:bldP spid="56" grpId="0"/>
      <p:bldP spid="57" grpId="0"/>
      <p:bldP spid="68" grpId="0" animBg="1"/>
      <p:bldP spid="3" grpId="0" animBg="1"/>
    </p:bld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5259</TotalTime>
  <Words>2965</Words>
  <Application>Microsoft Office PowerPoint</Application>
  <PresentationFormat>如螢幕大小 (4:3)</PresentationFormat>
  <Paragraphs>782</Paragraphs>
  <Slides>79</Slides>
  <Notes>4</Notes>
  <HiddenSlides>0</HiddenSlides>
  <MMClips>0</MMClips>
  <ScaleCrop>false</ScaleCrop>
  <HeadingPairs>
    <vt:vector size="8" baseType="variant">
      <vt:variant>
        <vt:lpstr>使用字型</vt:lpstr>
      </vt:variant>
      <vt:variant>
        <vt:i4>10</vt:i4>
      </vt:variant>
      <vt:variant>
        <vt:lpstr>佈景主題</vt:lpstr>
      </vt:variant>
      <vt:variant>
        <vt:i4>1</vt:i4>
      </vt:variant>
      <vt:variant>
        <vt:lpstr>內嵌 OLE 伺服程式</vt:lpstr>
      </vt:variant>
      <vt:variant>
        <vt:i4>1</vt:i4>
      </vt:variant>
      <vt:variant>
        <vt:lpstr>投影片標題</vt:lpstr>
      </vt:variant>
      <vt:variant>
        <vt:i4>79</vt:i4>
      </vt:variant>
    </vt:vector>
  </HeadingPairs>
  <TitlesOfParts>
    <vt:vector size="91" baseType="lpstr">
      <vt:lpstr>Adobe 繁黑體 Std B</vt:lpstr>
      <vt:lpstr>宋体</vt:lpstr>
      <vt:lpstr>微軟正黑體</vt:lpstr>
      <vt:lpstr>新細明體</vt:lpstr>
      <vt:lpstr>標楷體</vt:lpstr>
      <vt:lpstr>Arial</vt:lpstr>
      <vt:lpstr>Calibri</vt:lpstr>
      <vt:lpstr>Calibri Light</vt:lpstr>
      <vt:lpstr>Cambria Math</vt:lpstr>
      <vt:lpstr>Wingdings</vt:lpstr>
      <vt:lpstr>Office 佈景主題</vt:lpstr>
      <vt:lpstr>方程式</vt:lpstr>
      <vt:lpstr>學習是什麼? 機器(程式)是怎麼學習? 學習的各種眉眉角角!!</vt:lpstr>
      <vt:lpstr>人工智慧與資訊安全模組</vt:lpstr>
      <vt:lpstr>PowerPoint 簡報</vt:lpstr>
      <vt:lpstr>PowerPoint 簡報</vt:lpstr>
      <vt:lpstr>模型化類神經網路</vt:lpstr>
      <vt:lpstr>Neural Network </vt:lpstr>
      <vt:lpstr>Fully Connect Feedforward Network</vt:lpstr>
      <vt:lpstr>PowerPoint 簡報</vt:lpstr>
      <vt:lpstr>Deep Fully Connect Feedforward Network</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學習能力類神經網路</vt:lpstr>
      <vt:lpstr>學習能力類神經網路</vt:lpstr>
      <vt:lpstr>學習能力類神經網路</vt:lpstr>
      <vt:lpstr>學習能力類神經網路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微分</vt:lpstr>
      <vt:lpstr>PowerPoint 簡報</vt:lpstr>
      <vt:lpstr>PowerPoint 簡報</vt:lpstr>
      <vt:lpstr>PowerPoint 簡報</vt:lpstr>
      <vt:lpstr>PowerPoint 簡報</vt:lpstr>
      <vt:lpstr>Chain Rule(連鎖律)</vt:lpstr>
      <vt:lpstr>Chain Rule(連鎖律):作業</vt:lpstr>
      <vt:lpstr>偏微分(partial differentiation)</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颱風快來了,如何快速下山?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Backprogation and optimizer</dc:title>
  <dc:creator>BREAKALLCTF{Letmeseesee}</dc:creator>
  <cp:lastModifiedBy>BREAKALLCTF{Letmeseesee}</cp:lastModifiedBy>
  <cp:revision>112</cp:revision>
  <dcterms:created xsi:type="dcterms:W3CDTF">2019-05-04T06:25:34Z</dcterms:created>
  <dcterms:modified xsi:type="dcterms:W3CDTF">2019-05-09T20:49:15Z</dcterms:modified>
</cp:coreProperties>
</file>